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0"/>
  </p:notesMasterIdLst>
  <p:sldIdLst>
    <p:sldId id="480" r:id="rId2"/>
    <p:sldId id="481" r:id="rId3"/>
    <p:sldId id="391" r:id="rId4"/>
    <p:sldId id="392" r:id="rId5"/>
    <p:sldId id="394" r:id="rId6"/>
    <p:sldId id="395" r:id="rId7"/>
    <p:sldId id="396" r:id="rId8"/>
    <p:sldId id="397" r:id="rId9"/>
    <p:sldId id="402" r:id="rId10"/>
    <p:sldId id="403" r:id="rId11"/>
    <p:sldId id="404" r:id="rId12"/>
    <p:sldId id="405" r:id="rId13"/>
    <p:sldId id="406" r:id="rId14"/>
    <p:sldId id="422" r:id="rId15"/>
    <p:sldId id="444" r:id="rId16"/>
    <p:sldId id="445" r:id="rId17"/>
    <p:sldId id="449" r:id="rId18"/>
    <p:sldId id="450" r:id="rId19"/>
    <p:sldId id="451" r:id="rId20"/>
    <p:sldId id="452" r:id="rId21"/>
    <p:sldId id="453" r:id="rId22"/>
    <p:sldId id="457" r:id="rId23"/>
    <p:sldId id="462" r:id="rId24"/>
    <p:sldId id="463" r:id="rId25"/>
    <p:sldId id="464" r:id="rId26"/>
    <p:sldId id="465" r:id="rId27"/>
    <p:sldId id="466" r:id="rId28"/>
    <p:sldId id="467" r:id="rId29"/>
    <p:sldId id="468" r:id="rId30"/>
    <p:sldId id="469" r:id="rId31"/>
    <p:sldId id="472" r:id="rId32"/>
    <p:sldId id="473" r:id="rId33"/>
    <p:sldId id="474" r:id="rId34"/>
    <p:sldId id="475" r:id="rId35"/>
    <p:sldId id="476" r:id="rId36"/>
    <p:sldId id="477" r:id="rId37"/>
    <p:sldId id="478" r:id="rId38"/>
    <p:sldId id="479" r:id="rId39"/>
    <p:sldId id="258" r:id="rId40"/>
    <p:sldId id="259" r:id="rId41"/>
    <p:sldId id="260" r:id="rId42"/>
    <p:sldId id="261" r:id="rId43"/>
    <p:sldId id="262" r:id="rId44"/>
    <p:sldId id="263" r:id="rId45"/>
    <p:sldId id="264" r:id="rId46"/>
    <p:sldId id="265" r:id="rId47"/>
    <p:sldId id="266" r:id="rId48"/>
    <p:sldId id="267" r:id="rId49"/>
    <p:sldId id="268" r:id="rId50"/>
    <p:sldId id="269" r:id="rId51"/>
    <p:sldId id="270" r:id="rId52"/>
    <p:sldId id="271" r:id="rId53"/>
    <p:sldId id="272" r:id="rId54"/>
    <p:sldId id="273" r:id="rId55"/>
    <p:sldId id="274" r:id="rId56"/>
    <p:sldId id="275" r:id="rId57"/>
    <p:sldId id="276" r:id="rId58"/>
    <p:sldId id="277" r:id="rId59"/>
    <p:sldId id="278" r:id="rId60"/>
    <p:sldId id="279" r:id="rId61"/>
    <p:sldId id="280" r:id="rId62"/>
    <p:sldId id="281" r:id="rId63"/>
    <p:sldId id="282" r:id="rId64"/>
    <p:sldId id="283" r:id="rId65"/>
    <p:sldId id="284" r:id="rId66"/>
    <p:sldId id="285" r:id="rId67"/>
    <p:sldId id="286" r:id="rId68"/>
    <p:sldId id="287" r:id="rId69"/>
    <p:sldId id="288" r:id="rId70"/>
    <p:sldId id="289" r:id="rId71"/>
    <p:sldId id="290" r:id="rId72"/>
    <p:sldId id="291" r:id="rId73"/>
    <p:sldId id="292" r:id="rId74"/>
    <p:sldId id="293" r:id="rId75"/>
    <p:sldId id="294" r:id="rId76"/>
    <p:sldId id="295" r:id="rId77"/>
    <p:sldId id="296" r:id="rId78"/>
    <p:sldId id="297" r:id="rId79"/>
    <p:sldId id="298" r:id="rId80"/>
    <p:sldId id="299" r:id="rId81"/>
    <p:sldId id="300" r:id="rId82"/>
    <p:sldId id="301" r:id="rId83"/>
    <p:sldId id="302" r:id="rId84"/>
    <p:sldId id="303" r:id="rId85"/>
    <p:sldId id="304" r:id="rId86"/>
    <p:sldId id="305" r:id="rId87"/>
    <p:sldId id="306" r:id="rId88"/>
    <p:sldId id="307" r:id="rId89"/>
    <p:sldId id="308" r:id="rId90"/>
    <p:sldId id="309" r:id="rId91"/>
    <p:sldId id="310" r:id="rId92"/>
    <p:sldId id="311" r:id="rId93"/>
    <p:sldId id="312" r:id="rId94"/>
    <p:sldId id="313" r:id="rId95"/>
    <p:sldId id="314" r:id="rId96"/>
    <p:sldId id="315" r:id="rId97"/>
    <p:sldId id="316" r:id="rId98"/>
    <p:sldId id="317" r:id="rId99"/>
    <p:sldId id="318" r:id="rId100"/>
    <p:sldId id="319" r:id="rId101"/>
    <p:sldId id="320" r:id="rId102"/>
    <p:sldId id="321" r:id="rId103"/>
    <p:sldId id="322" r:id="rId104"/>
    <p:sldId id="323" r:id="rId105"/>
    <p:sldId id="324" r:id="rId106"/>
    <p:sldId id="325" r:id="rId107"/>
    <p:sldId id="326" r:id="rId108"/>
    <p:sldId id="327" r:id="rId109"/>
    <p:sldId id="328" r:id="rId110"/>
    <p:sldId id="329" r:id="rId111"/>
    <p:sldId id="330" r:id="rId112"/>
    <p:sldId id="331" r:id="rId113"/>
    <p:sldId id="332" r:id="rId114"/>
    <p:sldId id="333" r:id="rId115"/>
    <p:sldId id="334" r:id="rId116"/>
    <p:sldId id="335" r:id="rId117"/>
    <p:sldId id="337" r:id="rId118"/>
    <p:sldId id="338" r:id="rId119"/>
    <p:sldId id="339" r:id="rId120"/>
    <p:sldId id="340" r:id="rId121"/>
    <p:sldId id="341" r:id="rId122"/>
    <p:sldId id="342" r:id="rId123"/>
    <p:sldId id="343" r:id="rId124"/>
    <p:sldId id="344" r:id="rId125"/>
    <p:sldId id="345" r:id="rId126"/>
    <p:sldId id="346" r:id="rId127"/>
    <p:sldId id="347" r:id="rId128"/>
    <p:sldId id="348" r:id="rId129"/>
    <p:sldId id="349" r:id="rId130"/>
    <p:sldId id="350" r:id="rId131"/>
    <p:sldId id="351" r:id="rId132"/>
    <p:sldId id="352" r:id="rId133"/>
    <p:sldId id="353" r:id="rId134"/>
    <p:sldId id="354" r:id="rId135"/>
    <p:sldId id="355" r:id="rId136"/>
    <p:sldId id="356" r:id="rId137"/>
    <p:sldId id="357" r:id="rId138"/>
    <p:sldId id="358" r:id="rId139"/>
    <p:sldId id="359" r:id="rId140"/>
    <p:sldId id="360" r:id="rId141"/>
    <p:sldId id="361" r:id="rId142"/>
    <p:sldId id="362" r:id="rId143"/>
    <p:sldId id="363" r:id="rId144"/>
    <p:sldId id="364" r:id="rId145"/>
    <p:sldId id="365" r:id="rId146"/>
    <p:sldId id="366" r:id="rId147"/>
    <p:sldId id="367" r:id="rId148"/>
    <p:sldId id="368" r:id="rId149"/>
    <p:sldId id="369" r:id="rId150"/>
    <p:sldId id="370" r:id="rId151"/>
    <p:sldId id="371" r:id="rId152"/>
    <p:sldId id="372" r:id="rId153"/>
    <p:sldId id="373" r:id="rId154"/>
    <p:sldId id="374" r:id="rId155"/>
    <p:sldId id="375" r:id="rId156"/>
    <p:sldId id="376" r:id="rId157"/>
    <p:sldId id="377" r:id="rId158"/>
    <p:sldId id="378" r:id="rId159"/>
    <p:sldId id="379" r:id="rId160"/>
    <p:sldId id="380" r:id="rId161"/>
    <p:sldId id="381" r:id="rId162"/>
    <p:sldId id="382" r:id="rId163"/>
    <p:sldId id="383" r:id="rId164"/>
    <p:sldId id="384" r:id="rId165"/>
    <p:sldId id="385" r:id="rId166"/>
    <p:sldId id="386" r:id="rId167"/>
    <p:sldId id="387" r:id="rId168"/>
    <p:sldId id="388" r:id="rId169"/>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32C8E-46E4-4BB1-9E12-3D1F5246AD46}" type="datetimeFigureOut">
              <a:rPr lang="sr-Latn-RS" smtClean="0"/>
              <a:pPr/>
              <a:t>8.9.2020</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11A30B-9EC8-469E-BB7D-7D9895FE59B1}" type="slidenum">
              <a:rPr lang="sr-Latn-RS" smtClean="0"/>
              <a:pPr/>
              <a:t>‹#›</a:t>
            </a:fld>
            <a:endParaRPr lang="sr-Latn-RS"/>
          </a:p>
        </p:txBody>
      </p:sp>
    </p:spTree>
    <p:extLst>
      <p:ext uri="{BB962C8B-B14F-4D97-AF65-F5344CB8AC3E}">
        <p14:creationId xmlns:p14="http://schemas.microsoft.com/office/powerpoint/2010/main" xmlns="" val="1018002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07EA703-B74D-4722-BFD6-DAE0B4D877DF}" type="slidenum">
              <a:rPr lang="sr-Latn-CS" sz="1200">
                <a:latin typeface="Times New Roman" pitchFamily="18" charset="0"/>
              </a:rPr>
              <a:pPr algn="r"/>
              <a:t>18</a:t>
            </a:fld>
            <a:endParaRPr lang="sr-Latn-CS" sz="1200">
              <a:latin typeface="Times New Roman" pitchFamily="18" charset="0"/>
            </a:endParaRPr>
          </a:p>
        </p:txBody>
      </p:sp>
      <p:sp>
        <p:nvSpPr>
          <p:cNvPr id="95235" name="Rectangle 2"/>
          <p:cNvSpPr>
            <a:spLocks noChangeArrowheads="1"/>
          </p:cNvSpPr>
          <p:nvPr/>
        </p:nvSpPr>
        <p:spPr bwMode="auto">
          <a:xfrm>
            <a:off x="3886200" y="7938"/>
            <a:ext cx="2971800" cy="428625"/>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36" name="Rectangle 3"/>
          <p:cNvSpPr>
            <a:spLocks noChangeArrowheads="1"/>
          </p:cNvSpPr>
          <p:nvPr/>
        </p:nvSpPr>
        <p:spPr bwMode="auto">
          <a:xfrm>
            <a:off x="3886200" y="8705850"/>
            <a:ext cx="2971800" cy="427038"/>
          </a:xfrm>
          <a:prstGeom prst="rect">
            <a:avLst/>
          </a:prstGeom>
          <a:noFill/>
          <a:ln w="12700">
            <a:noFill/>
            <a:miter lim="800000"/>
            <a:headEnd/>
            <a:tailEnd/>
          </a:ln>
        </p:spPr>
        <p:txBody>
          <a:bodyPr lIns="19050" tIns="0" rIns="19050" bIns="0" anchor="b"/>
          <a:lstStyle/>
          <a:p>
            <a:pPr algn="r" defTabSz="762000" eaLnBrk="0" hangingPunct="0"/>
            <a:r>
              <a:rPr lang="en-US" sz="1000" i="1">
                <a:latin typeface="Times New Roman" pitchFamily="18" charset="0"/>
              </a:rPr>
              <a:t>3</a:t>
            </a:r>
          </a:p>
        </p:txBody>
      </p:sp>
      <p:sp>
        <p:nvSpPr>
          <p:cNvPr id="95237" name="Rectangle 4"/>
          <p:cNvSpPr>
            <a:spLocks noChangeArrowheads="1"/>
          </p:cNvSpPr>
          <p:nvPr/>
        </p:nvSpPr>
        <p:spPr bwMode="auto">
          <a:xfrm>
            <a:off x="0" y="8705850"/>
            <a:ext cx="2971800" cy="427038"/>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38" name="Rectangle 5"/>
          <p:cNvSpPr>
            <a:spLocks noChangeArrowheads="1"/>
          </p:cNvSpPr>
          <p:nvPr/>
        </p:nvSpPr>
        <p:spPr bwMode="auto">
          <a:xfrm>
            <a:off x="0" y="7938"/>
            <a:ext cx="2971800" cy="428625"/>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39"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0" name="Rectangle 7"/>
          <p:cNvSpPr>
            <a:spLocks noChangeArrowheads="1"/>
          </p:cNvSpPr>
          <p:nvPr/>
        </p:nvSpPr>
        <p:spPr bwMode="auto">
          <a:xfrm>
            <a:off x="104775" y="8589963"/>
            <a:ext cx="2971800" cy="458787"/>
          </a:xfrm>
          <a:prstGeom prst="rect">
            <a:avLst/>
          </a:prstGeom>
          <a:noFill/>
          <a:ln w="12700">
            <a:noFill/>
            <a:miter lim="800000"/>
            <a:headEnd/>
            <a:tailEnd/>
          </a:ln>
        </p:spPr>
        <p:txBody>
          <a:bodyPr lIns="19050" tIns="0" rIns="19050" bIns="0" anchor="b"/>
          <a:lstStyle/>
          <a:p>
            <a:pPr defTabSz="762000" eaLnBrk="0" hangingPunct="0"/>
            <a:endParaRPr lang="en-US" sz="1200">
              <a:latin typeface="AvantGarde Bk BT" pitchFamily="34" charset="0"/>
            </a:endParaRPr>
          </a:p>
          <a:p>
            <a:pPr defTabSz="762000" eaLnBrk="0" hangingPunct="0"/>
            <a:r>
              <a:rPr lang="en-US" sz="1200">
                <a:latin typeface="AvantGarde Bk BT" pitchFamily="34" charset="0"/>
              </a:rPr>
              <a:t>Xenical Slide Kit  August 1998  Section 1</a:t>
            </a:r>
          </a:p>
        </p:txBody>
      </p:sp>
      <p:sp>
        <p:nvSpPr>
          <p:cNvPr id="95241" name="Rectangle 8"/>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2" name="Rectangle 9"/>
          <p:cNvSpPr>
            <a:spLocks noChangeArrowheads="1"/>
          </p:cNvSpPr>
          <p:nvPr/>
        </p:nvSpPr>
        <p:spPr bwMode="auto">
          <a:xfrm>
            <a:off x="3883025" y="0"/>
            <a:ext cx="2974975" cy="455613"/>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3" name="Rectangle 10"/>
          <p:cNvSpPr>
            <a:spLocks noChangeArrowheads="1"/>
          </p:cNvSpPr>
          <p:nvPr/>
        </p:nvSpPr>
        <p:spPr bwMode="auto">
          <a:xfrm>
            <a:off x="3883025" y="8683625"/>
            <a:ext cx="2974975" cy="458788"/>
          </a:xfrm>
          <a:prstGeom prst="rect">
            <a:avLst/>
          </a:prstGeom>
          <a:noFill/>
          <a:ln w="12700">
            <a:noFill/>
            <a:miter lim="800000"/>
            <a:headEnd/>
            <a:tailEnd/>
          </a:ln>
        </p:spPr>
        <p:txBody>
          <a:bodyPr lIns="19050" tIns="0" rIns="19050" bIns="0" anchor="b"/>
          <a:lstStyle/>
          <a:p>
            <a:pPr algn="r" defTabSz="762000" eaLnBrk="0" hangingPunct="0"/>
            <a:r>
              <a:rPr lang="en-US" sz="1200">
                <a:latin typeface="AvantGarde Bk BT" pitchFamily="34" charset="0"/>
              </a:rPr>
              <a:t>3</a:t>
            </a:r>
          </a:p>
        </p:txBody>
      </p:sp>
      <p:sp>
        <p:nvSpPr>
          <p:cNvPr id="95244" name="Rectangle 11"/>
          <p:cNvSpPr>
            <a:spLocks noChangeArrowheads="1"/>
          </p:cNvSpPr>
          <p:nvPr/>
        </p:nvSpPr>
        <p:spPr bwMode="auto">
          <a:xfrm>
            <a:off x="0" y="8683625"/>
            <a:ext cx="2971800" cy="458788"/>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5" name="Rectangle 12"/>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6" name="Rectangle 13"/>
          <p:cNvSpPr>
            <a:spLocks noChangeArrowheads="1"/>
          </p:cNvSpPr>
          <p:nvPr/>
        </p:nvSpPr>
        <p:spPr bwMode="auto">
          <a:xfrm>
            <a:off x="3881438" y="0"/>
            <a:ext cx="2976562" cy="433388"/>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7" name="Rectangle 14"/>
          <p:cNvSpPr>
            <a:spLocks noChangeArrowheads="1"/>
          </p:cNvSpPr>
          <p:nvPr/>
        </p:nvSpPr>
        <p:spPr bwMode="auto">
          <a:xfrm>
            <a:off x="3881438" y="8701088"/>
            <a:ext cx="2976562" cy="420687"/>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8" name="Rectangle 15"/>
          <p:cNvSpPr>
            <a:spLocks noChangeArrowheads="1"/>
          </p:cNvSpPr>
          <p:nvPr/>
        </p:nvSpPr>
        <p:spPr bwMode="auto">
          <a:xfrm>
            <a:off x="-1588" y="8701088"/>
            <a:ext cx="2970213" cy="420687"/>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49" name="Rectangle 16"/>
          <p:cNvSpPr>
            <a:spLocks noChangeArrowheads="1"/>
          </p:cNvSpPr>
          <p:nvPr/>
        </p:nvSpPr>
        <p:spPr bwMode="auto">
          <a:xfrm>
            <a:off x="-1588" y="0"/>
            <a:ext cx="2970213" cy="433388"/>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95250" name="Rectangle 17"/>
          <p:cNvSpPr>
            <a:spLocks noGrp="1" noRot="1" noChangeAspect="1" noChangeArrowheads="1" noTextEdit="1"/>
          </p:cNvSpPr>
          <p:nvPr>
            <p:ph type="sldImg"/>
          </p:nvPr>
        </p:nvSpPr>
        <p:spPr>
          <a:xfrm>
            <a:off x="1298575" y="801688"/>
            <a:ext cx="4260850" cy="3195637"/>
          </a:xfrm>
          <a:ln w="12700" cap="flat">
            <a:solidFill>
              <a:schemeClr val="tx1"/>
            </a:solidFill>
          </a:ln>
        </p:spPr>
      </p:sp>
      <p:sp>
        <p:nvSpPr>
          <p:cNvPr id="95251" name="Rectangle 18"/>
          <p:cNvSpPr>
            <a:spLocks noGrp="1" noChangeArrowheads="1"/>
          </p:cNvSpPr>
          <p:nvPr>
            <p:ph type="body" idx="1"/>
          </p:nvPr>
        </p:nvSpPr>
        <p:spPr>
          <a:xfrm>
            <a:off x="908050" y="4356100"/>
            <a:ext cx="5033963" cy="2757488"/>
          </a:xfrm>
          <a:noFill/>
          <a:ln/>
        </p:spPr>
        <p:txBody>
          <a:bodyPr lIns="87312" tIns="42862" rIns="87312" bIns="42862"/>
          <a:lstStyle/>
          <a:p>
            <a:pPr defTabSz="923925" eaLnBrk="1" hangingPunct="1">
              <a:lnSpc>
                <a:spcPct val="192000"/>
              </a:lnSpc>
              <a:spcAft>
                <a:spcPct val="96000"/>
              </a:spcAft>
            </a:pPr>
            <a:r>
              <a:rPr lang="en-US" b="1" smtClean="0"/>
              <a:t>Slide 3: Obesity is usually measured as body mass index (BMI)</a:t>
            </a:r>
          </a:p>
          <a:p>
            <a:pPr defTabSz="923925" eaLnBrk="1" hangingPunct="1">
              <a:spcAft>
                <a:spcPct val="96000"/>
              </a:spcAft>
            </a:pPr>
            <a:r>
              <a:rPr lang="en-US" smtClean="0"/>
              <a:t>The most common measure of obesity is the body mass index (BMI). BMI is the ratio of body weight (kg) divided by height (m</a:t>
            </a:r>
            <a:r>
              <a:rPr lang="en-US" baseline="30000" smtClean="0"/>
              <a:t>2</a:t>
            </a:r>
            <a:r>
              <a:rPr lang="en-US" smtClean="0"/>
              <a:t>). Both weight and height can be measured very simply in the clinic and the BMI determined by calculation of the formula. Using BMI, it is possible to determine obesity by reference to internationally accepted “Grades”, commencing with “normal” (Grade 0) for individuals with a BMI &lt;25 kg/m</a:t>
            </a:r>
            <a:r>
              <a:rPr lang="en-US" baseline="30000" smtClean="0"/>
              <a:t>2</a:t>
            </a:r>
            <a:r>
              <a:rPr lang="en-US" smtClean="0"/>
              <a:t> and rising to “severely obese” at Grade 3 (BMI &gt;40 kg/m</a:t>
            </a:r>
            <a:r>
              <a:rPr lang="en-US" baseline="30000" smtClean="0"/>
              <a:t>2</a:t>
            </a:r>
            <a:r>
              <a:rPr lang="en-US" smtClean="0"/>
              <a:t>).</a:t>
            </a:r>
          </a:p>
          <a:p>
            <a:pPr defTabSz="923925" eaLnBrk="1" hangingPunct="1">
              <a:spcAft>
                <a:spcPct val="96000"/>
              </a:spcAft>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75C72E6-8834-4F19-9754-D6BFE953F3D2}" type="slidenum">
              <a:rPr lang="sr-Latn-CS" smtClean="0"/>
              <a:pPr/>
              <a:t>74</a:t>
            </a:fld>
            <a:endParaRPr lang="sr-Latn-CS" smtClean="0"/>
          </a:p>
        </p:txBody>
      </p:sp>
      <p:sp>
        <p:nvSpPr>
          <p:cNvPr id="148483" name="Rectangle 2"/>
          <p:cNvSpPr>
            <a:spLocks noGrp="1" noRot="1" noChangeAspect="1" noChangeArrowheads="1" noTextEdit="1"/>
          </p:cNvSpPr>
          <p:nvPr>
            <p:ph type="sldImg"/>
          </p:nvPr>
        </p:nvSpPr>
        <p:spPr>
          <a:xfrm>
            <a:off x="1198563" y="727075"/>
            <a:ext cx="4460875" cy="3346450"/>
          </a:xfrm>
          <a:ln/>
        </p:spPr>
      </p:sp>
      <p:sp>
        <p:nvSpPr>
          <p:cNvPr id="14848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0E627A6-E7D8-4AA9-9054-2CCFF39C6F35}" type="slidenum">
              <a:rPr lang="sr-Latn-CS" smtClean="0"/>
              <a:pPr/>
              <a:t>75</a:t>
            </a:fld>
            <a:endParaRPr lang="sr-Latn-CS" smtClean="0"/>
          </a:p>
        </p:txBody>
      </p:sp>
      <p:sp>
        <p:nvSpPr>
          <p:cNvPr id="149507" name="Rectangle 2"/>
          <p:cNvSpPr>
            <a:spLocks noGrp="1" noRot="1" noChangeAspect="1" noChangeArrowheads="1" noTextEdit="1"/>
          </p:cNvSpPr>
          <p:nvPr>
            <p:ph type="sldImg"/>
          </p:nvPr>
        </p:nvSpPr>
        <p:spPr>
          <a:xfrm>
            <a:off x="1198563" y="727075"/>
            <a:ext cx="4460875" cy="3346450"/>
          </a:xfrm>
          <a:ln/>
        </p:spPr>
      </p:sp>
      <p:sp>
        <p:nvSpPr>
          <p:cNvPr id="14950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6D2FF4F-807D-43F9-8771-8FD78E2FCE92}" type="slidenum">
              <a:rPr lang="sr-Latn-CS" smtClean="0"/>
              <a:pPr/>
              <a:t>77</a:t>
            </a:fld>
            <a:endParaRPr lang="sr-Latn-CS" smtClean="0"/>
          </a:p>
        </p:txBody>
      </p:sp>
      <p:sp>
        <p:nvSpPr>
          <p:cNvPr id="150531" name="Rectangle 2"/>
          <p:cNvSpPr>
            <a:spLocks noGrp="1" noRot="1" noChangeAspect="1" noChangeArrowheads="1" noTextEdit="1"/>
          </p:cNvSpPr>
          <p:nvPr>
            <p:ph type="sldImg"/>
          </p:nvPr>
        </p:nvSpPr>
        <p:spPr>
          <a:xfrm>
            <a:off x="1198563" y="727075"/>
            <a:ext cx="4460875" cy="3346450"/>
          </a:xfrm>
          <a:ln/>
        </p:spPr>
      </p:sp>
      <p:sp>
        <p:nvSpPr>
          <p:cNvPr id="15053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478FF1A-A380-45DA-B2C2-F0A95B4B3183}" type="slidenum">
              <a:rPr lang="sr-Latn-CS" smtClean="0"/>
              <a:pPr/>
              <a:t>78</a:t>
            </a:fld>
            <a:endParaRPr lang="sr-Latn-CS" smtClean="0"/>
          </a:p>
        </p:txBody>
      </p:sp>
      <p:sp>
        <p:nvSpPr>
          <p:cNvPr id="151555" name="Rectangle 2"/>
          <p:cNvSpPr>
            <a:spLocks noGrp="1" noRot="1" noChangeAspect="1" noChangeArrowheads="1" noTextEdit="1"/>
          </p:cNvSpPr>
          <p:nvPr>
            <p:ph type="sldImg"/>
          </p:nvPr>
        </p:nvSpPr>
        <p:spPr>
          <a:xfrm>
            <a:off x="1198563" y="727075"/>
            <a:ext cx="4460875" cy="3346450"/>
          </a:xfrm>
          <a:ln/>
        </p:spPr>
      </p:sp>
      <p:sp>
        <p:nvSpPr>
          <p:cNvPr id="15155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4867852-00F8-4EF3-BC3B-124D5F8B4D4C}" type="slidenum">
              <a:rPr lang="sr-Latn-CS" smtClean="0"/>
              <a:pPr/>
              <a:t>79</a:t>
            </a:fld>
            <a:endParaRPr lang="sr-Latn-CS" smtClean="0"/>
          </a:p>
        </p:txBody>
      </p:sp>
      <p:sp>
        <p:nvSpPr>
          <p:cNvPr id="152579" name="Rectangle 2"/>
          <p:cNvSpPr>
            <a:spLocks noGrp="1" noRot="1" noChangeAspect="1" noChangeArrowheads="1" noTextEdit="1"/>
          </p:cNvSpPr>
          <p:nvPr>
            <p:ph type="sldImg"/>
          </p:nvPr>
        </p:nvSpPr>
        <p:spPr>
          <a:xfrm>
            <a:off x="1198563" y="727075"/>
            <a:ext cx="4460875" cy="3346450"/>
          </a:xfrm>
          <a:ln/>
        </p:spPr>
      </p:sp>
      <p:sp>
        <p:nvSpPr>
          <p:cNvPr id="15258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CC71A08-A356-4543-BF54-F0CBB607C0D8}" type="slidenum">
              <a:rPr lang="sr-Latn-CS" smtClean="0"/>
              <a:pPr/>
              <a:t>80</a:t>
            </a:fld>
            <a:endParaRPr lang="sr-Latn-CS" smtClean="0"/>
          </a:p>
        </p:txBody>
      </p:sp>
      <p:sp>
        <p:nvSpPr>
          <p:cNvPr id="153603" name="Rectangle 2"/>
          <p:cNvSpPr>
            <a:spLocks noGrp="1" noRot="1" noChangeAspect="1" noChangeArrowheads="1" noTextEdit="1"/>
          </p:cNvSpPr>
          <p:nvPr>
            <p:ph type="sldImg"/>
          </p:nvPr>
        </p:nvSpPr>
        <p:spPr>
          <a:xfrm>
            <a:off x="1198563" y="727075"/>
            <a:ext cx="4460875" cy="3346450"/>
          </a:xfrm>
          <a:ln/>
        </p:spPr>
      </p:sp>
      <p:sp>
        <p:nvSpPr>
          <p:cNvPr id="15360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E82A391-37B5-4582-9AAA-46141DAEC4CB}" type="slidenum">
              <a:rPr lang="sr-Latn-CS" smtClean="0"/>
              <a:pPr/>
              <a:t>81</a:t>
            </a:fld>
            <a:endParaRPr lang="sr-Latn-CS" smtClean="0"/>
          </a:p>
        </p:txBody>
      </p:sp>
      <p:sp>
        <p:nvSpPr>
          <p:cNvPr id="154627" name="Rectangle 2"/>
          <p:cNvSpPr>
            <a:spLocks noGrp="1" noRot="1" noChangeAspect="1" noChangeArrowheads="1" noTextEdit="1"/>
          </p:cNvSpPr>
          <p:nvPr>
            <p:ph type="sldImg"/>
          </p:nvPr>
        </p:nvSpPr>
        <p:spPr>
          <a:xfrm>
            <a:off x="1198563" y="727075"/>
            <a:ext cx="4460875" cy="3346450"/>
          </a:xfrm>
          <a:ln/>
        </p:spPr>
      </p:sp>
      <p:sp>
        <p:nvSpPr>
          <p:cNvPr id="15462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0FBD748-D1BE-41C8-9548-9DA84E14FAC9}" type="slidenum">
              <a:rPr lang="sr-Latn-CS" smtClean="0"/>
              <a:pPr/>
              <a:t>82</a:t>
            </a:fld>
            <a:endParaRPr lang="sr-Latn-CS" smtClean="0"/>
          </a:p>
        </p:txBody>
      </p:sp>
      <p:sp>
        <p:nvSpPr>
          <p:cNvPr id="155651" name="Rectangle 2"/>
          <p:cNvSpPr>
            <a:spLocks noGrp="1" noRot="1" noChangeAspect="1" noChangeArrowheads="1" noTextEdit="1"/>
          </p:cNvSpPr>
          <p:nvPr>
            <p:ph type="sldImg"/>
          </p:nvPr>
        </p:nvSpPr>
        <p:spPr>
          <a:xfrm>
            <a:off x="1198563" y="727075"/>
            <a:ext cx="4460875" cy="3346450"/>
          </a:xfrm>
          <a:ln/>
        </p:spPr>
      </p:sp>
      <p:sp>
        <p:nvSpPr>
          <p:cNvPr id="15565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A9C1E1D-A54A-4649-AFC5-8584F6BDCEBD}" type="slidenum">
              <a:rPr lang="sr-Latn-CS" smtClean="0"/>
              <a:pPr/>
              <a:t>83</a:t>
            </a:fld>
            <a:endParaRPr lang="sr-Latn-CS" smtClean="0"/>
          </a:p>
        </p:txBody>
      </p:sp>
      <p:sp>
        <p:nvSpPr>
          <p:cNvPr id="156675" name="Rectangle 2"/>
          <p:cNvSpPr>
            <a:spLocks noGrp="1" noRot="1" noChangeAspect="1" noChangeArrowheads="1" noTextEdit="1"/>
          </p:cNvSpPr>
          <p:nvPr>
            <p:ph type="sldImg"/>
          </p:nvPr>
        </p:nvSpPr>
        <p:spPr>
          <a:xfrm>
            <a:off x="1198563" y="727075"/>
            <a:ext cx="4460875" cy="3346450"/>
          </a:xfrm>
          <a:ln/>
        </p:spPr>
      </p:sp>
      <p:sp>
        <p:nvSpPr>
          <p:cNvPr id="15667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778E1D9-3D18-414F-B741-C579579D6306}" type="slidenum">
              <a:rPr lang="sr-Latn-CS" smtClean="0"/>
              <a:pPr/>
              <a:t>84</a:t>
            </a:fld>
            <a:endParaRPr lang="sr-Latn-CS" smtClean="0"/>
          </a:p>
        </p:txBody>
      </p:sp>
      <p:sp>
        <p:nvSpPr>
          <p:cNvPr id="157699" name="Rectangle 2"/>
          <p:cNvSpPr>
            <a:spLocks noGrp="1" noRot="1" noChangeAspect="1" noChangeArrowheads="1" noTextEdit="1"/>
          </p:cNvSpPr>
          <p:nvPr>
            <p:ph type="sldImg"/>
          </p:nvPr>
        </p:nvSpPr>
        <p:spPr>
          <a:xfrm>
            <a:off x="1198563" y="727075"/>
            <a:ext cx="4460875" cy="3346450"/>
          </a:xfrm>
          <a:ln/>
        </p:spPr>
      </p:sp>
      <p:sp>
        <p:nvSpPr>
          <p:cNvPr id="15770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A7BD681-4D84-4D46-A9C8-22736444C82D}" type="slidenum">
              <a:rPr lang="sr-Latn-CS" smtClean="0"/>
              <a:pPr/>
              <a:t>65</a:t>
            </a:fld>
            <a:endParaRPr lang="sr-Latn-CS" smtClean="0"/>
          </a:p>
        </p:txBody>
      </p:sp>
      <p:sp>
        <p:nvSpPr>
          <p:cNvPr id="140291" name="Rectangle 2"/>
          <p:cNvSpPr>
            <a:spLocks noGrp="1" noRot="1" noChangeAspect="1" noChangeArrowheads="1" noTextEdit="1"/>
          </p:cNvSpPr>
          <p:nvPr>
            <p:ph type="sldImg"/>
          </p:nvPr>
        </p:nvSpPr>
        <p:spPr>
          <a:xfrm>
            <a:off x="1198563" y="727075"/>
            <a:ext cx="4460875" cy="3346450"/>
          </a:xfrm>
          <a:ln/>
        </p:spPr>
      </p:sp>
      <p:sp>
        <p:nvSpPr>
          <p:cNvPr id="14029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86457C2-0AE5-4795-A828-29D85A1790B2}" type="slidenum">
              <a:rPr lang="sr-Latn-CS" smtClean="0"/>
              <a:pPr/>
              <a:t>85</a:t>
            </a:fld>
            <a:endParaRPr lang="sr-Latn-CS" smtClean="0"/>
          </a:p>
        </p:txBody>
      </p:sp>
      <p:sp>
        <p:nvSpPr>
          <p:cNvPr id="158723" name="Rectangle 2"/>
          <p:cNvSpPr>
            <a:spLocks noGrp="1" noRot="1" noChangeAspect="1" noChangeArrowheads="1" noTextEdit="1"/>
          </p:cNvSpPr>
          <p:nvPr>
            <p:ph type="sldImg"/>
          </p:nvPr>
        </p:nvSpPr>
        <p:spPr>
          <a:xfrm>
            <a:off x="1198563" y="727075"/>
            <a:ext cx="4460875" cy="3346450"/>
          </a:xfrm>
          <a:ln/>
        </p:spPr>
      </p:sp>
      <p:sp>
        <p:nvSpPr>
          <p:cNvPr id="15872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12168F9-4B31-4638-A354-8ECB0B8A74BA}" type="slidenum">
              <a:rPr lang="sr-Latn-CS" smtClean="0"/>
              <a:pPr/>
              <a:t>86</a:t>
            </a:fld>
            <a:endParaRPr lang="sr-Latn-CS" smtClean="0"/>
          </a:p>
        </p:txBody>
      </p:sp>
      <p:sp>
        <p:nvSpPr>
          <p:cNvPr id="159747" name="Rectangle 2"/>
          <p:cNvSpPr>
            <a:spLocks noGrp="1" noRot="1" noChangeAspect="1" noChangeArrowheads="1" noTextEdit="1"/>
          </p:cNvSpPr>
          <p:nvPr>
            <p:ph type="sldImg"/>
          </p:nvPr>
        </p:nvSpPr>
        <p:spPr>
          <a:xfrm>
            <a:off x="1198563" y="727075"/>
            <a:ext cx="4460875" cy="3346450"/>
          </a:xfrm>
          <a:ln/>
        </p:spPr>
      </p:sp>
      <p:sp>
        <p:nvSpPr>
          <p:cNvPr id="15974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9834259-EEEB-4EC4-BD29-1E1C3793FE97}" type="slidenum">
              <a:rPr lang="sr-Latn-CS" smtClean="0"/>
              <a:pPr/>
              <a:t>87</a:t>
            </a:fld>
            <a:endParaRPr lang="sr-Latn-CS" smtClean="0"/>
          </a:p>
        </p:txBody>
      </p:sp>
      <p:sp>
        <p:nvSpPr>
          <p:cNvPr id="160771" name="Rectangle 2"/>
          <p:cNvSpPr>
            <a:spLocks noGrp="1" noRot="1" noChangeAspect="1" noChangeArrowheads="1" noTextEdit="1"/>
          </p:cNvSpPr>
          <p:nvPr>
            <p:ph type="sldImg"/>
          </p:nvPr>
        </p:nvSpPr>
        <p:spPr>
          <a:xfrm>
            <a:off x="1198563" y="727075"/>
            <a:ext cx="4460875" cy="3346450"/>
          </a:xfrm>
          <a:ln/>
        </p:spPr>
      </p:sp>
      <p:sp>
        <p:nvSpPr>
          <p:cNvPr id="16077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B52F9CE-0BB8-4BF1-A0AA-27665986F6C9}" type="slidenum">
              <a:rPr lang="sr-Latn-CS" smtClean="0"/>
              <a:pPr/>
              <a:t>88</a:t>
            </a:fld>
            <a:endParaRPr lang="sr-Latn-CS" smtClean="0"/>
          </a:p>
        </p:txBody>
      </p:sp>
      <p:sp>
        <p:nvSpPr>
          <p:cNvPr id="161795" name="Rectangle 2"/>
          <p:cNvSpPr>
            <a:spLocks noGrp="1" noRot="1" noChangeAspect="1" noChangeArrowheads="1" noTextEdit="1"/>
          </p:cNvSpPr>
          <p:nvPr>
            <p:ph type="sldImg"/>
          </p:nvPr>
        </p:nvSpPr>
        <p:spPr>
          <a:xfrm>
            <a:off x="1198563" y="727075"/>
            <a:ext cx="4460875" cy="3346450"/>
          </a:xfrm>
          <a:ln/>
        </p:spPr>
      </p:sp>
      <p:sp>
        <p:nvSpPr>
          <p:cNvPr id="16179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B66B4D4-444D-4419-B860-4DD51AA60E4E}" type="slidenum">
              <a:rPr lang="sr-Latn-CS" smtClean="0"/>
              <a:pPr/>
              <a:t>89</a:t>
            </a:fld>
            <a:endParaRPr lang="sr-Latn-CS" smtClean="0"/>
          </a:p>
        </p:txBody>
      </p:sp>
      <p:sp>
        <p:nvSpPr>
          <p:cNvPr id="162819" name="Rectangle 2"/>
          <p:cNvSpPr>
            <a:spLocks noGrp="1" noRot="1" noChangeAspect="1" noChangeArrowheads="1" noTextEdit="1"/>
          </p:cNvSpPr>
          <p:nvPr>
            <p:ph type="sldImg"/>
          </p:nvPr>
        </p:nvSpPr>
        <p:spPr>
          <a:xfrm>
            <a:off x="1198563" y="727075"/>
            <a:ext cx="4460875" cy="3346450"/>
          </a:xfrm>
          <a:ln/>
        </p:spPr>
      </p:sp>
      <p:sp>
        <p:nvSpPr>
          <p:cNvPr id="16282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2C8ECA4-4D4C-4F89-9950-85B11A463BFC}" type="slidenum">
              <a:rPr lang="sr-Latn-CS" smtClean="0"/>
              <a:pPr/>
              <a:t>90</a:t>
            </a:fld>
            <a:endParaRPr lang="sr-Latn-CS" smtClean="0"/>
          </a:p>
        </p:txBody>
      </p:sp>
      <p:sp>
        <p:nvSpPr>
          <p:cNvPr id="163843" name="Rectangle 2"/>
          <p:cNvSpPr>
            <a:spLocks noGrp="1" noRot="1" noChangeAspect="1" noChangeArrowheads="1" noTextEdit="1"/>
          </p:cNvSpPr>
          <p:nvPr>
            <p:ph type="sldImg"/>
          </p:nvPr>
        </p:nvSpPr>
        <p:spPr>
          <a:xfrm>
            <a:off x="1198563" y="727075"/>
            <a:ext cx="4460875" cy="3346450"/>
          </a:xfrm>
          <a:ln/>
        </p:spPr>
      </p:sp>
      <p:sp>
        <p:nvSpPr>
          <p:cNvPr id="16384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4549EAB-B434-4DA9-B3FE-DF91865FDD33}" type="slidenum">
              <a:rPr lang="sr-Latn-CS" smtClean="0"/>
              <a:pPr/>
              <a:t>91</a:t>
            </a:fld>
            <a:endParaRPr lang="sr-Latn-CS" smtClean="0"/>
          </a:p>
        </p:txBody>
      </p:sp>
      <p:sp>
        <p:nvSpPr>
          <p:cNvPr id="164867" name="Rectangle 2"/>
          <p:cNvSpPr>
            <a:spLocks noGrp="1" noRot="1" noChangeAspect="1" noChangeArrowheads="1" noTextEdit="1"/>
          </p:cNvSpPr>
          <p:nvPr>
            <p:ph type="sldImg"/>
          </p:nvPr>
        </p:nvSpPr>
        <p:spPr>
          <a:xfrm>
            <a:off x="1198563" y="727075"/>
            <a:ext cx="4460875" cy="3346450"/>
          </a:xfrm>
          <a:ln/>
        </p:spPr>
      </p:sp>
      <p:sp>
        <p:nvSpPr>
          <p:cNvPr id="16486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6030FBF-86C3-4902-8479-479D20D21DA6}" type="slidenum">
              <a:rPr lang="sr-Latn-CS" smtClean="0"/>
              <a:pPr/>
              <a:t>92</a:t>
            </a:fld>
            <a:endParaRPr lang="sr-Latn-CS" smtClean="0"/>
          </a:p>
        </p:txBody>
      </p:sp>
      <p:sp>
        <p:nvSpPr>
          <p:cNvPr id="165891" name="Rectangle 2"/>
          <p:cNvSpPr>
            <a:spLocks noGrp="1" noRot="1" noChangeAspect="1" noChangeArrowheads="1" noTextEdit="1"/>
          </p:cNvSpPr>
          <p:nvPr>
            <p:ph type="sldImg"/>
          </p:nvPr>
        </p:nvSpPr>
        <p:spPr>
          <a:xfrm>
            <a:off x="1198563" y="727075"/>
            <a:ext cx="4460875" cy="3346450"/>
          </a:xfrm>
          <a:ln/>
        </p:spPr>
      </p:sp>
      <p:sp>
        <p:nvSpPr>
          <p:cNvPr id="16589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5372D4C-6FA0-4E4D-B0D3-CDF27CB2243E}" type="slidenum">
              <a:rPr lang="sr-Latn-CS" smtClean="0"/>
              <a:pPr/>
              <a:t>93</a:t>
            </a:fld>
            <a:endParaRPr lang="sr-Latn-CS" smtClean="0"/>
          </a:p>
        </p:txBody>
      </p:sp>
      <p:sp>
        <p:nvSpPr>
          <p:cNvPr id="166915" name="Rectangle 2"/>
          <p:cNvSpPr>
            <a:spLocks noGrp="1" noRot="1" noChangeAspect="1" noChangeArrowheads="1" noTextEdit="1"/>
          </p:cNvSpPr>
          <p:nvPr>
            <p:ph type="sldImg"/>
          </p:nvPr>
        </p:nvSpPr>
        <p:spPr>
          <a:xfrm>
            <a:off x="1198563" y="727075"/>
            <a:ext cx="4460875" cy="3346450"/>
          </a:xfrm>
          <a:ln/>
        </p:spPr>
      </p:sp>
      <p:sp>
        <p:nvSpPr>
          <p:cNvPr id="16691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3D2B8EA-3D39-4430-B270-3E5B65E2550E}" type="slidenum">
              <a:rPr lang="sr-Latn-CS" smtClean="0"/>
              <a:pPr/>
              <a:t>94</a:t>
            </a:fld>
            <a:endParaRPr lang="sr-Latn-CS" smtClean="0"/>
          </a:p>
        </p:txBody>
      </p:sp>
      <p:sp>
        <p:nvSpPr>
          <p:cNvPr id="167939" name="Rectangle 2"/>
          <p:cNvSpPr>
            <a:spLocks noGrp="1" noRot="1" noChangeAspect="1" noChangeArrowheads="1" noTextEdit="1"/>
          </p:cNvSpPr>
          <p:nvPr>
            <p:ph type="sldImg"/>
          </p:nvPr>
        </p:nvSpPr>
        <p:spPr>
          <a:xfrm>
            <a:off x="1198563" y="727075"/>
            <a:ext cx="4460875" cy="3346450"/>
          </a:xfrm>
          <a:ln/>
        </p:spPr>
      </p:sp>
      <p:sp>
        <p:nvSpPr>
          <p:cNvPr id="16794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4C67AE3-21D9-456F-831E-66D5871CCF66}" type="slidenum">
              <a:rPr lang="sr-Latn-CS" smtClean="0"/>
              <a:pPr/>
              <a:t>66</a:t>
            </a:fld>
            <a:endParaRPr lang="sr-Latn-CS" smtClean="0"/>
          </a:p>
        </p:txBody>
      </p:sp>
      <p:sp>
        <p:nvSpPr>
          <p:cNvPr id="141315" name="Rectangle 2"/>
          <p:cNvSpPr>
            <a:spLocks noGrp="1" noRot="1" noChangeAspect="1" noChangeArrowheads="1" noTextEdit="1"/>
          </p:cNvSpPr>
          <p:nvPr>
            <p:ph type="sldImg"/>
          </p:nvPr>
        </p:nvSpPr>
        <p:spPr>
          <a:xfrm>
            <a:off x="1198563" y="727075"/>
            <a:ext cx="4460875" cy="3346450"/>
          </a:xfrm>
          <a:ln/>
        </p:spPr>
      </p:sp>
      <p:sp>
        <p:nvSpPr>
          <p:cNvPr id="14131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0C5690D-069D-4B6B-B6E3-BB9316FDA91F}" type="slidenum">
              <a:rPr lang="sr-Latn-CS" smtClean="0"/>
              <a:pPr/>
              <a:t>95</a:t>
            </a:fld>
            <a:endParaRPr lang="sr-Latn-CS" smtClean="0"/>
          </a:p>
        </p:txBody>
      </p:sp>
      <p:sp>
        <p:nvSpPr>
          <p:cNvPr id="168963" name="Rectangle 2"/>
          <p:cNvSpPr>
            <a:spLocks noGrp="1" noRot="1" noChangeAspect="1" noChangeArrowheads="1" noTextEdit="1"/>
          </p:cNvSpPr>
          <p:nvPr>
            <p:ph type="sldImg"/>
          </p:nvPr>
        </p:nvSpPr>
        <p:spPr>
          <a:xfrm>
            <a:off x="1198563" y="727075"/>
            <a:ext cx="4460875" cy="3346450"/>
          </a:xfrm>
          <a:ln/>
        </p:spPr>
      </p:sp>
      <p:sp>
        <p:nvSpPr>
          <p:cNvPr id="16896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F43B48F-5ACA-4895-A663-2BF0D88617B8}" type="slidenum">
              <a:rPr lang="sr-Latn-CS" smtClean="0"/>
              <a:pPr/>
              <a:t>96</a:t>
            </a:fld>
            <a:endParaRPr lang="sr-Latn-CS" smtClean="0"/>
          </a:p>
        </p:txBody>
      </p:sp>
      <p:sp>
        <p:nvSpPr>
          <p:cNvPr id="169987" name="Rectangle 2"/>
          <p:cNvSpPr>
            <a:spLocks noGrp="1" noRot="1" noChangeAspect="1" noChangeArrowheads="1" noTextEdit="1"/>
          </p:cNvSpPr>
          <p:nvPr>
            <p:ph type="sldImg"/>
          </p:nvPr>
        </p:nvSpPr>
        <p:spPr>
          <a:xfrm>
            <a:off x="1198563" y="727075"/>
            <a:ext cx="4460875" cy="3346450"/>
          </a:xfrm>
          <a:ln/>
        </p:spPr>
      </p:sp>
      <p:sp>
        <p:nvSpPr>
          <p:cNvPr id="16998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327C15C-999B-4722-9C31-428A031FEBD8}" type="slidenum">
              <a:rPr lang="sr-Latn-CS" smtClean="0"/>
              <a:pPr/>
              <a:t>99</a:t>
            </a:fld>
            <a:endParaRPr lang="sr-Latn-CS" smtClean="0"/>
          </a:p>
        </p:txBody>
      </p:sp>
      <p:sp>
        <p:nvSpPr>
          <p:cNvPr id="171011" name="Rectangle 2"/>
          <p:cNvSpPr>
            <a:spLocks noGrp="1" noRot="1" noChangeAspect="1" noChangeArrowheads="1" noTextEdit="1"/>
          </p:cNvSpPr>
          <p:nvPr>
            <p:ph type="sldImg"/>
          </p:nvPr>
        </p:nvSpPr>
        <p:spPr>
          <a:xfrm>
            <a:off x="1198563" y="727075"/>
            <a:ext cx="4460875" cy="3346450"/>
          </a:xfrm>
          <a:ln/>
        </p:spPr>
      </p:sp>
      <p:sp>
        <p:nvSpPr>
          <p:cNvPr id="17101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1E89620-1285-4DD6-AEBA-BDE7ED84B39F}" type="slidenum">
              <a:rPr lang="sr-Latn-CS" smtClean="0"/>
              <a:pPr/>
              <a:t>100</a:t>
            </a:fld>
            <a:endParaRPr lang="sr-Latn-CS" smtClean="0"/>
          </a:p>
        </p:txBody>
      </p:sp>
      <p:sp>
        <p:nvSpPr>
          <p:cNvPr id="172035" name="Rectangle 2"/>
          <p:cNvSpPr>
            <a:spLocks noGrp="1" noRot="1" noChangeAspect="1" noChangeArrowheads="1" noTextEdit="1"/>
          </p:cNvSpPr>
          <p:nvPr>
            <p:ph type="sldImg"/>
          </p:nvPr>
        </p:nvSpPr>
        <p:spPr>
          <a:xfrm>
            <a:off x="1198563" y="727075"/>
            <a:ext cx="4460875" cy="3346450"/>
          </a:xfrm>
          <a:ln/>
        </p:spPr>
      </p:sp>
      <p:sp>
        <p:nvSpPr>
          <p:cNvPr id="17203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1B04E41-C27A-400F-BDA5-E76B88653385}" type="slidenum">
              <a:rPr lang="sr-Latn-CS" smtClean="0"/>
              <a:pPr/>
              <a:t>101</a:t>
            </a:fld>
            <a:endParaRPr lang="sr-Latn-CS" smtClean="0"/>
          </a:p>
        </p:txBody>
      </p:sp>
      <p:sp>
        <p:nvSpPr>
          <p:cNvPr id="173059" name="Rectangle 2"/>
          <p:cNvSpPr>
            <a:spLocks noGrp="1" noRot="1" noChangeAspect="1" noChangeArrowheads="1" noTextEdit="1"/>
          </p:cNvSpPr>
          <p:nvPr>
            <p:ph type="sldImg"/>
          </p:nvPr>
        </p:nvSpPr>
        <p:spPr>
          <a:xfrm>
            <a:off x="1198563" y="727075"/>
            <a:ext cx="4460875" cy="3346450"/>
          </a:xfrm>
          <a:ln/>
        </p:spPr>
      </p:sp>
      <p:sp>
        <p:nvSpPr>
          <p:cNvPr id="17306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77278E2-0AA9-48C1-BFB1-5C68FECCA6EC}" type="slidenum">
              <a:rPr lang="sr-Latn-CS" smtClean="0"/>
              <a:pPr/>
              <a:t>67</a:t>
            </a:fld>
            <a:endParaRPr lang="sr-Latn-CS" smtClean="0"/>
          </a:p>
        </p:txBody>
      </p:sp>
      <p:sp>
        <p:nvSpPr>
          <p:cNvPr id="142339" name="Rectangle 2"/>
          <p:cNvSpPr>
            <a:spLocks noGrp="1" noRot="1" noChangeAspect="1" noChangeArrowheads="1" noTextEdit="1"/>
          </p:cNvSpPr>
          <p:nvPr>
            <p:ph type="sldImg"/>
          </p:nvPr>
        </p:nvSpPr>
        <p:spPr>
          <a:xfrm>
            <a:off x="1198563" y="727075"/>
            <a:ext cx="4460875" cy="3346450"/>
          </a:xfrm>
          <a:ln/>
        </p:spPr>
      </p:sp>
      <p:sp>
        <p:nvSpPr>
          <p:cNvPr id="14234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7E0184F-1B3C-4889-9DEE-8D29778ECB2B}" type="slidenum">
              <a:rPr lang="sr-Latn-CS" smtClean="0"/>
              <a:pPr/>
              <a:t>69</a:t>
            </a:fld>
            <a:endParaRPr lang="sr-Latn-CS" smtClean="0"/>
          </a:p>
        </p:txBody>
      </p:sp>
      <p:sp>
        <p:nvSpPr>
          <p:cNvPr id="143363" name="Rectangle 2"/>
          <p:cNvSpPr>
            <a:spLocks noGrp="1" noRot="1" noChangeAspect="1" noChangeArrowheads="1" noTextEdit="1"/>
          </p:cNvSpPr>
          <p:nvPr>
            <p:ph type="sldImg"/>
          </p:nvPr>
        </p:nvSpPr>
        <p:spPr>
          <a:xfrm>
            <a:off x="1198563" y="727075"/>
            <a:ext cx="4460875" cy="3346450"/>
          </a:xfrm>
          <a:ln/>
        </p:spPr>
      </p:sp>
      <p:sp>
        <p:nvSpPr>
          <p:cNvPr id="143364"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F3E6730-23DE-41A2-A131-F8CD8493A0BD}" type="slidenum">
              <a:rPr lang="sr-Latn-CS" smtClean="0"/>
              <a:pPr/>
              <a:t>70</a:t>
            </a:fld>
            <a:endParaRPr lang="sr-Latn-CS" smtClean="0"/>
          </a:p>
        </p:txBody>
      </p:sp>
      <p:sp>
        <p:nvSpPr>
          <p:cNvPr id="144387" name="Rectangle 2"/>
          <p:cNvSpPr>
            <a:spLocks noGrp="1" noRot="1" noChangeAspect="1" noChangeArrowheads="1" noTextEdit="1"/>
          </p:cNvSpPr>
          <p:nvPr>
            <p:ph type="sldImg"/>
          </p:nvPr>
        </p:nvSpPr>
        <p:spPr>
          <a:xfrm>
            <a:off x="1198563" y="727075"/>
            <a:ext cx="4460875" cy="3346450"/>
          </a:xfrm>
          <a:ln/>
        </p:spPr>
      </p:sp>
      <p:sp>
        <p:nvSpPr>
          <p:cNvPr id="144388"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FA8BD09-CC2B-4CD6-B595-9A63ADAF5894}" type="slidenum">
              <a:rPr lang="sr-Latn-CS" smtClean="0"/>
              <a:pPr/>
              <a:t>71</a:t>
            </a:fld>
            <a:endParaRPr lang="sr-Latn-CS" smtClean="0"/>
          </a:p>
        </p:txBody>
      </p:sp>
      <p:sp>
        <p:nvSpPr>
          <p:cNvPr id="145411" name="Rectangle 2"/>
          <p:cNvSpPr>
            <a:spLocks noGrp="1" noRot="1" noChangeAspect="1" noChangeArrowheads="1" noTextEdit="1"/>
          </p:cNvSpPr>
          <p:nvPr>
            <p:ph type="sldImg"/>
          </p:nvPr>
        </p:nvSpPr>
        <p:spPr>
          <a:xfrm>
            <a:off x="1198563" y="727075"/>
            <a:ext cx="4460875" cy="3346450"/>
          </a:xfrm>
          <a:ln/>
        </p:spPr>
      </p:sp>
      <p:sp>
        <p:nvSpPr>
          <p:cNvPr id="145412"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8DAB960-1D0D-4AD3-B583-DC9490FD63A8}" type="slidenum">
              <a:rPr lang="sr-Latn-CS" smtClean="0"/>
              <a:pPr/>
              <a:t>72</a:t>
            </a:fld>
            <a:endParaRPr lang="sr-Latn-CS" smtClean="0"/>
          </a:p>
        </p:txBody>
      </p:sp>
      <p:sp>
        <p:nvSpPr>
          <p:cNvPr id="146435" name="Rectangle 2"/>
          <p:cNvSpPr>
            <a:spLocks noGrp="1" noRot="1" noChangeAspect="1" noChangeArrowheads="1" noTextEdit="1"/>
          </p:cNvSpPr>
          <p:nvPr>
            <p:ph type="sldImg"/>
          </p:nvPr>
        </p:nvSpPr>
        <p:spPr>
          <a:xfrm>
            <a:off x="1198563" y="727075"/>
            <a:ext cx="4460875" cy="3346450"/>
          </a:xfrm>
          <a:ln/>
        </p:spPr>
      </p:sp>
      <p:sp>
        <p:nvSpPr>
          <p:cNvPr id="146436"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93AA5AB-F547-4C06-9B3A-F15B76CBAC5C}" type="slidenum">
              <a:rPr lang="sr-Latn-CS" smtClean="0"/>
              <a:pPr/>
              <a:t>73</a:t>
            </a:fld>
            <a:endParaRPr lang="sr-Latn-CS" smtClean="0"/>
          </a:p>
        </p:txBody>
      </p:sp>
      <p:sp>
        <p:nvSpPr>
          <p:cNvPr id="147459" name="Rectangle 2"/>
          <p:cNvSpPr>
            <a:spLocks noGrp="1" noRot="1" noChangeAspect="1" noChangeArrowheads="1" noTextEdit="1"/>
          </p:cNvSpPr>
          <p:nvPr>
            <p:ph type="sldImg"/>
          </p:nvPr>
        </p:nvSpPr>
        <p:spPr>
          <a:xfrm>
            <a:off x="1198563" y="727075"/>
            <a:ext cx="4460875" cy="3346450"/>
          </a:xfrm>
          <a:ln/>
        </p:spPr>
      </p:sp>
      <p:sp>
        <p:nvSpPr>
          <p:cNvPr id="147460" name="Rectangle 3"/>
          <p:cNvSpPr>
            <a:spLocks noGrp="1" noChangeArrowheads="1"/>
          </p:cNvSpPr>
          <p:nvPr>
            <p:ph type="body" idx="1"/>
          </p:nvPr>
        </p:nvSpPr>
        <p:spPr>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4010089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1629565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698056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sr-Latn-C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sr-Latn-CS"/>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67CBFE01-79D8-4E16-978F-051EB71A2B5D}" type="slidenum">
              <a:rPr lang="sr-Latn-CS"/>
              <a:pPr>
                <a:defRPr/>
              </a:pPr>
              <a:t>‹#›</a:t>
            </a:fld>
            <a:endParaRPr lang="sr-Latn-CS"/>
          </a:p>
        </p:txBody>
      </p:sp>
    </p:spTree>
    <p:extLst>
      <p:ext uri="{BB962C8B-B14F-4D97-AF65-F5344CB8AC3E}">
        <p14:creationId xmlns:p14="http://schemas.microsoft.com/office/powerpoint/2010/main" xmlns="" val="2386944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sr-Latn-C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sr-Latn-CS"/>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28D5379E-9B17-4C02-A8FA-5421E556DA03}" type="slidenum">
              <a:rPr lang="sr-Latn-CS"/>
              <a:pPr>
                <a:defRPr/>
              </a:pPr>
              <a:t>‹#›</a:t>
            </a:fld>
            <a:endParaRPr lang="sr-Latn-CS"/>
          </a:p>
        </p:txBody>
      </p:sp>
    </p:spTree>
    <p:extLst>
      <p:ext uri="{BB962C8B-B14F-4D97-AF65-F5344CB8AC3E}">
        <p14:creationId xmlns:p14="http://schemas.microsoft.com/office/powerpoint/2010/main" xmlns="" val="3123319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sr-Latn-CS"/>
          </a:p>
        </p:txBody>
      </p:sp>
      <p:sp>
        <p:nvSpPr>
          <p:cNvPr id="3" name="Table Placeholder 2"/>
          <p:cNvSpPr>
            <a:spLocks noGrp="1"/>
          </p:cNvSpPr>
          <p:nvPr>
            <p:ph type="tbl" idx="1"/>
          </p:nvPr>
        </p:nvSpPr>
        <p:spPr>
          <a:xfrm>
            <a:off x="457200" y="1600200"/>
            <a:ext cx="8229600" cy="4525963"/>
          </a:xfrm>
        </p:spPr>
        <p:txBody>
          <a:bodyPr/>
          <a:lstStyle/>
          <a:p>
            <a:pPr lvl="0"/>
            <a:endParaRPr lang="sr-Latn-C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EFE581-9740-4B39-8544-9A6EF2B43F3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3384413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1638610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3211116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3455132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2320541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64087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226777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69FF84-4EE9-4755-8B65-90FFEA0A5BA0}" type="datetimeFigureOut">
              <a:rPr lang="sr-Latn-RS" smtClean="0"/>
              <a:pPr/>
              <a:t>8.9.2020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948736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69FF84-4EE9-4755-8B65-90FFEA0A5BA0}" type="datetimeFigureOut">
              <a:rPr lang="sr-Latn-RS" smtClean="0"/>
              <a:pPr/>
              <a:t>8.9.2020</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6D364-D343-4C94-8308-B6978C874CF7}" type="slidenum">
              <a:rPr lang="sr-Latn-RS" smtClean="0"/>
              <a:pPr/>
              <a:t>‹#›</a:t>
            </a:fld>
            <a:endParaRPr lang="sr-Latn-RS"/>
          </a:p>
        </p:txBody>
      </p:sp>
    </p:spTree>
    <p:extLst>
      <p:ext uri="{BB962C8B-B14F-4D97-AF65-F5344CB8AC3E}">
        <p14:creationId xmlns:p14="http://schemas.microsoft.com/office/powerpoint/2010/main" xmlns="" val="936441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anita.co.uk/typo3temp/pics/5f78f0059f.jpg" TargetMode="Externa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anita.co.uk/typo3temp/pics/5f78f0059f.jpg" TargetMode="Externa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anita.co.uk/typo3temp/pics/5f78f0059f.jpg"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anita.co.uk/typo3temp/pics/5f78f0059f.jpg"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tanita.de/typo3temp/pics/1d9e4c4954.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7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9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9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fontScale="90000"/>
          </a:bodyPr>
          <a:lstStyle/>
          <a:p>
            <a:r>
              <a:rPr lang="sr-Cyrl-RS" b="1" dirty="0" smtClean="0"/>
              <a:t>ИАС МЕДИЦИНЕ</a:t>
            </a:r>
            <a:br>
              <a:rPr lang="sr-Cyrl-RS" b="1" dirty="0" smtClean="0"/>
            </a:br>
            <a:r>
              <a:rPr lang="sr-Cyrl-RS" b="1" dirty="0" smtClean="0"/>
              <a:t>ХИГИЈЕНА И ЕКОЛОГИЈА</a:t>
            </a:r>
            <a:br>
              <a:rPr lang="sr-Cyrl-RS" b="1" dirty="0" smtClean="0"/>
            </a:br>
            <a:r>
              <a:rPr lang="sr-Cyrl-RS" dirty="0" smtClean="0"/>
              <a:t>осма недеља наставе</a:t>
            </a:r>
            <a:br>
              <a:rPr lang="sr-Cyrl-RS" dirty="0" smtClean="0"/>
            </a:br>
            <a:endParaRPr lang="en-US" dirty="0"/>
          </a:p>
        </p:txBody>
      </p:sp>
      <p:sp>
        <p:nvSpPr>
          <p:cNvPr id="3" name="Content Placeholder 2"/>
          <p:cNvSpPr>
            <a:spLocks noGrp="1"/>
          </p:cNvSpPr>
          <p:nvPr>
            <p:ph idx="1"/>
          </p:nvPr>
        </p:nvSpPr>
        <p:spPr>
          <a:xfrm>
            <a:off x="457200" y="2667000"/>
            <a:ext cx="8229600" cy="3459163"/>
          </a:xfrm>
        </p:spPr>
        <p:txBody>
          <a:bodyPr/>
          <a:lstStyle/>
          <a:p>
            <a:r>
              <a:rPr lang="ru-RU" dirty="0" smtClean="0"/>
              <a:t>ИСПИТИВАЊЕ ИСХРАНЕ И СТАЊА УХРАЊЕНОСТИ, </a:t>
            </a:r>
          </a:p>
          <a:p>
            <a:r>
              <a:rPr lang="ru-RU" dirty="0" smtClean="0"/>
              <a:t>ПОРЕМЕЋАЈИ ИСХРАНЕ, </a:t>
            </a:r>
          </a:p>
          <a:p>
            <a:r>
              <a:rPr lang="ru-RU" dirty="0" smtClean="0"/>
              <a:t>БОЛЕСТИ НЕДОВОЉНЕ ИСХРАНЕ, </a:t>
            </a:r>
          </a:p>
          <a:p>
            <a:r>
              <a:rPr lang="ru-RU" dirty="0" smtClean="0"/>
              <a:t>ГОЈАЗНОСТ</a:t>
            </a:r>
          </a:p>
          <a:p>
            <a:pPr>
              <a:buNone/>
            </a:pPr>
            <a:endParaRPr lang="ru-RU"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0" y="0"/>
            <a:ext cx="9144000" cy="765175"/>
          </a:xfrm>
        </p:spPr>
        <p:txBody>
          <a:bodyPr/>
          <a:lstStyle/>
          <a:p>
            <a:pPr eaLnBrk="1" hangingPunct="1">
              <a:defRPr/>
            </a:pPr>
            <a:r>
              <a:rPr lang="sr-Cyrl-CS" sz="3600" dirty="0" smtClean="0"/>
              <a:t>НАЦИОНАЛНА  АНКЕТА</a:t>
            </a:r>
            <a:endParaRPr lang="sr-Latn-CS" sz="3600" dirty="0" smtClean="0"/>
          </a:p>
        </p:txBody>
      </p:sp>
      <p:sp>
        <p:nvSpPr>
          <p:cNvPr id="31747" name="Rectangle 3"/>
          <p:cNvSpPr>
            <a:spLocks noGrp="1" noChangeArrowheads="1"/>
          </p:cNvSpPr>
          <p:nvPr>
            <p:ph type="body" idx="4294967295"/>
          </p:nvPr>
        </p:nvSpPr>
        <p:spPr>
          <a:xfrm>
            <a:off x="0" y="1052513"/>
            <a:ext cx="9144000" cy="5805487"/>
          </a:xfrm>
        </p:spPr>
        <p:txBody>
          <a:bodyPr/>
          <a:lstStyle/>
          <a:p>
            <a:pPr marL="533400" indent="-533400" eaLnBrk="1" hangingPunct="1">
              <a:buFontTx/>
              <a:buNone/>
              <a:defRPr/>
            </a:pPr>
            <a:r>
              <a:rPr lang="sr-Cyrl-CS" dirty="0" smtClean="0"/>
              <a:t>У ТОКУ ЈЕДНЕ ГОДИНЕ ПО ЈЕДНОМ СТАНОВНИКУ</a:t>
            </a:r>
          </a:p>
          <a:p>
            <a:pPr marL="533400" indent="-533400" eaLnBrk="1" hangingPunct="1">
              <a:defRPr/>
            </a:pPr>
            <a:endParaRPr lang="sr-Cyrl-CS" dirty="0" smtClean="0"/>
          </a:p>
          <a:p>
            <a:pPr marL="533400" indent="-533400" eaLnBrk="1" hangingPunct="1">
              <a:defRPr/>
            </a:pPr>
            <a:endParaRPr lang="sr-Cyrl-CS" dirty="0" smtClean="0"/>
          </a:p>
          <a:p>
            <a:pPr marL="533400" indent="-533400" eaLnBrk="1" hangingPunct="1">
              <a:defRPr/>
            </a:pPr>
            <a:r>
              <a:rPr lang="sr-Cyrl-CS" dirty="0" smtClean="0"/>
              <a:t>ЦИЉ:</a:t>
            </a:r>
            <a:r>
              <a:rPr lang="en-US" dirty="0" smtClean="0"/>
              <a:t> </a:t>
            </a:r>
            <a:r>
              <a:rPr lang="sr-Cyrl-CS" dirty="0" smtClean="0"/>
              <a:t>Добијање података о потрошњи хране по једном становнику у току једне године и поређење са другим земљама.</a:t>
            </a:r>
            <a:endParaRPr lang="sr-Latn-CS" dirty="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274638"/>
            <a:ext cx="8229600" cy="715962"/>
          </a:xfrm>
        </p:spPr>
        <p:txBody>
          <a:bodyPr>
            <a:normAutofit fontScale="90000"/>
          </a:bodyPr>
          <a:lstStyle/>
          <a:p>
            <a:r>
              <a:rPr lang="sr-Cyrl-CS" sz="3200" b="1" dirty="0" smtClean="0">
                <a:latin typeface="Bookman Old Style" pitchFamily="18" charset="0"/>
              </a:rPr>
              <a:t>Приказ</a:t>
            </a:r>
            <a:r>
              <a:rPr lang="sr-Latn-CS" sz="3200" b="1" dirty="0" smtClean="0">
                <a:latin typeface="Bookman Old Style" pitchFamily="18" charset="0"/>
              </a:rPr>
              <a:t> </a:t>
            </a:r>
            <a:r>
              <a:rPr lang="sr-Cyrl-CS" sz="3200" b="1" dirty="0" smtClean="0">
                <a:latin typeface="Bookman Old Style" pitchFamily="18" charset="0"/>
              </a:rPr>
              <a:t>случаја</a:t>
            </a:r>
            <a:r>
              <a:rPr lang="en-US" sz="3200" b="1" dirty="0" smtClean="0">
                <a:latin typeface="Bookman Old Style" pitchFamily="18" charset="0"/>
              </a:rPr>
              <a:t>: </a:t>
            </a:r>
            <a:r>
              <a:rPr lang="sr-Cyrl-CS" sz="3200" b="1" dirty="0" smtClean="0">
                <a:latin typeface="Bookman Old Style" pitchFamily="18" charset="0"/>
              </a:rPr>
              <a:t>Ј</a:t>
            </a:r>
            <a:r>
              <a:rPr lang="en-US" sz="3200" b="1" dirty="0" smtClean="0">
                <a:latin typeface="Bookman Old Style" pitchFamily="18" charset="0"/>
              </a:rPr>
              <a:t>.</a:t>
            </a:r>
            <a:r>
              <a:rPr lang="sr-Cyrl-CS" sz="3200" b="1" dirty="0" smtClean="0">
                <a:latin typeface="Bookman Old Style" pitchFamily="18" charset="0"/>
              </a:rPr>
              <a:t>Т</a:t>
            </a:r>
            <a:r>
              <a:rPr lang="en-US" sz="3200" b="1" dirty="0" smtClean="0">
                <a:latin typeface="Bookman Old Style" pitchFamily="18" charset="0"/>
              </a:rPr>
              <a:t>. 11 </a:t>
            </a:r>
            <a:r>
              <a:rPr lang="sr-Cyrl-CS" sz="3200" b="1" dirty="0" smtClean="0">
                <a:latin typeface="Bookman Old Style" pitchFamily="18" charset="0"/>
              </a:rPr>
              <a:t>година</a:t>
            </a:r>
            <a:r>
              <a:rPr lang="sr-Latn-CS" sz="3200" b="1" dirty="0" smtClean="0">
                <a:latin typeface="Bookman Old Style" pitchFamily="18" charset="0"/>
              </a:rPr>
              <a:t>, </a:t>
            </a:r>
            <a:r>
              <a:rPr lang="en-US" sz="3200" b="1" dirty="0" smtClean="0">
                <a:latin typeface="Bookman Old Style" pitchFamily="18" charset="0"/>
                <a:ea typeface="Arial Unicode MS" pitchFamily="34" charset="-128"/>
                <a:cs typeface="Arial Unicode MS" pitchFamily="34" charset="-128"/>
              </a:rPr>
              <a:t>♀</a:t>
            </a:r>
            <a:r>
              <a:rPr lang="sr-Latn-CS" sz="3200" b="1" dirty="0" smtClean="0">
                <a:latin typeface="Bookman Old Style" pitchFamily="18" charset="0"/>
              </a:rPr>
              <a:t>, </a:t>
            </a:r>
            <a:r>
              <a:rPr lang="sr-Cyrl-CS" sz="2800" b="1" i="1" dirty="0" smtClean="0"/>
              <a:t>ANORE</a:t>
            </a:r>
            <a:r>
              <a:rPr lang="en-US" sz="2800" b="1" i="1" dirty="0" smtClean="0"/>
              <a:t>X</a:t>
            </a:r>
            <a:r>
              <a:rPr lang="sr-Cyrl-CS" sz="2800" b="1" i="1" dirty="0" smtClean="0"/>
              <a:t>IA NERVOSA</a:t>
            </a:r>
            <a:r>
              <a:rPr lang="en-US" sz="2800" dirty="0" smtClean="0"/>
              <a:t> </a:t>
            </a:r>
            <a:endParaRPr lang="sr-Latn-RS" sz="2800" dirty="0"/>
          </a:p>
        </p:txBody>
      </p:sp>
      <p:sp>
        <p:nvSpPr>
          <p:cNvPr id="67587" name="Rectangle 3"/>
          <p:cNvSpPr>
            <a:spLocks noGrp="1" noChangeArrowheads="1"/>
          </p:cNvSpPr>
          <p:nvPr>
            <p:ph type="body" sz="half" idx="1"/>
          </p:nvPr>
        </p:nvSpPr>
        <p:spPr>
          <a:xfrm>
            <a:off x="579438" y="1808163"/>
            <a:ext cx="7880994" cy="4411662"/>
          </a:xfrm>
        </p:spPr>
        <p:txBody>
          <a:bodyPr>
            <a:normAutofit/>
          </a:bodyPr>
          <a:lstStyle/>
          <a:p>
            <a:pPr>
              <a:lnSpc>
                <a:spcPct val="90000"/>
              </a:lnSpc>
            </a:pPr>
            <a:r>
              <a:rPr lang="sr-Cyrl-CS" sz="2400" b="1" dirty="0" smtClean="0">
                <a:solidFill>
                  <a:schemeClr val="tx2"/>
                </a:solidFill>
                <a:latin typeface="Bookman Old Style" pitchFamily="18" charset="0"/>
              </a:rPr>
              <a:t>ТВ</a:t>
            </a:r>
            <a:r>
              <a:rPr lang="sr-Latn-CS" sz="2400" b="1" dirty="0" smtClean="0">
                <a:solidFill>
                  <a:schemeClr val="tx2"/>
                </a:solidFill>
                <a:latin typeface="Bookman Old Style" pitchFamily="18" charset="0"/>
              </a:rPr>
              <a:t>:</a:t>
            </a:r>
            <a:r>
              <a:rPr lang="en-US" sz="2400" b="1" dirty="0" smtClean="0">
                <a:solidFill>
                  <a:schemeClr val="tx2"/>
                </a:solidFill>
                <a:latin typeface="Bookman Old Style" pitchFamily="18" charset="0"/>
              </a:rPr>
              <a:t> </a:t>
            </a:r>
            <a:r>
              <a:rPr lang="sr-Latn-CS" sz="2400" b="1" dirty="0" smtClean="0">
                <a:solidFill>
                  <a:schemeClr val="tx2"/>
                </a:solidFill>
                <a:latin typeface="Bookman Old Style" pitchFamily="18" charset="0"/>
              </a:rPr>
              <a:t>130 </a:t>
            </a:r>
            <a:r>
              <a:rPr lang="en-US" sz="2400" b="1" dirty="0" smtClean="0">
                <a:solidFill>
                  <a:schemeClr val="tx2"/>
                </a:solidFill>
                <a:latin typeface="Bookman Old Style" pitchFamily="18" charset="0"/>
              </a:rPr>
              <a:t>cm; </a:t>
            </a:r>
            <a:r>
              <a:rPr lang="sr-Cyrl-CS" sz="2400" b="1" dirty="0" smtClean="0">
                <a:solidFill>
                  <a:schemeClr val="tx2"/>
                </a:solidFill>
                <a:latin typeface="Bookman Old Style" pitchFamily="18" charset="0"/>
              </a:rPr>
              <a:t>ТМ</a:t>
            </a:r>
            <a:r>
              <a:rPr lang="sr-Latn-CS" sz="2400" b="1" dirty="0" smtClean="0">
                <a:solidFill>
                  <a:schemeClr val="tx2"/>
                </a:solidFill>
                <a:latin typeface="Bookman Old Style" pitchFamily="18" charset="0"/>
              </a:rPr>
              <a:t>: 23,4 </a:t>
            </a:r>
            <a:r>
              <a:rPr lang="en-US" sz="2400" b="1" dirty="0" smtClean="0">
                <a:solidFill>
                  <a:schemeClr val="tx2"/>
                </a:solidFill>
                <a:latin typeface="Bookman Old Style" pitchFamily="18" charset="0"/>
              </a:rPr>
              <a:t>kg</a:t>
            </a:r>
          </a:p>
          <a:p>
            <a:pPr>
              <a:lnSpc>
                <a:spcPct val="90000"/>
              </a:lnSpc>
            </a:pPr>
            <a:r>
              <a:rPr lang="sr-Cyrl-CS" sz="2400" b="1" dirty="0" smtClean="0">
                <a:solidFill>
                  <a:schemeClr val="tx2"/>
                </a:solidFill>
                <a:latin typeface="Bookman Old Style" pitchFamily="18" charset="0"/>
              </a:rPr>
              <a:t>Напета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анксиозна</a:t>
            </a:r>
            <a:endParaRPr lang="en-US" sz="2400" b="1" dirty="0" smtClean="0">
              <a:solidFill>
                <a:schemeClr val="tx2"/>
              </a:solidFill>
              <a:latin typeface="Bookman Old Style" pitchFamily="18" charset="0"/>
            </a:endParaRPr>
          </a:p>
          <a:p>
            <a:pPr>
              <a:lnSpc>
                <a:spcPct val="90000"/>
              </a:lnSpc>
            </a:pPr>
            <a:r>
              <a:rPr lang="sr-Cyrl-CS" sz="2400" b="1" dirty="0" smtClean="0">
                <a:solidFill>
                  <a:schemeClr val="tx2"/>
                </a:solidFill>
                <a:latin typeface="Bookman Old Style" pitchFamily="18" charset="0"/>
              </a:rPr>
              <a:t>Бира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храну</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коју</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ће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јести</a:t>
            </a:r>
            <a:endParaRPr lang="en-US" sz="2400" b="1" dirty="0" smtClean="0">
              <a:solidFill>
                <a:schemeClr val="tx2"/>
              </a:solidFill>
              <a:latin typeface="Bookman Old Style" pitchFamily="18" charset="0"/>
            </a:endParaRPr>
          </a:p>
          <a:p>
            <a:pPr>
              <a:lnSpc>
                <a:spcPct val="90000"/>
              </a:lnSpc>
            </a:pPr>
            <a:r>
              <a:rPr lang="sr-Cyrl-CS" sz="2400" b="1" dirty="0" smtClean="0">
                <a:solidFill>
                  <a:schemeClr val="tx2"/>
                </a:solidFill>
                <a:latin typeface="Bookman Old Style" pitchFamily="18" charset="0"/>
              </a:rPr>
              <a:t>Осећа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се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дебело</a:t>
            </a:r>
            <a:r>
              <a:rPr lang="sr-Latn-CS" sz="2400" b="1" dirty="0" smtClean="0">
                <a:solidFill>
                  <a:schemeClr val="tx2"/>
                </a:solidFill>
                <a:latin typeface="Bookman Old Style" pitchFamily="18" charset="0"/>
              </a:rPr>
              <a:t>”</a:t>
            </a:r>
            <a:r>
              <a:rPr lang="en-US" sz="2400" b="1" dirty="0" smtClean="0">
                <a:solidFill>
                  <a:schemeClr val="tx2"/>
                </a:solidFill>
                <a:latin typeface="Bookman Old Style" pitchFamily="18" charset="0"/>
              </a:rPr>
              <a:t> </a:t>
            </a:r>
          </a:p>
          <a:p>
            <a:pPr>
              <a:lnSpc>
                <a:spcPct val="90000"/>
              </a:lnSpc>
            </a:pPr>
            <a:r>
              <a:rPr lang="sr-Cyrl-CS" sz="2400" b="1" dirty="0" smtClean="0">
                <a:solidFill>
                  <a:schemeClr val="tx2"/>
                </a:solidFill>
                <a:latin typeface="Bookman Old Style" pitchFamily="18" charset="0"/>
              </a:rPr>
              <a:t>Вежба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до</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изнемоглости</a:t>
            </a:r>
            <a:endParaRPr lang="en-US" sz="2400" b="1" dirty="0" smtClean="0">
              <a:solidFill>
                <a:schemeClr val="tx2"/>
              </a:solidFill>
              <a:latin typeface="Bookman Old Style" pitchFamily="18" charset="0"/>
            </a:endParaRPr>
          </a:p>
          <a:p>
            <a:pPr>
              <a:lnSpc>
                <a:spcPct val="90000"/>
              </a:lnSpc>
            </a:pPr>
            <a:r>
              <a:rPr lang="sr-Cyrl-CS" sz="2400" b="1" dirty="0" smtClean="0">
                <a:solidFill>
                  <a:schemeClr val="tx2"/>
                </a:solidFill>
                <a:latin typeface="Bookman Old Style" pitchFamily="18" charset="0"/>
              </a:rPr>
              <a:t>Средње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дете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у</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породици</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родитељи</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нису</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разведени</a:t>
            </a:r>
            <a:endParaRPr lang="en-US" sz="2400" b="1" dirty="0" smtClean="0">
              <a:solidFill>
                <a:schemeClr val="tx2"/>
              </a:solidFill>
              <a:latin typeface="Bookman Old Style" pitchFamily="18" charset="0"/>
            </a:endParaRPr>
          </a:p>
          <a:p>
            <a:pPr>
              <a:lnSpc>
                <a:spcPct val="90000"/>
              </a:lnSpc>
            </a:pPr>
            <a:r>
              <a:rPr lang="sr-Cyrl-CS" sz="2400" b="1" dirty="0" smtClean="0">
                <a:solidFill>
                  <a:schemeClr val="tx2"/>
                </a:solidFill>
                <a:latin typeface="Bookman Old Style" pitchFamily="18" charset="0"/>
              </a:rPr>
              <a:t>Породична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анамнеза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ујак</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је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лечен</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од</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депресије</a:t>
            </a:r>
            <a:endParaRPr lang="en-US" sz="2400" b="1" dirty="0" smtClean="0">
              <a:solidFill>
                <a:schemeClr val="tx2"/>
              </a:solidFill>
              <a:latin typeface="Bookman Old Style" pitchFamily="18" charset="0"/>
            </a:endParaRPr>
          </a:p>
        </p:txBody>
      </p:sp>
      <p:sp>
        <p:nvSpPr>
          <p:cNvPr id="67588" name="Rectangle 4"/>
          <p:cNvSpPr>
            <a:spLocks noChangeArrowheads="1"/>
          </p:cNvSpPr>
          <p:nvPr/>
        </p:nvSpPr>
        <p:spPr bwMode="auto">
          <a:xfrm>
            <a:off x="1301750" y="1249363"/>
            <a:ext cx="180816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p>
            <a:pPr eaLnBrk="0" hangingPunct="0"/>
            <a:r>
              <a:rPr lang="sr-Cyrl-CS" sz="2200" b="1" u="sng">
                <a:solidFill>
                  <a:schemeClr val="tx2"/>
                </a:solidFill>
                <a:latin typeface="Bookman Old Style" pitchFamily="18" charset="0"/>
              </a:rPr>
              <a:t>Анамнеза</a:t>
            </a:r>
            <a:r>
              <a:rPr lang="sr-Latn-CS" sz="2400" b="1" u="sng">
                <a:solidFill>
                  <a:schemeClr val="tx2"/>
                </a:solidFill>
                <a:latin typeface="Bookman Old Style" pitchFamily="18" charset="0"/>
              </a:rPr>
              <a:t>:</a:t>
            </a:r>
            <a:endParaRPr lang="en-US" sz="2400" b="1" u="sng">
              <a:solidFill>
                <a:schemeClr val="tx2"/>
              </a:solidFill>
              <a:latin typeface="Bookman Old Style" pitchFamily="18" charset="0"/>
            </a:endParaRPr>
          </a:p>
        </p:txBody>
      </p:sp>
    </p:spTree>
    <p:extLst>
      <p:ext uri="{BB962C8B-B14F-4D97-AF65-F5344CB8AC3E}">
        <p14:creationId xmlns:p14="http://schemas.microsoft.com/office/powerpoint/2010/main" xmlns="" val="22468699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390525"/>
            <a:ext cx="7772400" cy="622300"/>
          </a:xfrm>
        </p:spPr>
        <p:txBody>
          <a:bodyPr>
            <a:normAutofit fontScale="90000"/>
          </a:bodyPr>
          <a:lstStyle/>
          <a:p>
            <a:r>
              <a:rPr lang="sr-Latn-CS" sz="3200" b="1" dirty="0" smtClean="0"/>
              <a:t/>
            </a:r>
            <a:br>
              <a:rPr lang="sr-Latn-CS" sz="3200" b="1" dirty="0" smtClean="0"/>
            </a:br>
            <a:r>
              <a:rPr lang="sr-Cyrl-CS" sz="3200" b="1" dirty="0" smtClean="0">
                <a:latin typeface="Bookman Old Style" pitchFamily="18" charset="0"/>
              </a:rPr>
              <a:t>Приказ</a:t>
            </a:r>
            <a:r>
              <a:rPr lang="sr-Latn-CS" sz="3200" b="1" dirty="0" smtClean="0">
                <a:latin typeface="Bookman Old Style" pitchFamily="18" charset="0"/>
              </a:rPr>
              <a:t> </a:t>
            </a:r>
            <a:r>
              <a:rPr lang="sr-Cyrl-CS" sz="3200" b="1" dirty="0" smtClean="0">
                <a:latin typeface="Bookman Old Style" pitchFamily="18" charset="0"/>
              </a:rPr>
              <a:t>случаја</a:t>
            </a:r>
            <a:r>
              <a:rPr lang="en-US" sz="3200" b="1" dirty="0" smtClean="0">
                <a:latin typeface="Bookman Old Style" pitchFamily="18" charset="0"/>
              </a:rPr>
              <a:t>: 15 </a:t>
            </a:r>
            <a:r>
              <a:rPr lang="sr-Cyrl-CS" sz="3200" b="1" dirty="0" smtClean="0">
                <a:latin typeface="Bookman Old Style" pitchFamily="18" charset="0"/>
              </a:rPr>
              <a:t>година</a:t>
            </a:r>
            <a:r>
              <a:rPr lang="en-US" sz="3200" b="1" dirty="0" smtClean="0">
                <a:latin typeface="Bookman Old Style" pitchFamily="18" charset="0"/>
              </a:rPr>
              <a:t> </a:t>
            </a:r>
            <a:r>
              <a:rPr lang="en-US" sz="3200" b="1" dirty="0" smtClean="0">
                <a:latin typeface="Bookman Old Style" pitchFamily="18" charset="0"/>
                <a:ea typeface="Arial Unicode MS" pitchFamily="34" charset="-128"/>
                <a:cs typeface="Arial Unicode MS" pitchFamily="34" charset="-128"/>
              </a:rPr>
              <a:t>♀ </a:t>
            </a:r>
            <a:r>
              <a:rPr lang="sr-Cyrl-CS" sz="3200" b="1" dirty="0" smtClean="0">
                <a:latin typeface="Bookman Old Style" pitchFamily="18" charset="0"/>
              </a:rPr>
              <a:t>рестриктивни</a:t>
            </a:r>
            <a:r>
              <a:rPr lang="sr-Latn-CS" sz="3200" b="1" dirty="0" smtClean="0">
                <a:latin typeface="Bookman Old Style" pitchFamily="18" charset="0"/>
              </a:rPr>
              <a:t> </a:t>
            </a:r>
            <a:r>
              <a:rPr lang="sr-Cyrl-CS" sz="3200" b="1" dirty="0" smtClean="0">
                <a:latin typeface="Bookman Old Style" pitchFamily="18" charset="0"/>
              </a:rPr>
              <a:t>облик</a:t>
            </a:r>
            <a:r>
              <a:rPr lang="sr-Latn-CS" sz="3200" b="1" dirty="0" smtClean="0">
                <a:latin typeface="Bookman Old Style" pitchFamily="18" charset="0"/>
              </a:rPr>
              <a:t> </a:t>
            </a:r>
            <a:r>
              <a:rPr lang="sr-Cyrl-CS" sz="3200" b="1" i="1" dirty="0" smtClean="0"/>
              <a:t>ANORE</a:t>
            </a:r>
            <a:r>
              <a:rPr lang="en-US" sz="3200" b="1" i="1" dirty="0" smtClean="0"/>
              <a:t>X</a:t>
            </a:r>
            <a:r>
              <a:rPr lang="sr-Cyrl-CS" sz="3200" b="1" i="1" dirty="0" smtClean="0"/>
              <a:t>IA</a:t>
            </a:r>
            <a:r>
              <a:rPr lang="en-US" sz="3200" b="1" i="1" dirty="0" smtClean="0"/>
              <a:t>E</a:t>
            </a:r>
            <a:r>
              <a:rPr lang="sr-Cyrl-CS" sz="3200" b="1" i="1" dirty="0" smtClean="0"/>
              <a:t> NERVOSA</a:t>
            </a:r>
            <a:r>
              <a:rPr lang="en-US" sz="3200" b="1" i="1" dirty="0" smtClean="0"/>
              <a:t>E</a:t>
            </a:r>
            <a:r>
              <a:rPr lang="en-US" sz="3200" dirty="0" smtClean="0"/>
              <a:t> </a:t>
            </a:r>
            <a:endParaRPr lang="en-US" sz="3200" dirty="0" smtClean="0">
              <a:latin typeface="Bookman Old Style" pitchFamily="18" charset="0"/>
            </a:endParaRPr>
          </a:p>
        </p:txBody>
      </p:sp>
      <p:sp>
        <p:nvSpPr>
          <p:cNvPr id="68611" name="Rectangle 3"/>
          <p:cNvSpPr>
            <a:spLocks noGrp="1" noChangeArrowheads="1"/>
          </p:cNvSpPr>
          <p:nvPr>
            <p:ph type="body" sz="half" idx="1"/>
          </p:nvPr>
        </p:nvSpPr>
        <p:spPr>
          <a:xfrm>
            <a:off x="484188" y="1436688"/>
            <a:ext cx="7400180" cy="4956175"/>
          </a:xfrm>
        </p:spPr>
        <p:txBody>
          <a:bodyPr/>
          <a:lstStyle/>
          <a:p>
            <a:endParaRPr lang="en-US" sz="2000" b="1" dirty="0" smtClean="0">
              <a:solidFill>
                <a:schemeClr val="tx2"/>
              </a:solidFill>
              <a:latin typeface="Bookman Old Style" pitchFamily="18" charset="0"/>
            </a:endParaRPr>
          </a:p>
          <a:p>
            <a:endParaRPr lang="en-US" sz="2000" b="1" dirty="0">
              <a:solidFill>
                <a:schemeClr val="tx2"/>
              </a:solidFill>
              <a:latin typeface="Bookman Old Style" pitchFamily="18" charset="0"/>
            </a:endParaRPr>
          </a:p>
          <a:p>
            <a:r>
              <a:rPr lang="sr-Cyrl-CS" sz="2000" b="1" dirty="0" smtClean="0">
                <a:solidFill>
                  <a:schemeClr val="tx2"/>
                </a:solidFill>
                <a:latin typeface="Bookman Old Style" pitchFamily="18" charset="0"/>
              </a:rPr>
              <a:t>БМИ</a:t>
            </a:r>
            <a:r>
              <a:rPr lang="en-US" sz="2000" b="1" dirty="0" smtClean="0">
                <a:solidFill>
                  <a:schemeClr val="tx2"/>
                </a:solidFill>
                <a:latin typeface="Bookman Old Style" pitchFamily="18" charset="0"/>
              </a:rPr>
              <a:t> 18 </a:t>
            </a:r>
          </a:p>
          <a:p>
            <a:r>
              <a:rPr lang="sr-Cyrl-CS" sz="2000" b="1" dirty="0" smtClean="0">
                <a:solidFill>
                  <a:schemeClr val="tx2"/>
                </a:solidFill>
                <a:latin typeface="Bookman Old Style" pitchFamily="18" charset="0"/>
              </a:rPr>
              <a:t>Балерина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гимнастичарка</a:t>
            </a:r>
            <a:endParaRPr lang="en-US" sz="2000" b="1" dirty="0" smtClean="0">
              <a:solidFill>
                <a:schemeClr val="tx2"/>
              </a:solidFill>
              <a:latin typeface="Bookman Old Style" pitchFamily="18" charset="0"/>
            </a:endParaRPr>
          </a:p>
          <a:p>
            <a:r>
              <a:rPr lang="en-US" sz="2000" b="1" dirty="0" smtClean="0">
                <a:solidFill>
                  <a:schemeClr val="tx2"/>
                </a:solidFill>
                <a:latin typeface="Bookman Old Style" pitchFamily="18" charset="0"/>
              </a:rPr>
              <a:t>“</a:t>
            </a:r>
            <a:r>
              <a:rPr lang="sr-Cyrl-CS" sz="2000" b="1" dirty="0" smtClean="0">
                <a:solidFill>
                  <a:schemeClr val="tx2"/>
                </a:solidFill>
                <a:latin typeface="Bookman Old Style" pitchFamily="18" charset="0"/>
              </a:rPr>
              <a:t>Увек</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мршава</a:t>
            </a:r>
            <a:r>
              <a:rPr lang="en-US" sz="2000" b="1" dirty="0" smtClean="0">
                <a:solidFill>
                  <a:schemeClr val="tx2"/>
                </a:solidFill>
                <a:latin typeface="Bookman Old Style" pitchFamily="18" charset="0"/>
              </a:rPr>
              <a:t>”</a:t>
            </a:r>
          </a:p>
          <a:p>
            <a:r>
              <a:rPr lang="sr-Cyrl-CS" sz="2000" b="1" dirty="0" smtClean="0">
                <a:solidFill>
                  <a:schemeClr val="tx2"/>
                </a:solidFill>
                <a:latin typeface="Bookman Old Style" pitchFamily="18" charset="0"/>
              </a:rPr>
              <a:t>Три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месеца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нема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менструалне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циклусе</a:t>
            </a:r>
            <a:endParaRPr lang="en-US" sz="2000" b="1" dirty="0" smtClean="0">
              <a:solidFill>
                <a:schemeClr val="tx2"/>
              </a:solidFill>
              <a:latin typeface="Bookman Old Style" pitchFamily="18" charset="0"/>
            </a:endParaRPr>
          </a:p>
          <a:p>
            <a:r>
              <a:rPr lang="sr-Cyrl-CS" sz="2000" b="1" dirty="0" smtClean="0">
                <a:solidFill>
                  <a:schemeClr val="tx2"/>
                </a:solidFill>
                <a:latin typeface="Bookman Old Style" pitchFamily="18" charset="0"/>
              </a:rPr>
              <a:t>Уморна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је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стално</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јој</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је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хладно</a:t>
            </a:r>
            <a:endParaRPr lang="en-US" sz="2000" b="1" dirty="0" smtClean="0">
              <a:solidFill>
                <a:schemeClr val="tx2"/>
              </a:solidFill>
              <a:latin typeface="Bookman Old Style" pitchFamily="18" charset="0"/>
            </a:endParaRPr>
          </a:p>
          <a:p>
            <a:r>
              <a:rPr lang="sr-Cyrl-CS" sz="2000" b="1" dirty="0" smtClean="0">
                <a:solidFill>
                  <a:schemeClr val="tx2"/>
                </a:solidFill>
                <a:latin typeface="Bookman Old Style" pitchFamily="18" charset="0"/>
              </a:rPr>
              <a:t>Родитељи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разведени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мама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болује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од</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депресије</a:t>
            </a:r>
            <a:endParaRPr lang="en-US" sz="2000" b="1" dirty="0" smtClean="0">
              <a:solidFill>
                <a:schemeClr val="tx2"/>
              </a:solidFill>
              <a:latin typeface="Bookman Old Style" pitchFamily="18" charset="0"/>
            </a:endParaRPr>
          </a:p>
          <a:p>
            <a:r>
              <a:rPr lang="sr-Cyrl-CS" sz="2000" b="1" dirty="0" smtClean="0">
                <a:solidFill>
                  <a:schemeClr val="tx2"/>
                </a:solidFill>
                <a:latin typeface="Bookman Old Style" pitchFamily="18" charset="0"/>
              </a:rPr>
              <a:t>Родитељи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нису</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спремни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да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суоче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ћеркином</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болешћу</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одбијају</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сазнање</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да</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су</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својим</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понашањем</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допринели</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развоју</a:t>
            </a:r>
            <a:r>
              <a:rPr lang="sr-Latn-CS" sz="2000" b="1" dirty="0" smtClean="0">
                <a:solidFill>
                  <a:schemeClr val="tx2"/>
                </a:solidFill>
                <a:latin typeface="Bookman Old Style" pitchFamily="18" charset="0"/>
              </a:rPr>
              <a:t> </a:t>
            </a:r>
            <a:r>
              <a:rPr lang="sr-Cyrl-CS" sz="2000" b="1" dirty="0" smtClean="0">
                <a:solidFill>
                  <a:schemeClr val="tx2"/>
                </a:solidFill>
                <a:latin typeface="Bookman Old Style" pitchFamily="18" charset="0"/>
              </a:rPr>
              <a:t>болести</a:t>
            </a:r>
            <a:endParaRPr lang="en-US" sz="2000" b="1" dirty="0" smtClean="0">
              <a:solidFill>
                <a:schemeClr val="tx2"/>
              </a:solidFill>
              <a:latin typeface="Bookman Old Style" pitchFamily="18" charset="0"/>
            </a:endParaRPr>
          </a:p>
          <a:p>
            <a:pPr>
              <a:buFontTx/>
              <a:buNone/>
            </a:pPr>
            <a:endParaRPr lang="en-US" sz="2000" b="1" dirty="0" smtClean="0">
              <a:solidFill>
                <a:schemeClr val="tx2"/>
              </a:solidFill>
              <a:latin typeface="Bookman Old Style" pitchFamily="18" charset="0"/>
            </a:endParaRPr>
          </a:p>
          <a:p>
            <a:endParaRPr lang="en-US" sz="2000" b="1" dirty="0" smtClean="0">
              <a:solidFill>
                <a:schemeClr val="tx2"/>
              </a:solidFill>
              <a:latin typeface="Bookman Old Style" pitchFamily="18" charset="0"/>
            </a:endParaRPr>
          </a:p>
          <a:p>
            <a:endParaRPr lang="en-US" sz="2000" b="1" dirty="0" smtClean="0"/>
          </a:p>
          <a:p>
            <a:endParaRPr lang="en-US" sz="2400" b="1" dirty="0" smtClean="0"/>
          </a:p>
        </p:txBody>
      </p:sp>
      <p:sp>
        <p:nvSpPr>
          <p:cNvPr id="68612" name="Rectangle 4"/>
          <p:cNvSpPr>
            <a:spLocks noChangeArrowheads="1"/>
          </p:cNvSpPr>
          <p:nvPr/>
        </p:nvSpPr>
        <p:spPr bwMode="auto">
          <a:xfrm>
            <a:off x="827584" y="1700808"/>
            <a:ext cx="1704975" cy="430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spAutoFit/>
          </a:bodyPr>
          <a:lstStyle/>
          <a:p>
            <a:pPr eaLnBrk="0" hangingPunct="0"/>
            <a:r>
              <a:rPr lang="sr-Cyrl-CS" sz="2200" b="1" u="sng" dirty="0">
                <a:solidFill>
                  <a:schemeClr val="tx2"/>
                </a:solidFill>
                <a:latin typeface="Bookman Old Style" pitchFamily="18" charset="0"/>
              </a:rPr>
              <a:t>Анамнеза</a:t>
            </a:r>
            <a:endParaRPr lang="en-US" sz="2200" b="1" u="sng" dirty="0">
              <a:solidFill>
                <a:schemeClr val="tx2"/>
              </a:solidFill>
              <a:latin typeface="Bookman Old Style" pitchFamily="18" charset="0"/>
            </a:endParaRPr>
          </a:p>
        </p:txBody>
      </p:sp>
    </p:spTree>
    <p:extLst>
      <p:ext uri="{BB962C8B-B14F-4D97-AF65-F5344CB8AC3E}">
        <p14:creationId xmlns:p14="http://schemas.microsoft.com/office/powerpoint/2010/main" xmlns="" val="272890165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a:xfrm>
            <a:off x="0" y="1628775"/>
            <a:ext cx="7772400" cy="1462088"/>
          </a:xfrm>
        </p:spPr>
        <p:txBody>
          <a:bodyPr/>
          <a:lstStyle/>
          <a:p>
            <a:r>
              <a:rPr lang="en-US" sz="3200" b="1" smtClean="0">
                <a:latin typeface="Times New Roman" pitchFamily="18" charset="0"/>
              </a:rPr>
              <a:t/>
            </a:r>
            <a:br>
              <a:rPr lang="en-US" sz="3200" b="1" smtClean="0">
                <a:latin typeface="Times New Roman" pitchFamily="18" charset="0"/>
              </a:rPr>
            </a:br>
            <a:r>
              <a:rPr lang="sr-Cyrl-CS" b="1" smtClean="0">
                <a:latin typeface="Times New Roman" pitchFamily="18" charset="0"/>
              </a:rPr>
              <a:t>БУЛИМИЈА</a:t>
            </a:r>
            <a:endParaRPr lang="en-US" b="1" smtClean="0">
              <a:latin typeface="Times New Roman" pitchFamily="18" charset="0"/>
            </a:endParaRPr>
          </a:p>
        </p:txBody>
      </p:sp>
      <p:sp>
        <p:nvSpPr>
          <p:cNvPr id="69637" name="Rectangle 7"/>
          <p:cNvSpPr>
            <a:spLocks noChangeArrowheads="1"/>
          </p:cNvSpPr>
          <p:nvPr/>
        </p:nvSpPr>
        <p:spPr bwMode="auto">
          <a:xfrm>
            <a:off x="755650" y="3500438"/>
            <a:ext cx="7772400" cy="598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pPr algn="ctr"/>
            <a:endParaRPr lang="en-US" sz="2800">
              <a:latin typeface="Times New Roman" pitchFamily="18" charset="0"/>
            </a:endParaRPr>
          </a:p>
        </p:txBody>
      </p:sp>
      <p:sp>
        <p:nvSpPr>
          <p:cNvPr id="69638" name="Rectangle 8"/>
          <p:cNvSpPr>
            <a:spLocks noChangeArrowheads="1"/>
          </p:cNvSpPr>
          <p:nvPr/>
        </p:nvSpPr>
        <p:spPr bwMode="auto">
          <a:xfrm>
            <a:off x="611188" y="4292600"/>
            <a:ext cx="7772400" cy="598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pPr algn="ctr"/>
            <a:endParaRPr lang="en-US" sz="2800">
              <a:latin typeface="Times New Roman" pitchFamily="18" charset="0"/>
            </a:endParaRPr>
          </a:p>
        </p:txBody>
      </p:sp>
      <p:sp>
        <p:nvSpPr>
          <p:cNvPr id="69639" name="Rectangle 9"/>
          <p:cNvSpPr>
            <a:spLocks noChangeArrowheads="1"/>
          </p:cNvSpPr>
          <p:nvPr/>
        </p:nvSpPr>
        <p:spPr bwMode="auto">
          <a:xfrm>
            <a:off x="611188" y="6092825"/>
            <a:ext cx="7772400" cy="598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pPr algn="ctr"/>
            <a:endParaRPr lang="en-US" sz="2400">
              <a:latin typeface="Times New Roman" pitchFamily="18" charset="0"/>
            </a:endParaRPr>
          </a:p>
        </p:txBody>
      </p:sp>
    </p:spTree>
    <p:extLst>
      <p:ext uri="{BB962C8B-B14F-4D97-AF65-F5344CB8AC3E}">
        <p14:creationId xmlns:p14="http://schemas.microsoft.com/office/powerpoint/2010/main" xmlns="" val="2339310325"/>
      </p:ext>
    </p:extLst>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Grp="1" noChangeArrowheads="1"/>
          </p:cNvSpPr>
          <p:nvPr>
            <p:ph type="body" idx="1"/>
          </p:nvPr>
        </p:nvSpPr>
        <p:spPr>
          <a:xfrm>
            <a:off x="900113" y="1916113"/>
            <a:ext cx="7772400" cy="4114800"/>
          </a:xfrm>
        </p:spPr>
        <p:txBody>
          <a:bodyPr>
            <a:normAutofit fontScale="92500" lnSpcReduction="20000"/>
          </a:bodyPr>
          <a:lstStyle/>
          <a:p>
            <a:pPr algn="just">
              <a:buClr>
                <a:schemeClr val="hlink"/>
              </a:buClr>
              <a:buFont typeface="Wingdings" pitchFamily="2" charset="2"/>
              <a:buChar char="Ø"/>
            </a:pPr>
            <a:r>
              <a:rPr lang="sr-Cyrl-CS" sz="2800" b="1" i="1" dirty="0"/>
              <a:t>Bulimia </a:t>
            </a:r>
            <a:r>
              <a:rPr lang="sr-Cyrl-CS" sz="2800" b="1" i="1" dirty="0" smtClean="0"/>
              <a:t>nervosa</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често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називана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једноставно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булимија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је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врста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психолошког</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поремећаја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исхране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Карактерише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епизодама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неконтролисаног</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преједања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које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су</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праћене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осећањем</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кривице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депресијом</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самоосудом</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затим</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неподесним</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методама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контроле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телесне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масе</a:t>
            </a:r>
            <a:r>
              <a:rPr lang="en-US" sz="2800" b="1" dirty="0" smtClean="0">
                <a:solidFill>
                  <a:schemeClr val="tx2"/>
                </a:solidFill>
                <a:latin typeface="Times New Roman" pitchFamily="18" charset="0"/>
              </a:rPr>
              <a:t>. </a:t>
            </a:r>
          </a:p>
          <a:p>
            <a:pPr algn="just">
              <a:buClr>
                <a:schemeClr val="hlink"/>
              </a:buClr>
              <a:buFont typeface="Wingdings" pitchFamily="2" charset="2"/>
              <a:buChar char="Ø"/>
            </a:pPr>
            <a:r>
              <a:rPr lang="sr-Cyrl-CS" sz="2800" b="1" dirty="0" smtClean="0">
                <a:solidFill>
                  <a:schemeClr val="tx2"/>
                </a:solidFill>
                <a:latin typeface="Times New Roman" pitchFamily="18" charset="0"/>
              </a:rPr>
              <a:t>Ове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методе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користе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како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би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спречило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повећање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телесне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масе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подразумевају</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најчешће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повраћање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али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гладовање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клистирање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злоупотребу</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лаксатива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или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диуретика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компулзивно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присилно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вежбање</a:t>
            </a:r>
            <a:r>
              <a:rPr lang="en-US" sz="2800" b="1" dirty="0" smtClean="0">
                <a:solidFill>
                  <a:schemeClr val="tx2"/>
                </a:solidFill>
                <a:latin typeface="Times New Roman" pitchFamily="18" charset="0"/>
              </a:rPr>
              <a:t>.</a:t>
            </a:r>
          </a:p>
        </p:txBody>
      </p:sp>
      <p:sp>
        <p:nvSpPr>
          <p:cNvPr id="70659" name="Text Box 4"/>
          <p:cNvSpPr txBox="1">
            <a:spLocks noChangeArrowheads="1"/>
          </p:cNvSpPr>
          <p:nvPr/>
        </p:nvSpPr>
        <p:spPr bwMode="auto">
          <a:xfrm>
            <a:off x="1258888" y="765175"/>
            <a:ext cx="4392612"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sr-Cyrl-CS" sz="3200" b="1">
                <a:solidFill>
                  <a:schemeClr val="tx2"/>
                </a:solidFill>
              </a:rPr>
              <a:t>ДЕФИНИЦИЈА</a:t>
            </a:r>
            <a:endParaRPr lang="en-US" sz="3200" b="1">
              <a:solidFill>
                <a:schemeClr val="tx2"/>
              </a:solidFill>
            </a:endParaRPr>
          </a:p>
        </p:txBody>
      </p:sp>
    </p:spTree>
    <p:extLst>
      <p:ext uri="{BB962C8B-B14F-4D97-AF65-F5344CB8AC3E}">
        <p14:creationId xmlns:p14="http://schemas.microsoft.com/office/powerpoint/2010/main" xmlns="" val="853806326"/>
      </p:ext>
    </p:extLst>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Grp="1" noChangeArrowheads="1"/>
          </p:cNvSpPr>
          <p:nvPr>
            <p:ph type="body" idx="1"/>
          </p:nvPr>
        </p:nvSpPr>
        <p:spPr>
          <a:xfrm>
            <a:off x="1182688" y="2017713"/>
            <a:ext cx="7566025" cy="4114800"/>
          </a:xfrm>
        </p:spPr>
        <p:txBody>
          <a:bodyPr>
            <a:normAutofit fontScale="92500"/>
          </a:bodyPr>
          <a:lstStyle/>
          <a:p>
            <a:pPr algn="just">
              <a:lnSpc>
                <a:spcPct val="80000"/>
              </a:lnSpc>
              <a:buClr>
                <a:schemeClr val="hlink"/>
              </a:buClr>
              <a:buFont typeface="Wingdings" pitchFamily="2" charset="2"/>
              <a:buChar char="Ø"/>
            </a:pPr>
            <a:endParaRPr lang="en-US" sz="2800" b="1" dirty="0" smtClean="0">
              <a:solidFill>
                <a:schemeClr val="tx2"/>
              </a:solidFill>
              <a:latin typeface="Times New Roman" pitchFamily="18" charset="0"/>
            </a:endParaRPr>
          </a:p>
          <a:p>
            <a:pPr algn="just">
              <a:lnSpc>
                <a:spcPct val="80000"/>
              </a:lnSpc>
              <a:buClr>
                <a:schemeClr val="hlink"/>
              </a:buClr>
              <a:buFont typeface="Wingdings" pitchFamily="2" charset="2"/>
              <a:buChar char="Ø"/>
            </a:pPr>
            <a:r>
              <a:rPr lang="sr-Cyrl-CS" sz="2800" b="1" dirty="0" smtClean="0">
                <a:solidFill>
                  <a:schemeClr val="tx2"/>
                </a:solidFill>
                <a:latin typeface="Times New Roman" pitchFamily="18" charset="0"/>
              </a:rPr>
              <a:t>Реч</a:t>
            </a:r>
            <a:r>
              <a:rPr lang="en-US" b="1" dirty="0" smtClean="0">
                <a:solidFill>
                  <a:schemeClr val="tx2"/>
                </a:solidFill>
                <a:latin typeface="Times New Roman" pitchFamily="18" charset="0"/>
              </a:rPr>
              <a:t> </a:t>
            </a:r>
            <a:r>
              <a:rPr lang="sr-Cyrl-CS" sz="2800" b="1" i="1" dirty="0" smtClean="0">
                <a:solidFill>
                  <a:schemeClr val="tx2"/>
                </a:solidFill>
                <a:latin typeface="Times New Roman" pitchFamily="18" charset="0"/>
              </a:rPr>
              <a:t>булимиа</a:t>
            </a:r>
            <a:r>
              <a:rPr lang="en-US" b="1" i="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потиче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од</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грчких</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латинских</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речи</a:t>
            </a:r>
            <a:r>
              <a:rPr lang="en-US" b="1" dirty="0" smtClean="0">
                <a:solidFill>
                  <a:schemeClr val="tx2"/>
                </a:solidFill>
              </a:rPr>
              <a:t> β</a:t>
            </a:r>
            <a:r>
              <a:rPr lang="en-US" b="1" dirty="0" err="1" smtClean="0">
                <a:solidFill>
                  <a:schemeClr val="tx2"/>
                </a:solidFill>
              </a:rPr>
              <a:t>ους</a:t>
            </a:r>
            <a:r>
              <a:rPr lang="en-US" b="1" dirty="0" smtClean="0">
                <a:solidFill>
                  <a:schemeClr val="tx2"/>
                </a:solidFill>
              </a:rPr>
              <a:t> (</a:t>
            </a:r>
            <a:r>
              <a:rPr lang="sr-Cyrl-CS" b="1" dirty="0" smtClean="0">
                <a:solidFill>
                  <a:schemeClr val="tx2"/>
                </a:solidFill>
              </a:rPr>
              <a:t>боус</a:t>
            </a:r>
            <a:r>
              <a:rPr lang="en-US" b="1" dirty="0" smtClean="0">
                <a:solidFill>
                  <a:schemeClr val="tx2"/>
                </a:solidFill>
              </a:rPr>
              <a:t>)</a:t>
            </a:r>
            <a:r>
              <a:rPr lang="en-US" sz="2800" b="1" dirty="0" smtClean="0">
                <a:solidFill>
                  <a:schemeClr val="tx2"/>
                </a:solidFill>
                <a:latin typeface="Times New Roman" pitchFamily="18" charset="0"/>
              </a:rPr>
              <a:t>-</a:t>
            </a:r>
            <a:r>
              <a:rPr lang="sr-Cyrl-CS" sz="2800" b="1" dirty="0" smtClean="0">
                <a:solidFill>
                  <a:srgbClr val="CC0066"/>
                </a:solidFill>
                <a:latin typeface="Times New Roman" pitchFamily="18" charset="0"/>
              </a:rPr>
              <a:t>бик</a:t>
            </a:r>
            <a:r>
              <a:rPr lang="en-US" b="1" dirty="0" smtClean="0">
                <a:solidFill>
                  <a:schemeClr val="tx2"/>
                </a:solidFill>
              </a:rPr>
              <a:t> </a:t>
            </a:r>
            <a:r>
              <a:rPr lang="sr-Cyrl-CS" sz="2800" b="1" dirty="0" smtClean="0">
                <a:solidFill>
                  <a:schemeClr val="tx2"/>
                </a:solidFill>
                <a:latin typeface="Times New Roman" pitchFamily="18" charset="0"/>
              </a:rPr>
              <a:t>и</a:t>
            </a:r>
            <a:r>
              <a:rPr lang="en-US" b="1" dirty="0" smtClean="0">
                <a:solidFill>
                  <a:schemeClr val="tx2"/>
                </a:solidFill>
              </a:rPr>
              <a:t> </a:t>
            </a:r>
            <a:r>
              <a:rPr lang="en-US" b="1" dirty="0" err="1" smtClean="0">
                <a:solidFill>
                  <a:schemeClr val="tx2"/>
                </a:solidFill>
              </a:rPr>
              <a:t>λῑμος</a:t>
            </a:r>
            <a:r>
              <a:rPr lang="en-US" b="1" dirty="0" smtClean="0">
                <a:solidFill>
                  <a:schemeClr val="tx2"/>
                </a:solidFill>
              </a:rPr>
              <a:t> (</a:t>
            </a:r>
            <a:r>
              <a:rPr lang="sr-Cyrl-CS" b="1" dirty="0" smtClean="0">
                <a:solidFill>
                  <a:schemeClr val="tx2"/>
                </a:solidFill>
              </a:rPr>
              <a:t>л</a:t>
            </a:r>
            <a:r>
              <a:rPr lang="en-US" b="1" dirty="0" smtClean="0">
                <a:solidFill>
                  <a:schemeClr val="tx2"/>
                </a:solidFill>
              </a:rPr>
              <a:t>ī</a:t>
            </a:r>
            <a:r>
              <a:rPr lang="sr-Cyrl-CS" b="1" dirty="0" smtClean="0">
                <a:solidFill>
                  <a:schemeClr val="tx2"/>
                </a:solidFill>
              </a:rPr>
              <a:t>мос</a:t>
            </a:r>
            <a:r>
              <a:rPr lang="en-US" b="1" dirty="0" smtClean="0">
                <a:solidFill>
                  <a:schemeClr val="tx2"/>
                </a:solidFill>
              </a:rPr>
              <a:t>)</a:t>
            </a:r>
            <a:r>
              <a:rPr lang="en-US" sz="2800" b="1" dirty="0" smtClean="0">
                <a:solidFill>
                  <a:schemeClr val="tx2"/>
                </a:solidFill>
                <a:latin typeface="Times New Roman" pitchFamily="18" charset="0"/>
              </a:rPr>
              <a:t>-</a:t>
            </a:r>
            <a:r>
              <a:rPr lang="sr-Cyrl-CS" sz="2800" b="1" dirty="0" smtClean="0">
                <a:solidFill>
                  <a:srgbClr val="CC0066"/>
                </a:solidFill>
                <a:latin typeface="Times New Roman" pitchFamily="18" charset="0"/>
              </a:rPr>
              <a:t>глад</a:t>
            </a:r>
            <a:r>
              <a:rPr lang="en-US" b="1" dirty="0" smtClean="0">
                <a:solidFill>
                  <a:schemeClr val="tx2"/>
                </a:solidFill>
              </a:rPr>
              <a:t>.</a:t>
            </a:r>
          </a:p>
          <a:p>
            <a:pPr algn="just">
              <a:lnSpc>
                <a:spcPct val="80000"/>
              </a:lnSpc>
              <a:buClr>
                <a:schemeClr val="hlink"/>
              </a:buClr>
              <a:buFont typeface="Wingdings" pitchFamily="2" charset="2"/>
              <a:buNone/>
            </a:pPr>
            <a:r>
              <a:rPr lang="en-US" b="1" dirty="0" smtClean="0">
                <a:solidFill>
                  <a:schemeClr val="tx2"/>
                </a:solidFill>
              </a:rPr>
              <a:t> </a:t>
            </a:r>
            <a:endParaRPr lang="sr-Latn-CS" b="1" dirty="0" smtClean="0">
              <a:solidFill>
                <a:schemeClr val="tx2"/>
              </a:solidFill>
            </a:endParaRPr>
          </a:p>
          <a:p>
            <a:pPr algn="just">
              <a:lnSpc>
                <a:spcPct val="80000"/>
              </a:lnSpc>
              <a:buClr>
                <a:schemeClr val="hlink"/>
              </a:buClr>
              <a:buFont typeface="Wingdings" pitchFamily="2" charset="2"/>
              <a:buChar char="Ø"/>
            </a:pPr>
            <a:r>
              <a:rPr lang="sr-Cyrl-CS" sz="2800" b="1" dirty="0" smtClean="0">
                <a:solidFill>
                  <a:schemeClr val="tx2"/>
                </a:solidFill>
                <a:latin typeface="Times New Roman" pitchFamily="18" charset="0"/>
              </a:rPr>
              <a:t>Булимија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је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први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пут</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описана</a:t>
            </a:r>
            <a:r>
              <a:rPr lang="en-US" sz="2800" b="1" dirty="0" smtClean="0">
                <a:solidFill>
                  <a:schemeClr val="tx2"/>
                </a:solidFill>
                <a:latin typeface="Times New Roman" pitchFamily="18" charset="0"/>
              </a:rPr>
              <a:t> 1977. </a:t>
            </a:r>
            <a:r>
              <a:rPr lang="sr-Cyrl-CS" sz="2800" b="1" dirty="0" smtClean="0">
                <a:solidFill>
                  <a:schemeClr val="tx2"/>
                </a:solidFill>
                <a:latin typeface="Times New Roman" pitchFamily="18" charset="0"/>
              </a:rPr>
              <a:t>године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од</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стране</a:t>
            </a:r>
            <a:r>
              <a:rPr lang="en-US" sz="2800" b="1" dirty="0" smtClean="0">
                <a:solidFill>
                  <a:schemeClr val="tx2"/>
                </a:solidFill>
                <a:latin typeface="Times New Roman" pitchFamily="18" charset="0"/>
              </a:rPr>
              <a:t> </a:t>
            </a:r>
            <a:r>
              <a:rPr lang="sr-Cyrl-CS" sz="2800" b="1" i="1" dirty="0"/>
              <a:t>Dr Gerald </a:t>
            </a:r>
            <a:r>
              <a:rPr lang="sr-Cyrl-CS" sz="2800" b="1" i="1" dirty="0" smtClean="0"/>
              <a:t>Russell</a:t>
            </a:r>
            <a:r>
              <a:rPr lang="en-US" sz="2800" b="1" dirty="0" smtClean="0">
                <a:solidFill>
                  <a:schemeClr val="tx2"/>
                </a:solidFill>
                <a:latin typeface="Times New Roman" pitchFamily="18" charset="0"/>
              </a:rPr>
              <a:t>-</a:t>
            </a:r>
            <a:r>
              <a:rPr lang="sr-Cyrl-CS" sz="2800" b="1" dirty="0" smtClean="0">
                <a:solidFill>
                  <a:schemeClr val="tx2"/>
                </a:solidFill>
                <a:latin typeface="Times New Roman" pitchFamily="18" charset="0"/>
              </a:rPr>
              <a:t>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из</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Лондона</a:t>
            </a:r>
            <a:r>
              <a:rPr lang="en-US" sz="2800" b="1" dirty="0" smtClean="0">
                <a:solidFill>
                  <a:schemeClr val="tx2"/>
                </a:solidFill>
                <a:latin typeface="Times New Roman" pitchFamily="18" charset="0"/>
              </a:rPr>
              <a:t>.</a:t>
            </a:r>
          </a:p>
          <a:p>
            <a:pPr algn="just">
              <a:lnSpc>
                <a:spcPct val="80000"/>
              </a:lnSpc>
              <a:buClr>
                <a:schemeClr val="hlink"/>
              </a:buClr>
              <a:buFont typeface="Wingdings" pitchFamily="2" charset="2"/>
              <a:buNone/>
            </a:pPr>
            <a:r>
              <a:rPr lang="en-US" sz="2800" b="1" dirty="0" smtClean="0">
                <a:solidFill>
                  <a:schemeClr val="tx2"/>
                </a:solidFill>
                <a:latin typeface="Times New Roman" pitchFamily="18" charset="0"/>
              </a:rPr>
              <a:t> </a:t>
            </a:r>
            <a:endParaRPr lang="sr-Latn-CS" sz="2800" b="1" dirty="0" smtClean="0">
              <a:solidFill>
                <a:schemeClr val="tx2"/>
              </a:solidFill>
              <a:latin typeface="Times New Roman" pitchFamily="18" charset="0"/>
            </a:endParaRPr>
          </a:p>
          <a:p>
            <a:pPr algn="just">
              <a:lnSpc>
                <a:spcPct val="80000"/>
              </a:lnSpc>
              <a:buClr>
                <a:schemeClr val="hlink"/>
              </a:buClr>
              <a:buFont typeface="Wingdings" pitchFamily="2" charset="2"/>
              <a:buChar char="Ø"/>
            </a:pPr>
            <a:r>
              <a:rPr lang="en-US" sz="2800" b="1" dirty="0" smtClean="0">
                <a:solidFill>
                  <a:schemeClr val="tx2"/>
                </a:solidFill>
                <a:latin typeface="Times New Roman" pitchFamily="18" charset="0"/>
              </a:rPr>
              <a:t>1980. </a:t>
            </a:r>
            <a:r>
              <a:rPr lang="sr-Cyrl-CS" sz="2800" b="1" dirty="0" smtClean="0">
                <a:solidFill>
                  <a:schemeClr val="tx2"/>
                </a:solidFill>
                <a:latin typeface="Times New Roman" pitchFamily="18" charset="0"/>
              </a:rPr>
              <a:t>године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Америчко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удружење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психијатара</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ју</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је</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признало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као</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самостални</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поремећај</a:t>
            </a:r>
            <a:r>
              <a:rPr lang="en-US" sz="2800" b="1" dirty="0" smtClean="0">
                <a:solidFill>
                  <a:schemeClr val="tx2"/>
                </a:solidFill>
                <a:latin typeface="Times New Roman" pitchFamily="18" charset="0"/>
              </a:rPr>
              <a:t> </a:t>
            </a:r>
            <a:r>
              <a:rPr lang="sr-Cyrl-CS" sz="2800" b="1" dirty="0" smtClean="0">
                <a:solidFill>
                  <a:schemeClr val="tx2"/>
                </a:solidFill>
                <a:latin typeface="Times New Roman" pitchFamily="18" charset="0"/>
              </a:rPr>
              <a:t>исхране</a:t>
            </a:r>
            <a:r>
              <a:rPr lang="en-US" sz="2800" b="1" dirty="0" smtClean="0">
                <a:solidFill>
                  <a:schemeClr val="tx2"/>
                </a:solidFill>
                <a:latin typeface="Times New Roman" pitchFamily="18" charset="0"/>
              </a:rPr>
              <a:t>. </a:t>
            </a:r>
          </a:p>
        </p:txBody>
      </p:sp>
      <p:sp>
        <p:nvSpPr>
          <p:cNvPr id="71683" name="Text Box 4"/>
          <p:cNvSpPr txBox="1">
            <a:spLocks noChangeArrowheads="1"/>
          </p:cNvSpPr>
          <p:nvPr/>
        </p:nvSpPr>
        <p:spPr bwMode="auto">
          <a:xfrm>
            <a:off x="1258888" y="765175"/>
            <a:ext cx="4392612"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sr-Cyrl-CS" sz="3200" b="1">
                <a:solidFill>
                  <a:schemeClr val="tx2"/>
                </a:solidFill>
              </a:rPr>
              <a:t>ДЕФИНИЦИЈА</a:t>
            </a:r>
            <a:endParaRPr lang="en-US" sz="3200" b="1">
              <a:solidFill>
                <a:schemeClr val="tx2"/>
              </a:solidFill>
            </a:endParaRPr>
          </a:p>
        </p:txBody>
      </p:sp>
    </p:spTree>
    <p:extLst>
      <p:ext uri="{BB962C8B-B14F-4D97-AF65-F5344CB8AC3E}">
        <p14:creationId xmlns:p14="http://schemas.microsoft.com/office/powerpoint/2010/main" xmlns="" val="404797695"/>
      </p:ext>
    </p:extLst>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1187450" y="1341438"/>
            <a:ext cx="7253288" cy="623887"/>
          </a:xfrm>
        </p:spPr>
        <p:txBody>
          <a:bodyPr>
            <a:normAutofit fontScale="90000"/>
          </a:bodyPr>
          <a:lstStyle/>
          <a:p>
            <a:r>
              <a:rPr lang="sr-Cyrl-CS" sz="3200" b="1" smtClean="0">
                <a:latin typeface="Times New Roman" pitchFamily="18" charset="0"/>
              </a:rPr>
              <a:t>ФАКТОРИ</a:t>
            </a:r>
            <a:r>
              <a:rPr lang="sr-Latn-CS" sz="3200" b="1" smtClean="0">
                <a:latin typeface="Times New Roman" pitchFamily="18" charset="0"/>
              </a:rPr>
              <a:t> </a:t>
            </a:r>
            <a:r>
              <a:rPr lang="sr-Cyrl-CS" sz="3200" b="1" smtClean="0">
                <a:latin typeface="Times New Roman" pitchFamily="18" charset="0"/>
              </a:rPr>
              <a:t>КОЈИ</a:t>
            </a:r>
            <a:r>
              <a:rPr lang="sr-Latn-CS" sz="3200" b="1" smtClean="0">
                <a:latin typeface="Times New Roman" pitchFamily="18" charset="0"/>
              </a:rPr>
              <a:t> </a:t>
            </a:r>
            <a:r>
              <a:rPr lang="sr-Cyrl-CS" sz="3200" b="1" smtClean="0">
                <a:latin typeface="Times New Roman" pitchFamily="18" charset="0"/>
              </a:rPr>
              <a:t>УТИЧУ</a:t>
            </a:r>
            <a:r>
              <a:rPr lang="sr-Latn-CS" sz="3200" b="1" smtClean="0">
                <a:latin typeface="Times New Roman" pitchFamily="18" charset="0"/>
              </a:rPr>
              <a:t> </a:t>
            </a:r>
            <a:r>
              <a:rPr lang="sr-Cyrl-CS" sz="3200" b="1" smtClean="0">
                <a:latin typeface="Times New Roman" pitchFamily="18" charset="0"/>
              </a:rPr>
              <a:t>НА</a:t>
            </a:r>
            <a:r>
              <a:rPr lang="sr-Latn-CS" sz="3200" b="1" smtClean="0">
                <a:latin typeface="Times New Roman" pitchFamily="18" charset="0"/>
              </a:rPr>
              <a:t> </a:t>
            </a:r>
            <a:r>
              <a:rPr lang="sr-Cyrl-CS" sz="3200" b="1" smtClean="0">
                <a:latin typeface="Times New Roman" pitchFamily="18" charset="0"/>
              </a:rPr>
              <a:t>НАСТАНАК</a:t>
            </a:r>
            <a:r>
              <a:rPr lang="sr-Latn-CS" sz="3200" b="1" smtClean="0">
                <a:latin typeface="Times New Roman" pitchFamily="18" charset="0"/>
              </a:rPr>
              <a:t> </a:t>
            </a:r>
            <a:r>
              <a:rPr lang="sr-Cyrl-CS" sz="3200" b="1" smtClean="0">
                <a:latin typeface="Times New Roman" pitchFamily="18" charset="0"/>
              </a:rPr>
              <a:t>БУЛИМИЈЕ</a:t>
            </a:r>
            <a:endParaRPr lang="en-US" sz="3200" b="1" smtClean="0">
              <a:latin typeface="Times New Roman" pitchFamily="18" charset="0"/>
            </a:endParaRPr>
          </a:p>
        </p:txBody>
      </p:sp>
      <p:sp>
        <p:nvSpPr>
          <p:cNvPr id="72707" name="Rectangle 3"/>
          <p:cNvSpPr>
            <a:spLocks noGrp="1" noChangeArrowheads="1"/>
          </p:cNvSpPr>
          <p:nvPr>
            <p:ph type="body" idx="1"/>
          </p:nvPr>
        </p:nvSpPr>
        <p:spPr>
          <a:xfrm>
            <a:off x="395288" y="2205038"/>
            <a:ext cx="8709025" cy="4114800"/>
          </a:xfrm>
        </p:spPr>
        <p:txBody>
          <a:bodyPr/>
          <a:lstStyle/>
          <a:p>
            <a:pPr algn="just">
              <a:buClr>
                <a:schemeClr val="hlink"/>
              </a:buClr>
              <a:buFont typeface="Wingdings" pitchFamily="2" charset="2"/>
              <a:buChar char="Ø"/>
            </a:pPr>
            <a:r>
              <a:rPr lang="sr-Cyrl-CS" sz="2800" b="1" smtClean="0">
                <a:solidFill>
                  <a:schemeClr val="tx2"/>
                </a:solidFill>
                <a:latin typeface="Times New Roman" pitchFamily="18" charset="0"/>
              </a:rPr>
              <a:t>Култура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неким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културама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жене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константним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притиском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досезања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одређеног</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идеала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лепоте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подразумева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мршаво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витко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тело</a:t>
            </a:r>
            <a:r>
              <a:rPr lang="en-US" sz="2800" b="1" smtClean="0">
                <a:solidFill>
                  <a:schemeClr val="tx2"/>
                </a:solidFill>
                <a:latin typeface="Times New Roman" pitchFamily="18" charset="0"/>
              </a:rPr>
              <a:t>.</a:t>
            </a:r>
            <a:endParaRPr lang="sr-Latn-CS" sz="2800" b="1" smtClean="0">
              <a:solidFill>
                <a:schemeClr val="tx2"/>
              </a:solidFill>
              <a:latin typeface="Times New Roman" pitchFamily="18" charset="0"/>
            </a:endParaRPr>
          </a:p>
          <a:p>
            <a:pPr algn="just">
              <a:buClr>
                <a:schemeClr val="hlink"/>
              </a:buClr>
              <a:buFont typeface="Wingdings" pitchFamily="2" charset="2"/>
              <a:buChar char="Ø"/>
            </a:pPr>
            <a:endParaRPr lang="en-US" b="1" smtClean="0">
              <a:solidFill>
                <a:schemeClr val="tx2"/>
              </a:solidFill>
            </a:endParaRPr>
          </a:p>
        </p:txBody>
      </p:sp>
      <p:pic>
        <p:nvPicPr>
          <p:cNvPr id="7270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84438" y="3644900"/>
            <a:ext cx="3848100" cy="3400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00877564"/>
      </p:ext>
    </p:extLst>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body" idx="1"/>
          </p:nvPr>
        </p:nvSpPr>
        <p:spPr/>
        <p:txBody>
          <a:bodyPr/>
          <a:lstStyle/>
          <a:p>
            <a:pPr algn="just">
              <a:buClr>
                <a:schemeClr val="hlink"/>
              </a:buClr>
              <a:buFont typeface="Wingdings" pitchFamily="2" charset="2"/>
              <a:buChar char="Ø"/>
            </a:pPr>
            <a:endParaRPr lang="en-U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rgbClr val="CC0066"/>
                </a:solidFill>
                <a:latin typeface="Times New Roman" pitchFamily="18" charset="0"/>
              </a:rPr>
              <a:t>Породица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Особе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одгајане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породицама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којима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мајка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сестра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имају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булимију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имају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већу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вероватноћу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саме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оболе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ње</a:t>
            </a:r>
            <a:r>
              <a:rPr lang="en-US" sz="2800" b="1" smtClean="0">
                <a:solidFill>
                  <a:schemeClr val="tx2"/>
                </a:solidFill>
                <a:latin typeface="Times New Roman" pitchFamily="18" charset="0"/>
              </a:rPr>
              <a:t>. </a:t>
            </a:r>
            <a:endParaRPr lang="sr-Latn-C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rgbClr val="CC0066"/>
                </a:solidFill>
                <a:latin typeface="Times New Roman" pitchFamily="18" charset="0"/>
              </a:rPr>
              <a:t>Стресови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Трауматични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догађаји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као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што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силовања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неки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безазленији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догађаји</a:t>
            </a:r>
            <a:r>
              <a:rPr lang="sr-Latn-CS" sz="2800" b="1" smtClean="0">
                <a:solidFill>
                  <a:schemeClr val="tx2"/>
                </a:solidFill>
                <a:latin typeface="Times New Roman" pitchFamily="18" charset="0"/>
              </a:rPr>
              <a:t>.</a:t>
            </a:r>
          </a:p>
          <a:p>
            <a:pPr algn="just">
              <a:buClr>
                <a:schemeClr val="hlink"/>
              </a:buClr>
              <a:buFont typeface="Wingdings" pitchFamily="2" charset="2"/>
              <a:buChar char="Ø"/>
            </a:pPr>
            <a:r>
              <a:rPr lang="sr-Cyrl-CS" sz="2800" b="1" smtClean="0">
                <a:solidFill>
                  <a:srgbClr val="CC0066"/>
                </a:solidFill>
                <a:latin typeface="Times New Roman" pitchFamily="18" charset="0"/>
              </a:rPr>
              <a:t>Црте</a:t>
            </a:r>
            <a:r>
              <a:rPr lang="en-US" sz="2800" b="1" smtClean="0">
                <a:solidFill>
                  <a:srgbClr val="CC0066"/>
                </a:solidFill>
                <a:latin typeface="Times New Roman" pitchFamily="18" charset="0"/>
              </a:rPr>
              <a:t> </a:t>
            </a:r>
            <a:r>
              <a:rPr lang="sr-Cyrl-CS" sz="2800" b="1" smtClean="0">
                <a:solidFill>
                  <a:srgbClr val="CC0066"/>
                </a:solidFill>
                <a:latin typeface="Times New Roman" pitchFamily="18" charset="0"/>
              </a:rPr>
              <a:t>личности</a:t>
            </a:r>
            <a:r>
              <a:rPr lang="sr-Latn-CS" sz="2800" b="1" smtClean="0">
                <a:solidFill>
                  <a:schemeClr val="tx2"/>
                </a:solidFill>
                <a:latin typeface="Times New Roman" pitchFamily="18" charset="0"/>
              </a:rPr>
              <a:t>. </a:t>
            </a:r>
            <a:r>
              <a:rPr lang="sr-Cyrl-CS" sz="2800" b="1" smtClean="0">
                <a:solidFill>
                  <a:schemeClr val="tx2"/>
                </a:solidFill>
                <a:latin typeface="Times New Roman" pitchFamily="18" charset="0"/>
              </a:rPr>
              <a:t>Ниско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самопоуздање</a:t>
            </a:r>
            <a:r>
              <a:rPr lang="sr-Latn-CS" sz="2800" b="1" smtClean="0">
                <a:solidFill>
                  <a:schemeClr val="tx2"/>
                </a:solidFill>
                <a:latin typeface="Times New Roman" pitchFamily="18" charset="0"/>
              </a:rPr>
              <a:t>...</a:t>
            </a:r>
          </a:p>
          <a:p>
            <a:pPr algn="just">
              <a:buClr>
                <a:schemeClr val="hlink"/>
              </a:buClr>
              <a:buFont typeface="Wingdings" pitchFamily="2" charset="2"/>
              <a:buChar char="Ø"/>
            </a:pPr>
            <a:r>
              <a:rPr lang="sr-Cyrl-CS" sz="2800" b="1" smtClean="0">
                <a:solidFill>
                  <a:srgbClr val="CC0066"/>
                </a:solidFill>
                <a:latin typeface="Times New Roman" pitchFamily="18" charset="0"/>
              </a:rPr>
              <a:t>Наслеђе</a:t>
            </a:r>
            <a:r>
              <a:rPr lang="sr-Latn-CS" sz="2800" b="1" smtClean="0">
                <a:solidFill>
                  <a:schemeClr val="tx2"/>
                </a:solidFill>
                <a:latin typeface="Times New Roman" pitchFamily="18" charset="0"/>
              </a:rPr>
              <a:t>. </a:t>
            </a:r>
            <a:r>
              <a:rPr lang="sr-Cyrl-CS" sz="2800" b="1" smtClean="0">
                <a:solidFill>
                  <a:schemeClr val="tx2"/>
                </a:solidFill>
                <a:latin typeface="Times New Roman" pitchFamily="18" charset="0"/>
              </a:rPr>
              <a:t>Гени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хормони</a:t>
            </a:r>
            <a:r>
              <a:rPr lang="en-US" sz="2800" b="1" smtClean="0">
                <a:solidFill>
                  <a:schemeClr val="tx2"/>
                </a:solidFill>
                <a:latin typeface="Times New Roman" pitchFamily="18" charset="0"/>
              </a:rPr>
              <a:t>.</a:t>
            </a:r>
          </a:p>
        </p:txBody>
      </p:sp>
      <p:sp>
        <p:nvSpPr>
          <p:cNvPr id="73731" name="Rectangle 4"/>
          <p:cNvSpPr>
            <a:spLocks noGrp="1" noChangeArrowheads="1"/>
          </p:cNvSpPr>
          <p:nvPr>
            <p:ph type="title"/>
          </p:nvPr>
        </p:nvSpPr>
        <p:spPr>
          <a:xfrm>
            <a:off x="1350963" y="836613"/>
            <a:ext cx="7108825" cy="623887"/>
          </a:xfrm>
        </p:spPr>
        <p:txBody>
          <a:bodyPr>
            <a:normAutofit fontScale="90000"/>
          </a:bodyPr>
          <a:lstStyle/>
          <a:p>
            <a:r>
              <a:rPr lang="sr-Cyrl-CS" sz="3200" b="1" smtClean="0">
                <a:latin typeface="Times New Roman" pitchFamily="18" charset="0"/>
              </a:rPr>
              <a:t>ФАКТОРИ</a:t>
            </a:r>
            <a:r>
              <a:rPr lang="sr-Latn-CS" sz="3200" b="1" smtClean="0">
                <a:latin typeface="Times New Roman" pitchFamily="18" charset="0"/>
              </a:rPr>
              <a:t> </a:t>
            </a:r>
            <a:r>
              <a:rPr lang="sr-Cyrl-CS" sz="3200" b="1" smtClean="0">
                <a:latin typeface="Times New Roman" pitchFamily="18" charset="0"/>
              </a:rPr>
              <a:t>КОЈИ</a:t>
            </a:r>
            <a:r>
              <a:rPr lang="sr-Latn-CS" sz="3200" b="1" smtClean="0">
                <a:latin typeface="Times New Roman" pitchFamily="18" charset="0"/>
              </a:rPr>
              <a:t> </a:t>
            </a:r>
            <a:r>
              <a:rPr lang="sr-Cyrl-CS" sz="3200" b="1" smtClean="0">
                <a:latin typeface="Times New Roman" pitchFamily="18" charset="0"/>
              </a:rPr>
              <a:t>УТИЧУ</a:t>
            </a:r>
            <a:r>
              <a:rPr lang="sr-Latn-CS" sz="3200" b="1" smtClean="0">
                <a:latin typeface="Times New Roman" pitchFamily="18" charset="0"/>
              </a:rPr>
              <a:t> </a:t>
            </a:r>
            <a:r>
              <a:rPr lang="sr-Cyrl-CS" sz="3200" b="1" smtClean="0">
                <a:latin typeface="Times New Roman" pitchFamily="18" charset="0"/>
              </a:rPr>
              <a:t>НА</a:t>
            </a:r>
            <a:r>
              <a:rPr lang="sr-Latn-CS" sz="3200" b="1" smtClean="0">
                <a:latin typeface="Times New Roman" pitchFamily="18" charset="0"/>
              </a:rPr>
              <a:t> </a:t>
            </a:r>
            <a:r>
              <a:rPr lang="sr-Cyrl-CS" sz="3200" b="1" smtClean="0">
                <a:latin typeface="Times New Roman" pitchFamily="18" charset="0"/>
              </a:rPr>
              <a:t>НАСТАНАК</a:t>
            </a:r>
            <a:r>
              <a:rPr lang="sr-Latn-CS" sz="3200" b="1" smtClean="0">
                <a:latin typeface="Times New Roman" pitchFamily="18" charset="0"/>
              </a:rPr>
              <a:t> </a:t>
            </a:r>
            <a:r>
              <a:rPr lang="sr-Cyrl-CS" sz="3200" b="1" smtClean="0">
                <a:latin typeface="Times New Roman" pitchFamily="18" charset="0"/>
              </a:rPr>
              <a:t>БУЛИМИЈЕ</a:t>
            </a:r>
            <a:endParaRPr lang="en-US" sz="3200" b="1" smtClean="0">
              <a:latin typeface="Times New Roman" pitchFamily="18" charset="0"/>
            </a:endParaRPr>
          </a:p>
        </p:txBody>
      </p:sp>
    </p:spTree>
    <p:extLst>
      <p:ext uri="{BB962C8B-B14F-4D97-AF65-F5344CB8AC3E}">
        <p14:creationId xmlns:p14="http://schemas.microsoft.com/office/powerpoint/2010/main" xmlns="" val="2258954418"/>
      </p:ext>
    </p:extLst>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1258888" y="549275"/>
            <a:ext cx="5184775" cy="695325"/>
          </a:xfrm>
        </p:spPr>
        <p:txBody>
          <a:bodyPr>
            <a:normAutofit fontScale="90000"/>
          </a:bodyPr>
          <a:lstStyle/>
          <a:p>
            <a:r>
              <a:rPr lang="sr-Cyrl-CS" b="1" smtClean="0">
                <a:latin typeface="Times New Roman" pitchFamily="18" charset="0"/>
              </a:rPr>
              <a:t>РИЗИЧНЕ</a:t>
            </a:r>
            <a:r>
              <a:rPr lang="sr-Latn-CS" b="1" smtClean="0">
                <a:latin typeface="Times New Roman" pitchFamily="18" charset="0"/>
              </a:rPr>
              <a:t> </a:t>
            </a:r>
            <a:r>
              <a:rPr lang="sr-Cyrl-CS" b="1" smtClean="0">
                <a:latin typeface="Times New Roman" pitchFamily="18" charset="0"/>
              </a:rPr>
              <a:t>ГРУПЕ</a:t>
            </a:r>
            <a:endParaRPr lang="en-US" b="1" smtClean="0">
              <a:latin typeface="Times New Roman" pitchFamily="18" charset="0"/>
            </a:endParaRPr>
          </a:p>
        </p:txBody>
      </p:sp>
      <p:sp>
        <p:nvSpPr>
          <p:cNvPr id="74755" name="Rectangle 3"/>
          <p:cNvSpPr>
            <a:spLocks noGrp="1" noChangeArrowheads="1"/>
          </p:cNvSpPr>
          <p:nvPr>
            <p:ph type="body" idx="1"/>
          </p:nvPr>
        </p:nvSpPr>
        <p:spPr/>
        <p:txBody>
          <a:bodyPr/>
          <a:lstStyle/>
          <a:p>
            <a:pPr algn="just">
              <a:buClr>
                <a:schemeClr val="hlink"/>
              </a:buClr>
              <a:buFont typeface="Wingdings" pitchFamily="2" charset="2"/>
              <a:buChar char="Ø"/>
            </a:pPr>
            <a:r>
              <a:rPr lang="sr-Cyrl-CS" sz="2800" b="1" smtClean="0">
                <a:solidFill>
                  <a:schemeClr val="tx2"/>
                </a:solidFill>
                <a:latin typeface="Times New Roman" pitchFamily="18" charset="0"/>
              </a:rPr>
              <a:t>Особе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a:t>
            </a:r>
            <a:r>
              <a:rPr lang="en-US" sz="2800" b="1" smtClean="0">
                <a:solidFill>
                  <a:schemeClr val="tx2"/>
                </a:solidFill>
                <a:latin typeface="Times New Roman" pitchFamily="18" charset="0"/>
              </a:rPr>
              <a:t> 10 </a:t>
            </a:r>
            <a:r>
              <a:rPr lang="sr-Cyrl-CS" sz="2800" b="1" smtClean="0">
                <a:solidFill>
                  <a:schemeClr val="tx2"/>
                </a:solidFill>
                <a:latin typeface="Times New Roman" pitchFamily="18" charset="0"/>
              </a:rPr>
              <a:t>до</a:t>
            </a:r>
            <a:r>
              <a:rPr lang="en-US" sz="2800" b="1" smtClean="0">
                <a:solidFill>
                  <a:schemeClr val="tx2"/>
                </a:solidFill>
                <a:latin typeface="Times New Roman" pitchFamily="18" charset="0"/>
              </a:rPr>
              <a:t> 25 </a:t>
            </a:r>
            <a:r>
              <a:rPr lang="sr-Cyrl-CS" sz="2800" b="1" smtClean="0">
                <a:solidFill>
                  <a:schemeClr val="tx2"/>
                </a:solidFill>
                <a:latin typeface="Times New Roman" pitchFamily="18" charset="0"/>
              </a:rPr>
              <a:t>године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старости</a:t>
            </a:r>
            <a:endParaRPr lang="en-U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Особе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историјом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болести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анорексије</a:t>
            </a:r>
            <a:endParaRPr lang="en-U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Атлете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особе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баве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гимнастиком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маратоном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манекенством</a:t>
            </a:r>
            <a:endParaRPr lang="en-U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Особе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преживеле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сексуално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злостављање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детињству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као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одрасли</a:t>
            </a:r>
            <a:endParaRPr lang="en-US" sz="2800" b="1" smtClean="0">
              <a:solidFill>
                <a:schemeClr val="tx2"/>
              </a:solidFill>
              <a:latin typeface="Times New Roman" pitchFamily="18" charset="0"/>
            </a:endParaRPr>
          </a:p>
          <a:p>
            <a:pPr algn="just">
              <a:buClr>
                <a:schemeClr val="hlink"/>
              </a:buClr>
              <a:buFont typeface="Wingdings" pitchFamily="2" charset="2"/>
              <a:buChar char="Ø"/>
            </a:pPr>
            <a:r>
              <a:rPr lang="en-US" sz="2800" b="1" smtClean="0">
                <a:solidFill>
                  <a:schemeClr val="tx2"/>
                </a:solidFill>
                <a:latin typeface="Times New Roman" pitchFamily="18" charset="0"/>
              </a:rPr>
              <a:t>"</a:t>
            </a:r>
            <a:r>
              <a:rPr lang="sr-Cyrl-CS" sz="2800" b="1" smtClean="0">
                <a:solidFill>
                  <a:schemeClr val="tx2"/>
                </a:solidFill>
                <a:latin typeface="Times New Roman" pitchFamily="18" charset="0"/>
              </a:rPr>
              <a:t>Перфекционисти</a:t>
            </a:r>
            <a:r>
              <a:rPr lang="en-US" sz="2800" b="1" smtClean="0">
                <a:solidFill>
                  <a:schemeClr val="tx2"/>
                </a:solidFill>
                <a:latin typeface="Times New Roman" pitchFamily="18" charset="0"/>
              </a:rPr>
              <a:t>"</a:t>
            </a:r>
          </a:p>
          <a:p>
            <a:pPr algn="just">
              <a:buClr>
                <a:schemeClr val="hlink"/>
              </a:buClr>
              <a:buFont typeface="Wingdings" pitchFamily="2" charset="2"/>
              <a:buChar char="Ø"/>
            </a:pP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Особе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позициониране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високо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социо</a:t>
            </a:r>
            <a:r>
              <a:rPr lang="sr-Latn-CS" sz="2800" b="1" smtClean="0">
                <a:solidFill>
                  <a:schemeClr val="tx2"/>
                </a:solidFill>
                <a:latin typeface="Times New Roman" pitchFamily="18" charset="0"/>
              </a:rPr>
              <a:t>-</a:t>
            </a:r>
            <a:r>
              <a:rPr lang="sr-Cyrl-CS" sz="2800" b="1" smtClean="0">
                <a:solidFill>
                  <a:schemeClr val="tx2"/>
                </a:solidFill>
                <a:latin typeface="Times New Roman" pitchFamily="18" charset="0"/>
              </a:rPr>
              <a:t>економској</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скали</a:t>
            </a:r>
            <a:endParaRPr lang="en-US" sz="2800" b="1" smtClean="0">
              <a:solidFill>
                <a:schemeClr val="tx2"/>
              </a:solidFill>
              <a:latin typeface="Times New Roman" pitchFamily="18" charset="0"/>
            </a:endParaRPr>
          </a:p>
        </p:txBody>
      </p:sp>
    </p:spTree>
    <p:extLst>
      <p:ext uri="{BB962C8B-B14F-4D97-AF65-F5344CB8AC3E}">
        <p14:creationId xmlns:p14="http://schemas.microsoft.com/office/powerpoint/2010/main" xmlns="" val="1862534055"/>
      </p:ext>
    </p:extLst>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260475" y="620713"/>
            <a:ext cx="6696075" cy="911225"/>
          </a:xfrm>
        </p:spPr>
        <p:txBody>
          <a:bodyPr>
            <a:normAutofit fontScale="90000"/>
          </a:bodyPr>
          <a:lstStyle/>
          <a:p>
            <a:r>
              <a:rPr lang="sr-Cyrl-CS" b="1" smtClean="0">
                <a:latin typeface="Times New Roman" pitchFamily="18" charset="0"/>
              </a:rPr>
              <a:t>СТАТИСТИЧКИ</a:t>
            </a:r>
            <a:r>
              <a:rPr lang="sr-Latn-CS" b="1" smtClean="0">
                <a:latin typeface="Times New Roman" pitchFamily="18" charset="0"/>
              </a:rPr>
              <a:t> </a:t>
            </a:r>
            <a:r>
              <a:rPr lang="sr-Cyrl-CS" b="1" smtClean="0">
                <a:latin typeface="Times New Roman" pitchFamily="18" charset="0"/>
              </a:rPr>
              <a:t>ПОДАЦИ</a:t>
            </a:r>
            <a:r>
              <a:rPr lang="en-US" sz="2400" b="1" smtClean="0">
                <a:latin typeface="Times New Roman" pitchFamily="18" charset="0"/>
              </a:rPr>
              <a:t> </a:t>
            </a:r>
            <a:br>
              <a:rPr lang="en-US" sz="2400" b="1" smtClean="0">
                <a:latin typeface="Times New Roman" pitchFamily="18" charset="0"/>
              </a:rPr>
            </a:br>
            <a:endParaRPr lang="en-US" sz="2400" b="1" smtClean="0">
              <a:latin typeface="Times New Roman" pitchFamily="18" charset="0"/>
            </a:endParaRPr>
          </a:p>
        </p:txBody>
      </p:sp>
      <p:sp>
        <p:nvSpPr>
          <p:cNvPr id="75779" name="Rectangle 3"/>
          <p:cNvSpPr>
            <a:spLocks noGrp="1" noChangeArrowheads="1"/>
          </p:cNvSpPr>
          <p:nvPr>
            <p:ph type="body" idx="1"/>
          </p:nvPr>
        </p:nvSpPr>
        <p:spPr>
          <a:xfrm>
            <a:off x="755650" y="1916113"/>
            <a:ext cx="7772400" cy="4114800"/>
          </a:xfrm>
        </p:spPr>
        <p:txBody>
          <a:bodyPr>
            <a:normAutofit fontScale="92500" lnSpcReduction="10000"/>
          </a:bodyPr>
          <a:lstStyle/>
          <a:p>
            <a:pPr lvl="1" algn="just">
              <a:buFont typeface="Wingdings" pitchFamily="2" charset="2"/>
              <a:buChar char="Ø"/>
            </a:pPr>
            <a:r>
              <a:rPr lang="sr-Cyrl-CS" sz="2400" b="1" smtClean="0">
                <a:solidFill>
                  <a:schemeClr val="tx2"/>
                </a:solidFill>
                <a:latin typeface="Times New Roman" pitchFamily="18" charset="0"/>
              </a:rPr>
              <a:t>У</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САД</a:t>
            </a:r>
            <a:r>
              <a:rPr lang="en-US" sz="2400" b="1" smtClean="0">
                <a:solidFill>
                  <a:schemeClr val="tx2"/>
                </a:solidFill>
                <a:latin typeface="Times New Roman" pitchFamily="18" charset="0"/>
              </a:rPr>
              <a:t>-</a:t>
            </a:r>
            <a:r>
              <a:rPr lang="sr-Cyrl-CS" sz="2400" b="1" smtClean="0">
                <a:solidFill>
                  <a:schemeClr val="tx2"/>
                </a:solidFill>
                <a:latin typeface="Times New Roman" pitchFamily="18" charset="0"/>
              </a:rPr>
              <a:t>у</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од</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булимије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пати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око</a:t>
            </a:r>
            <a:r>
              <a:rPr lang="en-US" sz="2400" b="1" smtClean="0">
                <a:solidFill>
                  <a:schemeClr val="tx2"/>
                </a:solidFill>
                <a:latin typeface="Times New Roman" pitchFamily="18" charset="0"/>
              </a:rPr>
              <a:t> 10% </a:t>
            </a:r>
            <a:r>
              <a:rPr lang="sr-Cyrl-CS" sz="2400" b="1" smtClean="0">
                <a:solidFill>
                  <a:schemeClr val="tx2"/>
                </a:solidFill>
                <a:latin typeface="Times New Roman" pitchFamily="18" charset="0"/>
              </a:rPr>
              <a:t>жена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студентског</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доба</a:t>
            </a:r>
            <a:r>
              <a:rPr lang="en-US" sz="2400" b="1" smtClean="0">
                <a:solidFill>
                  <a:schemeClr val="tx2"/>
                </a:solidFill>
                <a:latin typeface="Times New Roman" pitchFamily="18" charset="0"/>
              </a:rPr>
              <a:t>.</a:t>
            </a:r>
          </a:p>
          <a:p>
            <a:pPr lvl="1" algn="just">
              <a:buFont typeface="Wingdings" pitchFamily="2" charset="2"/>
              <a:buNone/>
            </a:pPr>
            <a:endParaRPr lang="en-US" sz="1200" b="1" smtClean="0">
              <a:solidFill>
                <a:schemeClr val="tx2"/>
              </a:solidFill>
              <a:latin typeface="Times New Roman" pitchFamily="18" charset="0"/>
            </a:endParaRPr>
          </a:p>
          <a:p>
            <a:pPr lvl="1" algn="just">
              <a:buFont typeface="Wingdings" pitchFamily="2" charset="2"/>
              <a:buChar char="Ø"/>
            </a:pPr>
            <a:r>
              <a:rPr lang="sr-Cyrl-CS" sz="2400" b="1" smtClean="0">
                <a:solidFill>
                  <a:schemeClr val="tx2"/>
                </a:solidFill>
                <a:latin typeface="Times New Roman" pitchFamily="18" charset="0"/>
              </a:rPr>
              <a:t>Око</a:t>
            </a:r>
            <a:r>
              <a:rPr lang="en-US" sz="2400" b="1" smtClean="0">
                <a:solidFill>
                  <a:schemeClr val="tx2"/>
                </a:solidFill>
                <a:latin typeface="Times New Roman" pitchFamily="18" charset="0"/>
              </a:rPr>
              <a:t> 10% </a:t>
            </a:r>
            <a:r>
              <a:rPr lang="sr-Cyrl-CS" sz="2400" b="1" smtClean="0">
                <a:solidFill>
                  <a:schemeClr val="tx2"/>
                </a:solidFill>
                <a:latin typeface="Times New Roman" pitchFamily="18" charset="0"/>
              </a:rPr>
              <a:t>особа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којима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дијагностикована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булимија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чине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мушкарци</a:t>
            </a:r>
            <a:r>
              <a:rPr lang="en-US" sz="2400" b="1" smtClean="0">
                <a:solidFill>
                  <a:schemeClr val="tx2"/>
                </a:solidFill>
                <a:latin typeface="Times New Roman" pitchFamily="18" charset="0"/>
              </a:rPr>
              <a:t>. </a:t>
            </a:r>
          </a:p>
          <a:p>
            <a:pPr lvl="1" algn="just">
              <a:buFont typeface="Wingdings" pitchFamily="2" charset="2"/>
              <a:buNone/>
            </a:pPr>
            <a:endParaRPr lang="en-US" sz="1200" b="1" smtClean="0">
              <a:solidFill>
                <a:schemeClr val="tx2"/>
              </a:solidFill>
              <a:latin typeface="Times New Roman" pitchFamily="18" charset="0"/>
            </a:endParaRPr>
          </a:p>
          <a:p>
            <a:pPr lvl="1" algn="just">
              <a:buFont typeface="Wingdings" pitchFamily="2" charset="2"/>
              <a:buChar char="Ø"/>
            </a:pPr>
            <a:r>
              <a:rPr lang="en-US" sz="2400" b="1" smtClean="0">
                <a:solidFill>
                  <a:schemeClr val="tx2"/>
                </a:solidFill>
                <a:latin typeface="Times New Roman" pitchFamily="18" charset="0"/>
              </a:rPr>
              <a:t>10% </a:t>
            </a:r>
            <a:r>
              <a:rPr lang="sr-Cyrl-CS" sz="2400" b="1" smtClean="0">
                <a:solidFill>
                  <a:schemeClr val="tx2"/>
                </a:solidFill>
                <a:latin typeface="Times New Roman" pitchFamily="18" charset="0"/>
              </a:rPr>
              <a:t>особа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булују</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од</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булимије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умире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од</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гладовања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застоја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срца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неке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друге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медицинске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компликације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или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изврши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самоубиство</a:t>
            </a:r>
            <a:r>
              <a:rPr lang="en-US" sz="2400" b="1" smtClean="0">
                <a:solidFill>
                  <a:schemeClr val="tx2"/>
                </a:solidFill>
                <a:latin typeface="Times New Roman" pitchFamily="18" charset="0"/>
              </a:rPr>
              <a:t>. </a:t>
            </a:r>
          </a:p>
          <a:p>
            <a:pPr lvl="1" algn="just">
              <a:buFont typeface="Wingdings" pitchFamily="2" charset="2"/>
              <a:buNone/>
            </a:pPr>
            <a:endParaRPr lang="sr-Latn-CS" sz="1200" b="1" smtClean="0">
              <a:solidFill>
                <a:schemeClr val="tx2"/>
              </a:solidFill>
              <a:latin typeface="Times New Roman" pitchFamily="18" charset="0"/>
            </a:endParaRPr>
          </a:p>
          <a:p>
            <a:pPr lvl="1" algn="just">
              <a:buFont typeface="Wingdings" pitchFamily="2" charset="2"/>
              <a:buChar char="Ø"/>
            </a:pPr>
            <a:r>
              <a:rPr lang="sr-Cyrl-CS" sz="2400" b="1" smtClean="0">
                <a:solidFill>
                  <a:schemeClr val="tx2"/>
                </a:solidFill>
                <a:latin typeface="Times New Roman" pitchFamily="18" charset="0"/>
              </a:rPr>
              <a:t>Поремећаји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исхране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карактеристични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за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младе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белкиње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које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припадају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вишој</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социо</a:t>
            </a:r>
            <a:r>
              <a:rPr lang="sr-Latn-CS" sz="2400" b="1" smtClean="0">
                <a:solidFill>
                  <a:schemeClr val="tx2"/>
                </a:solidFill>
                <a:latin typeface="Times New Roman" pitchFamily="18" charset="0"/>
              </a:rPr>
              <a:t>-</a:t>
            </a:r>
            <a:r>
              <a:rPr lang="sr-Cyrl-CS" sz="2400" b="1" smtClean="0">
                <a:solidFill>
                  <a:schemeClr val="tx2"/>
                </a:solidFill>
                <a:latin typeface="Times New Roman" pitchFamily="18" charset="0"/>
              </a:rPr>
              <a:t>економској</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класи</a:t>
            </a:r>
            <a:r>
              <a:rPr lang="sr-Latn-CS" sz="2400" b="1" smtClean="0">
                <a:solidFill>
                  <a:schemeClr val="tx2"/>
                </a:solidFill>
                <a:latin typeface="Times New Roman" pitchFamily="18" charset="0"/>
              </a:rPr>
              <a:t> - </a:t>
            </a:r>
            <a:r>
              <a:rPr lang="sr-Cyrl-CS" sz="2400" b="1" smtClean="0">
                <a:solidFill>
                  <a:schemeClr val="tx2"/>
                </a:solidFill>
                <a:latin typeface="Times New Roman" pitchFamily="18" charset="0"/>
              </a:rPr>
              <a:t>ЗАБЛУДА</a:t>
            </a:r>
            <a:r>
              <a:rPr lang="sr-Latn-CS" sz="2400" b="1" smtClean="0">
                <a:solidFill>
                  <a:schemeClr val="tx2"/>
                </a:solidFill>
                <a:latin typeface="Times New Roman" pitchFamily="18" charset="0"/>
              </a:rPr>
              <a:t>!!!</a:t>
            </a:r>
          </a:p>
          <a:p>
            <a:pPr lvl="1">
              <a:buFont typeface="Wingdings" pitchFamily="2" charset="2"/>
              <a:buNone/>
            </a:pPr>
            <a:endParaRPr lang="en-US" sz="2400" b="1" smtClean="0">
              <a:solidFill>
                <a:schemeClr val="tx2"/>
              </a:solidFill>
              <a:latin typeface="Times New Roman" pitchFamily="18" charset="0"/>
            </a:endParaRPr>
          </a:p>
        </p:txBody>
      </p:sp>
    </p:spTree>
    <p:extLst>
      <p:ext uri="{BB962C8B-B14F-4D97-AF65-F5344CB8AC3E}">
        <p14:creationId xmlns:p14="http://schemas.microsoft.com/office/powerpoint/2010/main" xmlns="" val="2864720690"/>
      </p:ext>
    </p:extLst>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1187450" y="476250"/>
            <a:ext cx="7793038" cy="768350"/>
          </a:xfrm>
        </p:spPr>
        <p:txBody>
          <a:bodyPr>
            <a:normAutofit fontScale="90000"/>
          </a:bodyPr>
          <a:lstStyle/>
          <a:p>
            <a:r>
              <a:rPr lang="sr-Cyrl-CS" b="1" smtClean="0">
                <a:latin typeface="Times New Roman" pitchFamily="18" charset="0"/>
              </a:rPr>
              <a:t>ДИЈАГНОСТИЧКИ</a:t>
            </a:r>
            <a:r>
              <a:rPr lang="sr-Latn-CS" b="1" smtClean="0">
                <a:latin typeface="Times New Roman" pitchFamily="18" charset="0"/>
              </a:rPr>
              <a:t> </a:t>
            </a:r>
            <a:r>
              <a:rPr lang="sr-Cyrl-CS" b="1" smtClean="0">
                <a:latin typeface="Times New Roman" pitchFamily="18" charset="0"/>
              </a:rPr>
              <a:t>КРИТЕРИЈУМИ</a:t>
            </a:r>
            <a:endParaRPr lang="en-US" b="1" smtClean="0">
              <a:latin typeface="Times New Roman" pitchFamily="18" charset="0"/>
            </a:endParaRPr>
          </a:p>
        </p:txBody>
      </p:sp>
      <p:sp>
        <p:nvSpPr>
          <p:cNvPr id="76803" name="Rectangle 3"/>
          <p:cNvSpPr>
            <a:spLocks noGrp="1" noChangeArrowheads="1"/>
          </p:cNvSpPr>
          <p:nvPr>
            <p:ph type="body" idx="1"/>
          </p:nvPr>
        </p:nvSpPr>
        <p:spPr>
          <a:xfrm>
            <a:off x="1371600" y="1844675"/>
            <a:ext cx="7448550" cy="4114800"/>
          </a:xfrm>
        </p:spPr>
        <p:txBody>
          <a:bodyPr>
            <a:normAutofit fontScale="92500" lnSpcReduction="10000"/>
          </a:bodyPr>
          <a:lstStyle/>
          <a:p>
            <a:pPr algn="just">
              <a:buClr>
                <a:schemeClr val="hlink"/>
              </a:buClr>
              <a:buFont typeface="Wingdings" pitchFamily="2" charset="2"/>
              <a:buChar char="Ø"/>
            </a:pPr>
            <a:r>
              <a:rPr lang="sr-Cyrl-CS" sz="2400" b="1" smtClean="0">
                <a:solidFill>
                  <a:schemeClr val="tx2"/>
                </a:solidFill>
                <a:latin typeface="Times New Roman" pitchFamily="18" charset="0"/>
              </a:rPr>
              <a:t>Рекурентне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епизоде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неконтролисаног</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преједања</a:t>
            </a:r>
            <a:r>
              <a:rPr lang="sr-Latn-CS" sz="2400" b="1" smtClean="0">
                <a:solidFill>
                  <a:schemeClr val="tx2"/>
                </a:solidFill>
                <a:latin typeface="Times New Roman" pitchFamily="18" charset="0"/>
              </a:rPr>
              <a:t> </a:t>
            </a:r>
            <a:r>
              <a:rPr lang="en-US" sz="2400" b="1" smtClean="0">
                <a:solidFill>
                  <a:schemeClr val="tx2"/>
                </a:solidFill>
                <a:latin typeface="Times New Roman" pitchFamily="18" charset="0"/>
              </a:rPr>
              <a:t>(</a:t>
            </a:r>
            <a:r>
              <a:rPr lang="sr-Cyrl-CS" sz="2400" b="1" smtClean="0">
                <a:solidFill>
                  <a:schemeClr val="tx2"/>
                </a:solidFill>
                <a:latin typeface="Times New Roman" pitchFamily="18" charset="0"/>
              </a:rPr>
              <a:t>некада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унесе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до</a:t>
            </a:r>
            <a:r>
              <a:rPr lang="en-US" sz="2400" b="1" smtClean="0">
                <a:solidFill>
                  <a:schemeClr val="tx2"/>
                </a:solidFill>
                <a:latin typeface="Times New Roman" pitchFamily="18" charset="0"/>
              </a:rPr>
              <a:t> </a:t>
            </a:r>
            <a:r>
              <a:rPr lang="en-US" sz="2400" b="1" smtClean="0">
                <a:solidFill>
                  <a:srgbClr val="CC0066"/>
                </a:solidFill>
                <a:latin typeface="Times New Roman" pitchFamily="18" charset="0"/>
              </a:rPr>
              <a:t>20.000 </a:t>
            </a:r>
            <a:r>
              <a:rPr lang="sr-Cyrl-CS" sz="2400" b="1" smtClean="0">
                <a:solidFill>
                  <a:srgbClr val="CC0066"/>
                </a:solidFill>
                <a:latin typeface="Times New Roman" pitchFamily="18" charset="0"/>
              </a:rPr>
              <a:t>калорија</a:t>
            </a:r>
            <a:r>
              <a:rPr lang="en-US" sz="2400" b="1" smtClean="0">
                <a:solidFill>
                  <a:schemeClr val="tx2"/>
                </a:solidFill>
                <a:latin typeface="Times New Roman" pitchFamily="18" charset="0"/>
              </a:rPr>
              <a:t>)</a:t>
            </a:r>
          </a:p>
          <a:p>
            <a:pPr algn="just">
              <a:buClr>
                <a:schemeClr val="hlink"/>
              </a:buClr>
              <a:buFont typeface="Wingdings" pitchFamily="2" charset="2"/>
              <a:buNone/>
            </a:pPr>
            <a:endParaRPr lang="en-US" sz="1200" b="1" smtClean="0">
              <a:solidFill>
                <a:schemeClr val="tx2"/>
              </a:solidFill>
              <a:latin typeface="Times New Roman" pitchFamily="18" charset="0"/>
            </a:endParaRPr>
          </a:p>
          <a:p>
            <a:pPr algn="just">
              <a:buClr>
                <a:schemeClr val="hlink"/>
              </a:buClr>
              <a:buFont typeface="Wingdings" pitchFamily="2" charset="2"/>
              <a:buChar char="Ø"/>
            </a:pPr>
            <a:r>
              <a:rPr lang="sr-Cyrl-CS" sz="2400" b="1" smtClean="0">
                <a:solidFill>
                  <a:schemeClr val="tx2"/>
                </a:solidFill>
                <a:latin typeface="Times New Roman" pitchFamily="18" charset="0"/>
              </a:rPr>
              <a:t>Осећање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губитка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контроле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над</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уношењем</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хране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током</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епизоде</a:t>
            </a:r>
            <a:endParaRPr lang="en-US" sz="2400" b="1" smtClean="0">
              <a:solidFill>
                <a:schemeClr val="tx2"/>
              </a:solidFill>
              <a:latin typeface="Times New Roman" pitchFamily="18" charset="0"/>
            </a:endParaRPr>
          </a:p>
          <a:p>
            <a:pPr algn="just">
              <a:buClr>
                <a:schemeClr val="hlink"/>
              </a:buClr>
              <a:buFont typeface="Wingdings" pitchFamily="2" charset="2"/>
              <a:buNone/>
            </a:pPr>
            <a:endParaRPr lang="sr-Latn-CS" sz="1200" b="1" smtClean="0">
              <a:solidFill>
                <a:schemeClr val="tx2"/>
              </a:solidFill>
              <a:latin typeface="Times New Roman" pitchFamily="18" charset="0"/>
            </a:endParaRPr>
          </a:p>
          <a:p>
            <a:pPr algn="just">
              <a:buClr>
                <a:schemeClr val="hlink"/>
              </a:buClr>
              <a:buFont typeface="Wingdings" pitchFamily="2" charset="2"/>
              <a:buChar char="Ø"/>
            </a:pPr>
            <a:r>
              <a:rPr lang="sr-Cyrl-CS" sz="2400" b="1" smtClean="0">
                <a:solidFill>
                  <a:schemeClr val="tx2"/>
                </a:solidFill>
                <a:latin typeface="Times New Roman" pitchFamily="18" charset="0"/>
              </a:rPr>
              <a:t>Рекурентно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неодговарајуће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компензаторно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понашање</a:t>
            </a:r>
            <a:endParaRPr lang="en-US" sz="2400" b="1" smtClean="0">
              <a:solidFill>
                <a:schemeClr val="tx2"/>
              </a:solidFill>
              <a:latin typeface="Times New Roman" pitchFamily="18" charset="0"/>
            </a:endParaRPr>
          </a:p>
          <a:p>
            <a:pPr algn="just">
              <a:buClr>
                <a:schemeClr val="hlink"/>
              </a:buClr>
              <a:buFont typeface="Wingdings" pitchFamily="2" charset="2"/>
              <a:buNone/>
            </a:pPr>
            <a:endParaRPr lang="sr-Latn-CS" sz="1200" b="1" smtClean="0">
              <a:solidFill>
                <a:schemeClr val="tx2"/>
              </a:solidFill>
              <a:latin typeface="Times New Roman" pitchFamily="18" charset="0"/>
            </a:endParaRPr>
          </a:p>
          <a:p>
            <a:pPr algn="just">
              <a:buClr>
                <a:schemeClr val="hlink"/>
              </a:buClr>
              <a:buFont typeface="Wingdings" pitchFamily="2" charset="2"/>
              <a:buChar char="Ø"/>
            </a:pPr>
            <a:r>
              <a:rPr lang="sr-Cyrl-CS" sz="2400" b="1" smtClean="0">
                <a:solidFill>
                  <a:schemeClr val="tx2"/>
                </a:solidFill>
                <a:latin typeface="Times New Roman" pitchFamily="18" charset="0"/>
              </a:rPr>
              <a:t>Епизода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компензаторно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понашање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се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јављају</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просечно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бар</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једном</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недељно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током</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три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месеца</a:t>
            </a:r>
            <a:endParaRPr lang="en-US" sz="2400" b="1" smtClean="0">
              <a:solidFill>
                <a:schemeClr val="tx2"/>
              </a:solidFill>
              <a:latin typeface="Times New Roman" pitchFamily="18" charset="0"/>
            </a:endParaRPr>
          </a:p>
          <a:p>
            <a:pPr algn="just">
              <a:buClr>
                <a:schemeClr val="hlink"/>
              </a:buClr>
              <a:buFont typeface="Wingdings" pitchFamily="2" charset="2"/>
              <a:buNone/>
            </a:pPr>
            <a:endParaRPr lang="en-US" sz="1200" b="1" smtClean="0">
              <a:solidFill>
                <a:schemeClr val="tx2"/>
              </a:solidFill>
              <a:latin typeface="Times New Roman" pitchFamily="18" charset="0"/>
            </a:endParaRPr>
          </a:p>
          <a:p>
            <a:pPr algn="just">
              <a:buClr>
                <a:schemeClr val="hlink"/>
              </a:buClr>
              <a:buFont typeface="Wingdings" pitchFamily="2" charset="2"/>
              <a:buChar char="Ø"/>
            </a:pPr>
            <a:r>
              <a:rPr lang="sr-Cyrl-CS" sz="2400" b="1" smtClean="0">
                <a:solidFill>
                  <a:schemeClr val="tx2"/>
                </a:solidFill>
                <a:latin typeface="Times New Roman" pitchFamily="18" charset="0"/>
              </a:rPr>
              <a:t>Поремећај</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се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мора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искључиво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испољити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током</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епизоде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анорексије</a:t>
            </a:r>
            <a:endParaRPr lang="en-US" sz="2400" b="1" smtClean="0">
              <a:solidFill>
                <a:schemeClr val="tx2"/>
              </a:solidFill>
              <a:latin typeface="Times New Roman" pitchFamily="18" charset="0"/>
            </a:endParaRPr>
          </a:p>
        </p:txBody>
      </p:sp>
    </p:spTree>
    <p:extLst>
      <p:ext uri="{BB962C8B-B14F-4D97-AF65-F5344CB8AC3E}">
        <p14:creationId xmlns:p14="http://schemas.microsoft.com/office/powerpoint/2010/main" xmlns="" val="62429940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0" y="0"/>
            <a:ext cx="9144000" cy="1322388"/>
          </a:xfrm>
        </p:spPr>
        <p:txBody>
          <a:bodyPr/>
          <a:lstStyle/>
          <a:p>
            <a:pPr eaLnBrk="1" hangingPunct="1">
              <a:defRPr/>
            </a:pPr>
            <a:r>
              <a:rPr lang="sr-Cyrl-CS" dirty="0" smtClean="0"/>
              <a:t>БУЏЕТСКИ ТИП АНКЕТЕ</a:t>
            </a:r>
            <a:endParaRPr lang="sr-Latn-CS" dirty="0" smtClean="0"/>
          </a:p>
        </p:txBody>
      </p:sp>
      <p:sp>
        <p:nvSpPr>
          <p:cNvPr id="32771" name="Rectangle 3"/>
          <p:cNvSpPr>
            <a:spLocks noGrp="1" noChangeArrowheads="1"/>
          </p:cNvSpPr>
          <p:nvPr>
            <p:ph type="body" idx="4294967295"/>
          </p:nvPr>
        </p:nvSpPr>
        <p:spPr>
          <a:xfrm>
            <a:off x="0" y="1268413"/>
            <a:ext cx="9144000" cy="5589587"/>
          </a:xfrm>
        </p:spPr>
        <p:txBody>
          <a:bodyPr/>
          <a:lstStyle/>
          <a:p>
            <a:pPr eaLnBrk="1" hangingPunct="1">
              <a:defRPr/>
            </a:pPr>
            <a:r>
              <a:rPr lang="sr-Cyrl-CS" sz="3600" dirty="0" smtClean="0"/>
              <a:t>Даје податке о количини новца који се потроши за храну у одређеном временском периоду од стране једне породице или појединца, са упоређивањем хране која се на тржишту може набавити у датом тренутку за утрошени новац</a:t>
            </a:r>
            <a:endParaRPr lang="sr-Latn-CS" sz="3600" dirty="0" smtClean="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body" idx="1"/>
          </p:nvPr>
        </p:nvSpPr>
        <p:spPr>
          <a:xfrm>
            <a:off x="1042988" y="2276475"/>
            <a:ext cx="7772400" cy="4114800"/>
          </a:xfrm>
        </p:spPr>
        <p:txBody>
          <a:bodyPr/>
          <a:lstStyle/>
          <a:p>
            <a:pPr algn="just">
              <a:buClr>
                <a:schemeClr val="hlink"/>
              </a:buClr>
              <a:buFont typeface="Wingdings" pitchFamily="2" charset="2"/>
              <a:buChar char="Ø"/>
            </a:pPr>
            <a:r>
              <a:rPr lang="sr-Cyrl-CS" sz="2800" b="1" smtClean="0">
                <a:solidFill>
                  <a:schemeClr val="tx2"/>
                </a:solidFill>
                <a:latin typeface="Times New Roman" pitchFamily="18" charset="0"/>
              </a:rPr>
              <a:t>Употреба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пилула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за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дијету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као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оних</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подстичу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цревни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мотилитет</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уринирање</a:t>
            </a:r>
            <a:endParaRPr lang="en-US" sz="2800" b="1" smtClean="0">
              <a:solidFill>
                <a:schemeClr val="tx2"/>
              </a:solidFill>
              <a:latin typeface="Times New Roman" pitchFamily="18" charset="0"/>
            </a:endParaRPr>
          </a:p>
          <a:p>
            <a:pPr algn="just">
              <a:buClr>
                <a:schemeClr val="hlink"/>
              </a:buClr>
              <a:buFont typeface="Wingdings" pitchFamily="2" charset="2"/>
              <a:buNone/>
            </a:pPr>
            <a:endParaRPr lang="en-US" sz="16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Чести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одласци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тоалет</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након</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оброка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ради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изазивања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повраћања</a:t>
            </a:r>
            <a:r>
              <a:rPr lang="en-US" sz="2800" b="1" smtClean="0">
                <a:solidFill>
                  <a:schemeClr val="tx2"/>
                </a:solidFill>
                <a:latin typeface="Times New Roman" pitchFamily="18" charset="0"/>
              </a:rPr>
              <a:t>)</a:t>
            </a:r>
          </a:p>
          <a:p>
            <a:pPr algn="just">
              <a:buClr>
                <a:schemeClr val="hlink"/>
              </a:buClr>
              <a:buFont typeface="Wingdings" pitchFamily="2" charset="2"/>
              <a:buNone/>
            </a:pPr>
            <a:endParaRPr lang="en-US" sz="16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Напорно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физичко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вежбање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чак</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кад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лоши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временски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услови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кад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особа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повређена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уморна</a:t>
            </a:r>
            <a:endParaRPr lang="en-US" sz="2800" b="1" smtClean="0">
              <a:solidFill>
                <a:schemeClr val="tx2"/>
              </a:solidFill>
              <a:latin typeface="Times New Roman" pitchFamily="18" charset="0"/>
            </a:endParaRPr>
          </a:p>
        </p:txBody>
      </p:sp>
    </p:spTree>
    <p:extLst>
      <p:ext uri="{BB962C8B-B14F-4D97-AF65-F5344CB8AC3E}">
        <p14:creationId xmlns:p14="http://schemas.microsoft.com/office/powerpoint/2010/main" xmlns="" val="2226113740"/>
      </p:ext>
    </p:extLst>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150938" y="214313"/>
            <a:ext cx="7237412" cy="1462087"/>
          </a:xfrm>
        </p:spPr>
        <p:txBody>
          <a:bodyPr/>
          <a:lstStyle/>
          <a:p>
            <a:r>
              <a:rPr lang="sr-Cyrl-CS" sz="3200" b="1" smtClean="0">
                <a:latin typeface="Times New Roman" pitchFamily="18" charset="0"/>
              </a:rPr>
              <a:t>ЗНАЦИ</a:t>
            </a:r>
            <a:r>
              <a:rPr lang="en-US" sz="3200" b="1" smtClean="0">
                <a:latin typeface="Times New Roman" pitchFamily="18" charset="0"/>
              </a:rPr>
              <a:t> </a:t>
            </a:r>
            <a:r>
              <a:rPr lang="sr-Cyrl-CS" sz="3200" b="1" smtClean="0">
                <a:latin typeface="Times New Roman" pitchFamily="18" charset="0"/>
              </a:rPr>
              <a:t>КОЈИ</a:t>
            </a:r>
            <a:r>
              <a:rPr lang="en-US" sz="3200" b="1" smtClean="0">
                <a:latin typeface="Times New Roman" pitchFamily="18" charset="0"/>
              </a:rPr>
              <a:t> </a:t>
            </a:r>
            <a:r>
              <a:rPr lang="sr-Cyrl-CS" sz="3200" b="1" smtClean="0">
                <a:latin typeface="Times New Roman" pitchFamily="18" charset="0"/>
              </a:rPr>
              <a:t>УКАЗУЈУ</a:t>
            </a:r>
            <a:r>
              <a:rPr lang="en-US" sz="3200" b="1" smtClean="0">
                <a:latin typeface="Times New Roman" pitchFamily="18" charset="0"/>
              </a:rPr>
              <a:t> </a:t>
            </a:r>
            <a:r>
              <a:rPr lang="sr-Cyrl-CS" sz="3200" b="1" smtClean="0">
                <a:latin typeface="Times New Roman" pitchFamily="18" charset="0"/>
              </a:rPr>
              <a:t>НА</a:t>
            </a:r>
            <a:r>
              <a:rPr lang="en-US" sz="3200" b="1" smtClean="0">
                <a:latin typeface="Times New Roman" pitchFamily="18" charset="0"/>
              </a:rPr>
              <a:t> </a:t>
            </a:r>
            <a:r>
              <a:rPr lang="sr-Cyrl-CS" sz="3200" b="1" smtClean="0">
                <a:latin typeface="Times New Roman" pitchFamily="18" charset="0"/>
              </a:rPr>
              <a:t>ЧЕСТО</a:t>
            </a:r>
            <a:r>
              <a:rPr lang="en-US" sz="3200" b="1" smtClean="0">
                <a:latin typeface="Times New Roman" pitchFamily="18" charset="0"/>
              </a:rPr>
              <a:t> </a:t>
            </a:r>
            <a:r>
              <a:rPr lang="sr-Cyrl-CS" sz="3200" b="1" smtClean="0">
                <a:latin typeface="Times New Roman" pitchFamily="18" charset="0"/>
              </a:rPr>
              <a:t>ИЛИ</a:t>
            </a:r>
            <a:r>
              <a:rPr lang="en-US" sz="3200" b="1" smtClean="0">
                <a:latin typeface="Times New Roman" pitchFamily="18" charset="0"/>
              </a:rPr>
              <a:t> </a:t>
            </a:r>
            <a:r>
              <a:rPr lang="sr-Cyrl-CS" sz="3200" b="1" smtClean="0">
                <a:latin typeface="Times New Roman" pitchFamily="18" charset="0"/>
              </a:rPr>
              <a:t>СКОРО</a:t>
            </a:r>
            <a:r>
              <a:rPr lang="en-US" sz="3200" b="1" smtClean="0">
                <a:latin typeface="Times New Roman" pitchFamily="18" charset="0"/>
              </a:rPr>
              <a:t> </a:t>
            </a:r>
            <a:r>
              <a:rPr lang="sr-Cyrl-CS" sz="3200" b="1" smtClean="0">
                <a:latin typeface="Times New Roman" pitchFamily="18" charset="0"/>
              </a:rPr>
              <a:t>ПОВРАЋАЊЕ</a:t>
            </a:r>
            <a:r>
              <a:rPr lang="en-US" sz="3200" b="1" smtClean="0">
                <a:latin typeface="Times New Roman" pitchFamily="18" charset="0"/>
              </a:rPr>
              <a:t> </a:t>
            </a:r>
          </a:p>
        </p:txBody>
      </p:sp>
      <p:sp>
        <p:nvSpPr>
          <p:cNvPr id="78851" name="Rectangle 3"/>
          <p:cNvSpPr>
            <a:spLocks noGrp="1" noChangeArrowheads="1"/>
          </p:cNvSpPr>
          <p:nvPr>
            <p:ph type="body" idx="1"/>
          </p:nvPr>
        </p:nvSpPr>
        <p:spPr>
          <a:xfrm>
            <a:off x="1120775" y="2420938"/>
            <a:ext cx="7772400" cy="4114800"/>
          </a:xfrm>
        </p:spPr>
        <p:txBody>
          <a:bodyPr/>
          <a:lstStyle/>
          <a:p>
            <a:pPr algn="just">
              <a:buClr>
                <a:schemeClr val="hlink"/>
              </a:buClr>
              <a:buFont typeface="Wingdings" pitchFamily="2" charset="2"/>
              <a:buChar char="Ø"/>
            </a:pPr>
            <a:r>
              <a:rPr lang="sr-Cyrl-CS" sz="2800" b="1" smtClean="0">
                <a:solidFill>
                  <a:schemeClr val="tx2"/>
                </a:solidFill>
                <a:latin typeface="Times New Roman" pitchFamily="18" charset="0"/>
              </a:rPr>
              <a:t>Набрекнути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образи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вилични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регион</a:t>
            </a:r>
            <a:endParaRPr lang="en-US" sz="2800" b="1" smtClean="0">
              <a:solidFill>
                <a:schemeClr val="tx2"/>
              </a:solidFill>
              <a:latin typeface="Times New Roman" pitchFamily="18" charset="0"/>
            </a:endParaRPr>
          </a:p>
          <a:p>
            <a:pPr algn="just">
              <a:buClr>
                <a:schemeClr val="hlink"/>
              </a:buClr>
              <a:buFont typeface="Wingdings" pitchFamily="2" charset="2"/>
              <a:buNone/>
            </a:pPr>
            <a:endParaRPr lang="en-US" sz="14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Жуљеви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огреботине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зглобу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шаке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ако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употребљавају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прсти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сврху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индукције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повраћања</a:t>
            </a:r>
            <a:r>
              <a:rPr lang="en-US" sz="2800" b="1" smtClean="0">
                <a:solidFill>
                  <a:schemeClr val="tx2"/>
                </a:solidFill>
                <a:latin typeface="Times New Roman" pitchFamily="18" charset="0"/>
              </a:rPr>
              <a:t>).</a:t>
            </a:r>
          </a:p>
          <a:p>
            <a:pPr algn="just">
              <a:buClr>
                <a:schemeClr val="hlink"/>
              </a:buClr>
              <a:buFont typeface="Wingdings" pitchFamily="2" charset="2"/>
              <a:buNone/>
            </a:pPr>
            <a:endParaRPr lang="en-US" sz="14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Зуби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изгледају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стално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чисти</a:t>
            </a:r>
            <a:endParaRPr lang="en-US" sz="2800" b="1" smtClean="0">
              <a:solidFill>
                <a:schemeClr val="tx2"/>
              </a:solidFill>
              <a:latin typeface="Times New Roman" pitchFamily="18" charset="0"/>
            </a:endParaRPr>
          </a:p>
          <a:p>
            <a:pPr algn="just">
              <a:buClr>
                <a:schemeClr val="hlink"/>
              </a:buClr>
              <a:buFont typeface="Wingdings" pitchFamily="2" charset="2"/>
              <a:buNone/>
            </a:pPr>
            <a:endParaRPr lang="en-US" sz="14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Изражени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крвни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судови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ока</a:t>
            </a:r>
            <a:endParaRPr lang="en-US" sz="2800" b="1" smtClean="0">
              <a:solidFill>
                <a:schemeClr val="tx2"/>
              </a:solidFill>
              <a:latin typeface="Times New Roman" pitchFamily="18" charset="0"/>
            </a:endParaRPr>
          </a:p>
        </p:txBody>
      </p:sp>
    </p:spTree>
    <p:extLst>
      <p:ext uri="{BB962C8B-B14F-4D97-AF65-F5344CB8AC3E}">
        <p14:creationId xmlns:p14="http://schemas.microsoft.com/office/powerpoint/2010/main" xmlns="" val="2060898726"/>
      </p:ext>
    </p:extLst>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971550" y="0"/>
            <a:ext cx="7793038" cy="1057275"/>
          </a:xfrm>
        </p:spPr>
        <p:txBody>
          <a:bodyPr/>
          <a:lstStyle/>
          <a:p>
            <a:endParaRPr lang="en-US" smtClean="0">
              <a:solidFill>
                <a:schemeClr val="tx1"/>
              </a:solidFill>
              <a:latin typeface="Times New Roman" pitchFamily="18" charset="0"/>
            </a:endParaRPr>
          </a:p>
        </p:txBody>
      </p:sp>
      <p:sp>
        <p:nvSpPr>
          <p:cNvPr id="79875" name="Rectangle 5"/>
          <p:cNvSpPr>
            <a:spLocks noGrp="1" noChangeArrowheads="1"/>
          </p:cNvSpPr>
          <p:nvPr>
            <p:ph type="body" idx="1"/>
          </p:nvPr>
        </p:nvSpPr>
        <p:spPr/>
        <p:txBody>
          <a:bodyPr/>
          <a:lstStyle/>
          <a:p>
            <a:endParaRPr lang="en-US" smtClean="0"/>
          </a:p>
        </p:txBody>
      </p:sp>
      <p:pic>
        <p:nvPicPr>
          <p:cNvPr id="79876" name="Picture 6" descr="How bulima affects your body diagra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80412210"/>
      </p:ext>
    </p:extLst>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187450" y="836613"/>
            <a:ext cx="5256213" cy="623887"/>
          </a:xfrm>
        </p:spPr>
        <p:txBody>
          <a:bodyPr>
            <a:normAutofit fontScale="90000"/>
          </a:bodyPr>
          <a:lstStyle/>
          <a:p>
            <a:r>
              <a:rPr lang="sr-Cyrl-CS" sz="3200" b="1" smtClean="0">
                <a:latin typeface="Times New Roman" pitchFamily="18" charset="0"/>
              </a:rPr>
              <a:t>КАКО</a:t>
            </a:r>
            <a:r>
              <a:rPr lang="sr-Latn-CS" sz="3200" b="1" smtClean="0">
                <a:latin typeface="Times New Roman" pitchFamily="18" charset="0"/>
              </a:rPr>
              <a:t> </a:t>
            </a:r>
            <a:r>
              <a:rPr lang="sr-Cyrl-CS" sz="3200" b="1" smtClean="0">
                <a:latin typeface="Times New Roman" pitchFamily="18" charset="0"/>
              </a:rPr>
              <a:t>БУЛИМИЈА</a:t>
            </a:r>
            <a:r>
              <a:rPr lang="sr-Latn-CS" sz="3200" b="1" smtClean="0">
                <a:latin typeface="Times New Roman" pitchFamily="18" charset="0"/>
              </a:rPr>
              <a:t> </a:t>
            </a:r>
            <a:r>
              <a:rPr lang="sr-Cyrl-CS" sz="3200" b="1" smtClean="0">
                <a:latin typeface="Times New Roman" pitchFamily="18" charset="0"/>
              </a:rPr>
              <a:t>УТИЧЕ</a:t>
            </a:r>
            <a:r>
              <a:rPr lang="sr-Latn-CS" sz="3200" b="1" smtClean="0">
                <a:latin typeface="Times New Roman" pitchFamily="18" charset="0"/>
              </a:rPr>
              <a:t> </a:t>
            </a:r>
            <a:r>
              <a:rPr lang="sr-Cyrl-CS" sz="3200" b="1" smtClean="0">
                <a:latin typeface="Times New Roman" pitchFamily="18" charset="0"/>
              </a:rPr>
              <a:t>НА</a:t>
            </a:r>
            <a:r>
              <a:rPr lang="sr-Latn-CS" sz="3200" b="1" smtClean="0">
                <a:latin typeface="Times New Roman" pitchFamily="18" charset="0"/>
              </a:rPr>
              <a:t> </a:t>
            </a:r>
            <a:r>
              <a:rPr lang="sr-Cyrl-CS" sz="3200" b="1" smtClean="0">
                <a:latin typeface="Times New Roman" pitchFamily="18" charset="0"/>
              </a:rPr>
              <a:t>ОРГАНИЗАМ</a:t>
            </a:r>
            <a:endParaRPr lang="en-US" sz="3200" b="1" smtClean="0">
              <a:latin typeface="Times New Roman" pitchFamily="18" charset="0"/>
            </a:endParaRPr>
          </a:p>
        </p:txBody>
      </p:sp>
      <p:sp>
        <p:nvSpPr>
          <p:cNvPr id="80899" name="Rectangle 3"/>
          <p:cNvSpPr>
            <a:spLocks noGrp="1" noChangeArrowheads="1"/>
          </p:cNvSpPr>
          <p:nvPr>
            <p:ph type="body" idx="1"/>
          </p:nvPr>
        </p:nvSpPr>
        <p:spPr>
          <a:xfrm>
            <a:off x="1116013" y="2338388"/>
            <a:ext cx="7772400" cy="4114800"/>
          </a:xfrm>
        </p:spPr>
        <p:txBody>
          <a:bodyPr/>
          <a:lstStyle/>
          <a:p>
            <a:pPr>
              <a:buClr>
                <a:schemeClr val="hlink"/>
              </a:buClr>
              <a:buFont typeface="Wingdings" pitchFamily="2" charset="2"/>
              <a:buChar char="Ø"/>
            </a:pPr>
            <a:r>
              <a:rPr lang="sr-Cyrl-CS" sz="2400" b="1" smtClean="0">
                <a:solidFill>
                  <a:schemeClr val="tx2"/>
                </a:solidFill>
                <a:latin typeface="Times New Roman" pitchFamily="18" charset="0"/>
              </a:rPr>
              <a:t>Малнутриција</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Дехидратација</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Електролитни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дисбаланс</a:t>
            </a:r>
            <a:r>
              <a:rPr lang="en-US" sz="2400" b="1" smtClean="0">
                <a:solidFill>
                  <a:schemeClr val="tx2"/>
                </a:solidFill>
                <a:latin typeface="Times New Roman" pitchFamily="18" charset="0"/>
              </a:rPr>
              <a:t> </a:t>
            </a:r>
            <a:r>
              <a:rPr lang="sr-Latn-CS" sz="2400" b="1" smtClean="0">
                <a:solidFill>
                  <a:schemeClr val="tx2"/>
                </a:solidFill>
                <a:latin typeface="Times New Roman" pitchFamily="18" charset="0"/>
              </a:rPr>
              <a:t>(</a:t>
            </a:r>
            <a:r>
              <a:rPr lang="sr-Cyrl-CS" sz="2400" b="1" smtClean="0">
                <a:solidFill>
                  <a:schemeClr val="tx2"/>
                </a:solidFill>
                <a:latin typeface="Times New Roman" pitchFamily="18" charset="0"/>
              </a:rPr>
              <a:t>срчани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застој</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или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шлог</a:t>
            </a:r>
            <a:r>
              <a:rPr lang="sr-Latn-CS" sz="2400" b="1" smtClean="0">
                <a:solidFill>
                  <a:schemeClr val="tx2"/>
                </a:solidFill>
                <a:latin typeface="Times New Roman" pitchFamily="18" charset="0"/>
              </a:rPr>
              <a:t>)</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Дефицит</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витамина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минерала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у</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организму</a:t>
            </a:r>
            <a:endParaRPr lang="sr-Latn-C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Оток</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лица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образа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поготово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доњих</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очних</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капака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повећан</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притисак</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услед</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повраћања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пурпура</a:t>
            </a:r>
            <a:endParaRPr lang="sr-Latn-C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Обољења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зуба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десни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ерозије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зубне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глеђи</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Осетљивост</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оток</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пљувачних</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жлезди</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Иритација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једњака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руптура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рефлукс</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хематемеза</a:t>
            </a:r>
            <a:endParaRPr lang="en-US" sz="2400" b="1" smtClean="0">
              <a:solidFill>
                <a:schemeClr val="tx2"/>
              </a:solidFill>
              <a:latin typeface="Times New Roman" pitchFamily="18" charset="0"/>
            </a:endParaRPr>
          </a:p>
        </p:txBody>
      </p:sp>
    </p:spTree>
    <p:extLst>
      <p:ext uri="{BB962C8B-B14F-4D97-AF65-F5344CB8AC3E}">
        <p14:creationId xmlns:p14="http://schemas.microsoft.com/office/powerpoint/2010/main" xmlns="" val="2481860868"/>
      </p:ext>
    </p:extLst>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type="body" idx="1"/>
          </p:nvPr>
        </p:nvSpPr>
        <p:spPr>
          <a:xfrm>
            <a:off x="971550" y="2482850"/>
            <a:ext cx="7988300" cy="4114800"/>
          </a:xfrm>
        </p:spPr>
        <p:txBody>
          <a:bodyPr>
            <a:normAutofit lnSpcReduction="10000"/>
          </a:bodyPr>
          <a:lstStyle/>
          <a:p>
            <a:pPr>
              <a:buClr>
                <a:schemeClr val="hlink"/>
              </a:buClr>
              <a:buFont typeface="Wingdings" pitchFamily="2" charset="2"/>
              <a:buChar char="Ø"/>
            </a:pPr>
            <a:r>
              <a:rPr lang="sr-Cyrl-CS" sz="2400" b="1" smtClean="0">
                <a:solidFill>
                  <a:schemeClr val="tx2"/>
                </a:solidFill>
                <a:latin typeface="Times New Roman" pitchFamily="18" charset="0"/>
              </a:rPr>
              <a:t>Пептички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улкуси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руптура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желуца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панкреатитис</a:t>
            </a:r>
            <a:r>
              <a:rPr lang="en-US" sz="2400" b="1" smtClean="0">
                <a:solidFill>
                  <a:schemeClr val="tx2"/>
                </a:solidFill>
                <a:latin typeface="Times New Roman" pitchFamily="18" charset="0"/>
              </a:rPr>
              <a:t> </a:t>
            </a:r>
          </a:p>
          <a:p>
            <a:pPr>
              <a:buClr>
                <a:schemeClr val="hlink"/>
              </a:buClr>
              <a:buFont typeface="Wingdings" pitchFamily="2" charset="2"/>
              <a:buChar char="Ø"/>
            </a:pPr>
            <a:r>
              <a:rPr lang="sr-Cyrl-CS" sz="2400" b="1" smtClean="0">
                <a:solidFill>
                  <a:schemeClr val="tx2"/>
                </a:solidFill>
                <a:latin typeface="Times New Roman" pitchFamily="18" charset="0"/>
              </a:rPr>
              <a:t>Опстипација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или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дијареја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надимање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болови</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Сува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крта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кожа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коса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нокти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губитак</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косе</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Мишићни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замор</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атрофија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парализе</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Анемија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дефицит</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гвожђа</a:t>
            </a:r>
            <a:endParaRPr lang="en-U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Хипер</a:t>
            </a:r>
            <a:r>
              <a:rPr lang="sr-Latn-CS" sz="2400" b="1" smtClean="0">
                <a:solidFill>
                  <a:schemeClr val="tx2"/>
                </a:solidFill>
                <a:latin typeface="Times New Roman" pitchFamily="18" charset="0"/>
              </a:rPr>
              <a:t>/</a:t>
            </a:r>
            <a:r>
              <a:rPr lang="sr-Cyrl-CS" sz="2400" b="1" smtClean="0">
                <a:solidFill>
                  <a:schemeClr val="tx2"/>
                </a:solidFill>
                <a:latin typeface="Times New Roman" pitchFamily="18" charset="0"/>
              </a:rPr>
              <a:t>хипотензија</a:t>
            </a:r>
            <a:r>
              <a:rPr lang="en-US" sz="2400" b="1" smtClean="0">
                <a:solidFill>
                  <a:schemeClr val="tx2"/>
                </a:solidFill>
                <a:latin typeface="Times New Roman" pitchFamily="18" charset="0"/>
              </a:rPr>
              <a:t>,</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ангина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попуштање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срца</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аритмија</a:t>
            </a:r>
            <a:endParaRPr lang="sr-Latn-C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Дијабетес</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кетоацидоза</a:t>
            </a:r>
            <a:endParaRPr lang="sr-Latn-C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Остеопороза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артритис</a:t>
            </a:r>
            <a:endParaRPr lang="sr-Latn-CS" sz="2400" b="1" smtClean="0">
              <a:solidFill>
                <a:schemeClr val="tx2"/>
              </a:solidFill>
              <a:latin typeface="Times New Roman" pitchFamily="18" charset="0"/>
            </a:endParaRPr>
          </a:p>
          <a:p>
            <a:pPr>
              <a:buClr>
                <a:schemeClr val="hlink"/>
              </a:buClr>
              <a:buFont typeface="Wingdings" pitchFamily="2" charset="2"/>
              <a:buChar char="Ø"/>
            </a:pPr>
            <a:r>
              <a:rPr lang="sr-Cyrl-CS" sz="2400" b="1" smtClean="0">
                <a:solidFill>
                  <a:schemeClr val="tx2"/>
                </a:solidFill>
                <a:latin typeface="Times New Roman" pitchFamily="18" charset="0"/>
              </a:rPr>
              <a:t>Попуштање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функције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јетре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или</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бубрега</a:t>
            </a:r>
            <a:r>
              <a:rPr lang="en-US" sz="2400" b="1" smtClean="0">
                <a:solidFill>
                  <a:schemeClr val="tx2"/>
                </a:solidFill>
                <a:latin typeface="Times New Roman" pitchFamily="18" charset="0"/>
              </a:rPr>
              <a:t> </a:t>
            </a:r>
          </a:p>
        </p:txBody>
      </p:sp>
      <p:sp>
        <p:nvSpPr>
          <p:cNvPr id="81923" name="Rectangle 4"/>
          <p:cNvSpPr>
            <a:spLocks noGrp="1" noChangeArrowheads="1"/>
          </p:cNvSpPr>
          <p:nvPr>
            <p:ph type="title"/>
          </p:nvPr>
        </p:nvSpPr>
        <p:spPr>
          <a:xfrm>
            <a:off x="1187450" y="836613"/>
            <a:ext cx="6048375" cy="623887"/>
          </a:xfrm>
        </p:spPr>
        <p:txBody>
          <a:bodyPr>
            <a:normAutofit fontScale="90000"/>
          </a:bodyPr>
          <a:lstStyle/>
          <a:p>
            <a:r>
              <a:rPr lang="sr-Cyrl-CS" sz="3200" b="1" smtClean="0">
                <a:latin typeface="Times New Roman" pitchFamily="18" charset="0"/>
              </a:rPr>
              <a:t>КАКО</a:t>
            </a:r>
            <a:r>
              <a:rPr lang="sr-Latn-CS" sz="3200" b="1" smtClean="0">
                <a:latin typeface="Times New Roman" pitchFamily="18" charset="0"/>
              </a:rPr>
              <a:t> </a:t>
            </a:r>
            <a:r>
              <a:rPr lang="sr-Cyrl-CS" sz="3200" b="1" smtClean="0">
                <a:latin typeface="Times New Roman" pitchFamily="18" charset="0"/>
              </a:rPr>
              <a:t>БУЛИМИЈА</a:t>
            </a:r>
            <a:r>
              <a:rPr lang="sr-Latn-CS" sz="3200" b="1" smtClean="0">
                <a:latin typeface="Times New Roman" pitchFamily="18" charset="0"/>
              </a:rPr>
              <a:t> </a:t>
            </a:r>
            <a:r>
              <a:rPr lang="sr-Cyrl-CS" sz="3200" b="1" smtClean="0">
                <a:latin typeface="Times New Roman" pitchFamily="18" charset="0"/>
              </a:rPr>
              <a:t>УТИЧЕ</a:t>
            </a:r>
            <a:r>
              <a:rPr lang="sr-Latn-CS" sz="3200" b="1" smtClean="0">
                <a:latin typeface="Times New Roman" pitchFamily="18" charset="0"/>
              </a:rPr>
              <a:t> </a:t>
            </a:r>
            <a:r>
              <a:rPr lang="sr-Cyrl-CS" sz="3200" b="1" smtClean="0">
                <a:latin typeface="Times New Roman" pitchFamily="18" charset="0"/>
              </a:rPr>
              <a:t>НА</a:t>
            </a:r>
            <a:r>
              <a:rPr lang="sr-Latn-CS" sz="3200" b="1" smtClean="0">
                <a:latin typeface="Times New Roman" pitchFamily="18" charset="0"/>
              </a:rPr>
              <a:t> </a:t>
            </a:r>
            <a:r>
              <a:rPr lang="sr-Cyrl-CS" sz="3200" b="1" smtClean="0">
                <a:latin typeface="Times New Roman" pitchFamily="18" charset="0"/>
              </a:rPr>
              <a:t>ОРГАНИЗАМ</a:t>
            </a:r>
            <a:endParaRPr lang="en-US" sz="3200" b="1" smtClean="0">
              <a:latin typeface="Times New Roman" pitchFamily="18" charset="0"/>
            </a:endParaRPr>
          </a:p>
        </p:txBody>
      </p:sp>
    </p:spTree>
    <p:extLst>
      <p:ext uri="{BB962C8B-B14F-4D97-AF65-F5344CB8AC3E}">
        <p14:creationId xmlns:p14="http://schemas.microsoft.com/office/powerpoint/2010/main" xmlns="" val="915114083"/>
      </p:ext>
    </p:extLst>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1116013" y="476250"/>
            <a:ext cx="7793037" cy="669925"/>
          </a:xfrm>
        </p:spPr>
        <p:txBody>
          <a:bodyPr/>
          <a:lstStyle/>
          <a:p>
            <a:r>
              <a:rPr lang="sr-Cyrl-CS" sz="3200" b="1" smtClean="0">
                <a:latin typeface="Times New Roman" pitchFamily="18" charset="0"/>
              </a:rPr>
              <a:t>БУЛИМИЈА</a:t>
            </a:r>
            <a:r>
              <a:rPr lang="sr-Latn-CS" sz="3200" b="1" smtClean="0">
                <a:latin typeface="Times New Roman" pitchFamily="18" charset="0"/>
              </a:rPr>
              <a:t> </a:t>
            </a:r>
            <a:r>
              <a:rPr lang="sr-Cyrl-CS" sz="3200" b="1" smtClean="0">
                <a:latin typeface="Times New Roman" pitchFamily="18" charset="0"/>
              </a:rPr>
              <a:t>И</a:t>
            </a:r>
            <a:r>
              <a:rPr lang="sr-Latn-CS" sz="3200" b="1" smtClean="0">
                <a:latin typeface="Times New Roman" pitchFamily="18" charset="0"/>
              </a:rPr>
              <a:t> </a:t>
            </a:r>
            <a:r>
              <a:rPr lang="sr-Cyrl-CS" sz="3200" b="1" smtClean="0">
                <a:latin typeface="Times New Roman" pitchFamily="18" charset="0"/>
              </a:rPr>
              <a:t>ТРУДНОЋА</a:t>
            </a:r>
            <a:endParaRPr lang="en-US" sz="3200" b="1" smtClean="0">
              <a:latin typeface="Times New Roman" pitchFamily="18" charset="0"/>
            </a:endParaRPr>
          </a:p>
        </p:txBody>
      </p:sp>
      <p:sp>
        <p:nvSpPr>
          <p:cNvPr id="82947" name="Rectangle 3"/>
          <p:cNvSpPr>
            <a:spLocks noGrp="1" noChangeArrowheads="1"/>
          </p:cNvSpPr>
          <p:nvPr>
            <p:ph type="body" idx="1"/>
          </p:nvPr>
        </p:nvSpPr>
        <p:spPr>
          <a:xfrm>
            <a:off x="1042988" y="2743200"/>
            <a:ext cx="7772400" cy="4114800"/>
          </a:xfrm>
        </p:spPr>
        <p:txBody>
          <a:bodyPr/>
          <a:lstStyle/>
          <a:p>
            <a:pPr algn="just">
              <a:buClr>
                <a:schemeClr val="hlink"/>
              </a:buClr>
              <a:buFont typeface="Wingdings" pitchFamily="2" charset="2"/>
              <a:buChar char="Ø"/>
            </a:pPr>
            <a:r>
              <a:rPr lang="sr-Cyrl-CS" sz="2800" b="1" smtClean="0">
                <a:solidFill>
                  <a:schemeClr val="tx2"/>
                </a:solidFill>
                <a:latin typeface="Times New Roman" pitchFamily="18" charset="0"/>
              </a:rPr>
              <a:t>Инфертилитет</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аменореја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висико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ризичне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трудноће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хипертензија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трудноћи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прематуритет</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смањена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тежина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новорођенчета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индикације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за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царски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рез</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конгениталне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малформације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спонтани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побачаји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проблеми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дојењем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постпартална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депресија</a:t>
            </a:r>
            <a:r>
              <a:rPr lang="sr-Latn-CS" sz="2800" b="1" smtClean="0">
                <a:solidFill>
                  <a:schemeClr val="tx2"/>
                </a:solidFill>
                <a:latin typeface="Times New Roman" pitchFamily="18" charset="0"/>
              </a:rPr>
              <a:t>...</a:t>
            </a:r>
            <a:endParaRPr lang="en-US" sz="2800" b="1" smtClean="0">
              <a:solidFill>
                <a:schemeClr val="tx2"/>
              </a:solidFill>
              <a:latin typeface="Times New Roman" pitchFamily="18" charset="0"/>
            </a:endParaRPr>
          </a:p>
        </p:txBody>
      </p:sp>
    </p:spTree>
    <p:extLst>
      <p:ext uri="{BB962C8B-B14F-4D97-AF65-F5344CB8AC3E}">
        <p14:creationId xmlns:p14="http://schemas.microsoft.com/office/powerpoint/2010/main" xmlns="" val="1437721857"/>
      </p:ext>
    </p:extLst>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116013" y="476250"/>
            <a:ext cx="7793037" cy="695325"/>
          </a:xfrm>
        </p:spPr>
        <p:txBody>
          <a:bodyPr/>
          <a:lstStyle/>
          <a:p>
            <a:r>
              <a:rPr lang="sr-Cyrl-CS" sz="3200" b="1" smtClean="0">
                <a:latin typeface="Times New Roman" pitchFamily="18" charset="0"/>
              </a:rPr>
              <a:t>ТЕРАПИЈСКИ</a:t>
            </a:r>
            <a:r>
              <a:rPr lang="sr-Latn-CS" sz="3200" b="1" smtClean="0">
                <a:latin typeface="Times New Roman" pitchFamily="18" charset="0"/>
              </a:rPr>
              <a:t> </a:t>
            </a:r>
            <a:r>
              <a:rPr lang="sr-Cyrl-CS" sz="3200" b="1" smtClean="0">
                <a:latin typeface="Times New Roman" pitchFamily="18" charset="0"/>
              </a:rPr>
              <a:t>ПРИСТУП</a:t>
            </a:r>
            <a:endParaRPr lang="en-US" sz="3200" b="1" smtClean="0">
              <a:latin typeface="Times New Roman" pitchFamily="18" charset="0"/>
            </a:endParaRPr>
          </a:p>
        </p:txBody>
      </p:sp>
      <p:sp>
        <p:nvSpPr>
          <p:cNvPr id="83971" name="Rectangle 3"/>
          <p:cNvSpPr>
            <a:spLocks noGrp="1" noChangeArrowheads="1"/>
          </p:cNvSpPr>
          <p:nvPr>
            <p:ph type="body" idx="1"/>
          </p:nvPr>
        </p:nvSpPr>
        <p:spPr/>
        <p:txBody>
          <a:bodyPr/>
          <a:lstStyle/>
          <a:p>
            <a:pPr algn="just">
              <a:buClr>
                <a:schemeClr val="hlink"/>
              </a:buClr>
              <a:buFont typeface="Wingdings" pitchFamily="2" charset="2"/>
              <a:buChar char="Ø"/>
            </a:pPr>
            <a:r>
              <a:rPr lang="sr-Cyrl-CS" sz="2000" b="1" dirty="0" smtClean="0">
                <a:solidFill>
                  <a:schemeClr val="tx2"/>
                </a:solidFill>
                <a:latin typeface="Times New Roman" pitchFamily="18" charset="0"/>
              </a:rPr>
              <a:t>Терапија</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је</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најефективнија</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током</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раног</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периода</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развоја</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поремећаја</a:t>
            </a:r>
            <a:r>
              <a:rPr lang="sr-Latn-CS" sz="2000" b="1" dirty="0" smtClean="0">
                <a:solidFill>
                  <a:schemeClr val="tx2"/>
                </a:solidFill>
                <a:latin typeface="Times New Roman" pitchFamily="18" charset="0"/>
              </a:rPr>
              <a:t>.</a:t>
            </a:r>
          </a:p>
          <a:p>
            <a:pPr algn="just">
              <a:buClr>
                <a:schemeClr val="hlink"/>
              </a:buClr>
              <a:buFont typeface="Wingdings" pitchFamily="2" charset="2"/>
              <a:buChar char="Ø"/>
            </a:pPr>
            <a:r>
              <a:rPr lang="sr-Cyrl-CS" sz="2000" b="1" dirty="0" smtClean="0">
                <a:solidFill>
                  <a:schemeClr val="tx2"/>
                </a:solidFill>
                <a:latin typeface="Times New Roman" pitchFamily="18" charset="0"/>
              </a:rPr>
              <a:t>Неки</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терапијски</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смештајни</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центри</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нуде</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дугорочну</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подршку</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саветовање</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и</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уклањање</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симптома</a:t>
            </a:r>
            <a:r>
              <a:rPr lang="sr-Latn-CS" sz="2000" b="1" dirty="0" smtClean="0">
                <a:solidFill>
                  <a:schemeClr val="tx2"/>
                </a:solidFill>
                <a:latin typeface="Times New Roman" pitchFamily="18" charset="0"/>
              </a:rPr>
              <a:t>.</a:t>
            </a:r>
          </a:p>
          <a:p>
            <a:pPr algn="just">
              <a:buClr>
                <a:schemeClr val="hlink"/>
              </a:buClr>
              <a:buFont typeface="Wingdings" pitchFamily="2" charset="2"/>
              <a:buChar char="Ø"/>
            </a:pPr>
            <a:r>
              <a:rPr lang="sr-Cyrl-CS" sz="2000" b="1" dirty="0" smtClean="0">
                <a:solidFill>
                  <a:schemeClr val="tx2"/>
                </a:solidFill>
                <a:latin typeface="Times New Roman" pitchFamily="18" charset="0"/>
              </a:rPr>
              <a:t>Најпопуларнија</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је</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групна</a:t>
            </a:r>
            <a:r>
              <a:rPr lang="en-U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психотерапија</a:t>
            </a:r>
            <a:r>
              <a:rPr lang="sr-Latn-CS" sz="2000" b="1" dirty="0" smtClean="0">
                <a:solidFill>
                  <a:schemeClr val="tx2"/>
                </a:solidFill>
                <a:latin typeface="Times New Roman" pitchFamily="18" charset="0"/>
              </a:rPr>
              <a:t>  </a:t>
            </a:r>
            <a:r>
              <a:rPr lang="sr-Latn-CS" sz="2000" b="1" dirty="0" smtClean="0">
                <a:solidFill>
                  <a:srgbClr val="CC0066"/>
                </a:solidFill>
                <a:latin typeface="Times New Roman" pitchFamily="18" charset="0"/>
              </a:rPr>
              <a:t>"</a:t>
            </a:r>
            <a:r>
              <a:rPr lang="sr-Cyrl-CS" sz="2000" b="1" dirty="0" smtClean="0">
                <a:solidFill>
                  <a:srgbClr val="CC0066"/>
                </a:solidFill>
                <a:latin typeface="Times New Roman" pitchFamily="18" charset="0"/>
              </a:rPr>
              <a:t>когнитивна</a:t>
            </a:r>
            <a:r>
              <a:rPr lang="en-US" sz="2000" b="1" dirty="0" smtClean="0">
                <a:solidFill>
                  <a:srgbClr val="CC0066"/>
                </a:solidFill>
                <a:latin typeface="Times New Roman" pitchFamily="18" charset="0"/>
              </a:rPr>
              <a:t> </a:t>
            </a:r>
            <a:r>
              <a:rPr lang="sr-Cyrl-CS" sz="2000" b="1" dirty="0" smtClean="0">
                <a:solidFill>
                  <a:srgbClr val="CC0066"/>
                </a:solidFill>
                <a:latin typeface="Times New Roman" pitchFamily="18" charset="0"/>
              </a:rPr>
              <a:t>бихејвиорална</a:t>
            </a:r>
            <a:r>
              <a:rPr lang="en-US" sz="2000" b="1" dirty="0" smtClean="0">
                <a:solidFill>
                  <a:srgbClr val="CC0066"/>
                </a:solidFill>
                <a:latin typeface="Times New Roman" pitchFamily="18" charset="0"/>
              </a:rPr>
              <a:t> </a:t>
            </a:r>
            <a:r>
              <a:rPr lang="sr-Cyrl-CS" sz="2000" b="1" dirty="0" smtClean="0">
                <a:solidFill>
                  <a:srgbClr val="CC0066"/>
                </a:solidFill>
                <a:latin typeface="Times New Roman" pitchFamily="18" charset="0"/>
              </a:rPr>
              <a:t>терапија</a:t>
            </a:r>
            <a:r>
              <a:rPr lang="sr-Latn-CS" sz="2000" b="1" dirty="0" smtClean="0">
                <a:solidFill>
                  <a:srgbClr val="CC0066"/>
                </a:solidFill>
                <a:latin typeface="Times New Roman" pitchFamily="18" charset="0"/>
              </a:rPr>
              <a:t>".</a:t>
            </a:r>
          </a:p>
          <a:p>
            <a:pPr algn="just">
              <a:buClr>
                <a:schemeClr val="hlink"/>
              </a:buClr>
              <a:buFont typeface="Wingdings" pitchFamily="2" charset="2"/>
              <a:buChar char="Ø"/>
            </a:pPr>
            <a:r>
              <a:rPr lang="sr-Cyrl-CS" sz="2000" b="1" dirty="0" smtClean="0">
                <a:solidFill>
                  <a:schemeClr val="tx2"/>
                </a:solidFill>
                <a:latin typeface="Times New Roman" pitchFamily="18" charset="0"/>
              </a:rPr>
              <a:t>Антидепресиви</a:t>
            </a:r>
            <a:r>
              <a:rPr lang="sr-Latn-CS" sz="2000" b="1" dirty="0" smtClean="0">
                <a:solidFill>
                  <a:schemeClr val="tx2"/>
                </a:solidFill>
                <a:latin typeface="Times New Roman" pitchFamily="18" charset="0"/>
              </a:rPr>
              <a:t> (</a:t>
            </a:r>
            <a:r>
              <a:rPr lang="en-US" sz="2000" b="1" dirty="0" err="1" smtClean="0">
                <a:solidFill>
                  <a:schemeClr val="tx2"/>
                </a:solidFill>
                <a:latin typeface="Times New Roman" pitchFamily="18" charset="0"/>
              </a:rPr>
              <a:t>Prosac</a:t>
            </a:r>
            <a:r>
              <a:rPr lang="en-US" sz="2000" b="1" dirty="0" smtClean="0">
                <a:solidFill>
                  <a:schemeClr val="tx2"/>
                </a:solidFill>
                <a:latin typeface="Times New Roman" pitchFamily="18" charset="0"/>
              </a:rPr>
              <a:t>-USA,……)</a:t>
            </a:r>
            <a:r>
              <a:rPr lang="sr-Latn-CS" sz="2000" b="1" dirty="0" smtClean="0">
                <a:solidFill>
                  <a:schemeClr val="tx2"/>
                </a:solidFill>
                <a:latin typeface="Times New Roman" pitchFamily="18" charset="0"/>
              </a:rPr>
              <a:t>, </a:t>
            </a:r>
            <a:r>
              <a:rPr lang="sr-Cyrl-CS" sz="2000" b="1" dirty="0" smtClean="0">
                <a:solidFill>
                  <a:schemeClr val="tx2"/>
                </a:solidFill>
                <a:latin typeface="Times New Roman" pitchFamily="18" charset="0"/>
              </a:rPr>
              <a:t>антипсихотици</a:t>
            </a:r>
            <a:r>
              <a:rPr lang="en-US" sz="2000" b="1" dirty="0" smtClean="0">
                <a:solidFill>
                  <a:schemeClr val="tx2"/>
                </a:solidFill>
                <a:latin typeface="Times New Roman" pitchFamily="18" charset="0"/>
              </a:rPr>
              <a:t>.</a:t>
            </a:r>
            <a:endParaRPr lang="sr-Latn-CS" sz="2000" b="1" dirty="0" smtClean="0">
              <a:solidFill>
                <a:schemeClr val="tx2"/>
              </a:solidFill>
              <a:latin typeface="Times New Roman" pitchFamily="18" charset="0"/>
            </a:endParaRPr>
          </a:p>
          <a:p>
            <a:pPr algn="just">
              <a:buFont typeface="Wingdings" pitchFamily="2" charset="2"/>
              <a:buNone/>
            </a:pPr>
            <a:r>
              <a:rPr lang="sr-Latn-CS" sz="2000" b="1" dirty="0" smtClean="0">
                <a:solidFill>
                  <a:schemeClr val="tx2"/>
                </a:solidFill>
                <a:latin typeface="Times New Roman" pitchFamily="18" charset="0"/>
              </a:rPr>
              <a:t>	</a:t>
            </a:r>
          </a:p>
          <a:p>
            <a:pPr algn="just">
              <a:buFont typeface="Wingdings" pitchFamily="2" charset="2"/>
              <a:buNone/>
            </a:pPr>
            <a:r>
              <a:rPr lang="sr-Latn-CS" sz="2000" b="1" dirty="0" smtClean="0">
                <a:solidFill>
                  <a:schemeClr val="tx2"/>
                </a:solidFill>
                <a:latin typeface="Times New Roman" pitchFamily="18" charset="0"/>
              </a:rPr>
              <a:t>	</a:t>
            </a:r>
            <a:endParaRPr lang="en-US" sz="2000" b="1" dirty="0" smtClean="0">
              <a:solidFill>
                <a:schemeClr val="tx2"/>
              </a:solidFill>
              <a:latin typeface="Times New Roman" pitchFamily="18" charset="0"/>
            </a:endParaRPr>
          </a:p>
        </p:txBody>
      </p:sp>
    </p:spTree>
    <p:extLst>
      <p:ext uri="{BB962C8B-B14F-4D97-AF65-F5344CB8AC3E}">
        <p14:creationId xmlns:p14="http://schemas.microsoft.com/office/powerpoint/2010/main" xmlns="" val="419737056"/>
      </p:ext>
    </p:extLst>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1116013" y="476250"/>
            <a:ext cx="7793037" cy="695325"/>
          </a:xfrm>
        </p:spPr>
        <p:txBody>
          <a:bodyPr/>
          <a:lstStyle/>
          <a:p>
            <a:r>
              <a:rPr lang="sr-Cyrl-CS" sz="3200" b="1" smtClean="0">
                <a:latin typeface="Times New Roman" pitchFamily="18" charset="0"/>
              </a:rPr>
              <a:t>СТОПА</a:t>
            </a:r>
            <a:r>
              <a:rPr lang="sr-Latn-CS" sz="3200" b="1" smtClean="0">
                <a:latin typeface="Times New Roman" pitchFamily="18" charset="0"/>
              </a:rPr>
              <a:t> </a:t>
            </a:r>
            <a:r>
              <a:rPr lang="sr-Cyrl-CS" sz="3200" b="1" smtClean="0">
                <a:latin typeface="Times New Roman" pitchFamily="18" charset="0"/>
              </a:rPr>
              <a:t>СМРТНОСТИ</a:t>
            </a:r>
            <a:endParaRPr lang="en-US" sz="3200" b="1" smtClean="0">
              <a:latin typeface="Times New Roman" pitchFamily="18" charset="0"/>
            </a:endParaRPr>
          </a:p>
        </p:txBody>
      </p:sp>
      <p:sp>
        <p:nvSpPr>
          <p:cNvPr id="86019" name="Rectangle 3"/>
          <p:cNvSpPr>
            <a:spLocks noGrp="1" noChangeArrowheads="1"/>
          </p:cNvSpPr>
          <p:nvPr>
            <p:ph type="body" idx="1"/>
          </p:nvPr>
        </p:nvSpPr>
        <p:spPr>
          <a:xfrm>
            <a:off x="1116013" y="2060575"/>
            <a:ext cx="7772400" cy="4114800"/>
          </a:xfrm>
        </p:spPr>
        <p:txBody>
          <a:bodyPr>
            <a:normAutofit fontScale="92500" lnSpcReduction="10000"/>
          </a:bodyPr>
          <a:lstStyle/>
          <a:p>
            <a:pPr algn="just">
              <a:buClr>
                <a:schemeClr val="hlink"/>
              </a:buClr>
              <a:buFont typeface="Wingdings" pitchFamily="2" charset="2"/>
              <a:buChar char="Ø"/>
            </a:pPr>
            <a:r>
              <a:rPr lang="sr-Cyrl-CS" sz="2800" b="1" smtClean="0">
                <a:solidFill>
                  <a:schemeClr val="tx2"/>
                </a:solidFill>
                <a:latin typeface="Times New Roman" pitchFamily="18" charset="0"/>
              </a:rPr>
              <a:t>Поремећаји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исхране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имају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једну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највећих</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стопа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морталитета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међу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психијатријским</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болестима</a:t>
            </a:r>
            <a:r>
              <a:rPr lang="en-US" sz="2800" b="1" smtClean="0">
                <a:solidFill>
                  <a:schemeClr val="tx2"/>
                </a:solidFill>
                <a:latin typeface="Times New Roman" pitchFamily="18" charset="0"/>
              </a:rPr>
              <a:t>. </a:t>
            </a:r>
            <a:endParaRPr lang="sr-Latn-C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Удружење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за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поремећаје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исхране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Великој</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Британији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процењује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стопу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a:t>
            </a:r>
            <a:r>
              <a:rPr lang="en-US" sz="2800" b="1" smtClean="0">
                <a:solidFill>
                  <a:schemeClr val="tx2"/>
                </a:solidFill>
                <a:latin typeface="Times New Roman" pitchFamily="18" charset="0"/>
              </a:rPr>
              <a:t> </a:t>
            </a:r>
            <a:r>
              <a:rPr lang="en-US" sz="2800" b="1" smtClean="0">
                <a:solidFill>
                  <a:srgbClr val="CC0066"/>
                </a:solidFill>
                <a:latin typeface="Times New Roman" pitchFamily="18" charset="0"/>
              </a:rPr>
              <a:t>10%.</a:t>
            </a:r>
            <a:r>
              <a:rPr lang="en-US" sz="2800" b="1" smtClean="0">
                <a:solidFill>
                  <a:schemeClr val="tx2"/>
                </a:solidFill>
                <a:latin typeface="Times New Roman" pitchFamily="18" charset="0"/>
              </a:rPr>
              <a:t> </a:t>
            </a:r>
            <a:endParaRPr lang="sr-Latn-C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морталитету</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булимије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нема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прецизних</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података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он</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засигурно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мањи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него</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код</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анорексије</a:t>
            </a:r>
            <a:r>
              <a:rPr lang="en-US" sz="2800" b="1" smtClean="0">
                <a:solidFill>
                  <a:schemeClr val="tx2"/>
                </a:solidFill>
                <a:latin typeface="Times New Roman" pitchFamily="18" charset="0"/>
              </a:rPr>
              <a:t>. </a:t>
            </a:r>
            <a:endParaRPr lang="sr-Latn-CS" sz="2800" b="1" smtClean="0">
              <a:solidFill>
                <a:schemeClr val="tx2"/>
              </a:solidFill>
              <a:latin typeface="Times New Roman" pitchFamily="18" charset="0"/>
            </a:endParaRPr>
          </a:p>
          <a:p>
            <a:pPr algn="just">
              <a:buClr>
                <a:schemeClr val="hlink"/>
              </a:buClr>
              <a:buFont typeface="Wingdings" pitchFamily="2" charset="2"/>
              <a:buChar char="Ø"/>
            </a:pPr>
            <a:r>
              <a:rPr lang="sr-Cyrl-CS" sz="2800" b="1" smtClean="0">
                <a:solidFill>
                  <a:schemeClr val="tx2"/>
                </a:solidFill>
                <a:latin typeface="Times New Roman" pitchFamily="18" charset="0"/>
              </a:rPr>
              <a:t>Смрт</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настаје</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након</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тешких</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епизода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преједања</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али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и</a:t>
            </a:r>
            <a:r>
              <a:rPr lang="en-US" sz="2800" b="1" smtClean="0">
                <a:solidFill>
                  <a:schemeClr val="tx2"/>
                </a:solidFill>
                <a:latin typeface="Times New Roman" pitchFamily="18" charset="0"/>
              </a:rPr>
              <a:t> </a:t>
            </a:r>
            <a:r>
              <a:rPr lang="sr-Cyrl-CS" sz="2800" b="1" smtClean="0">
                <a:solidFill>
                  <a:schemeClr val="tx2"/>
                </a:solidFill>
                <a:latin typeface="Times New Roman" pitchFamily="18" charset="0"/>
              </a:rPr>
              <a:t>суицидом</a:t>
            </a:r>
            <a:r>
              <a:rPr lang="en-US" sz="2800" b="1" smtClean="0">
                <a:solidFill>
                  <a:schemeClr val="tx2"/>
                </a:solidFill>
                <a:latin typeface="Times New Roman" pitchFamily="18" charset="0"/>
              </a:rPr>
              <a:t>.</a:t>
            </a:r>
          </a:p>
        </p:txBody>
      </p:sp>
    </p:spTree>
    <p:extLst>
      <p:ext uri="{BB962C8B-B14F-4D97-AF65-F5344CB8AC3E}">
        <p14:creationId xmlns:p14="http://schemas.microsoft.com/office/powerpoint/2010/main" xmlns="" val="125791825"/>
      </p:ext>
    </p:extLst>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258888" y="549275"/>
            <a:ext cx="5689600" cy="623888"/>
          </a:xfrm>
        </p:spPr>
        <p:txBody>
          <a:bodyPr>
            <a:normAutofit fontScale="90000"/>
          </a:bodyPr>
          <a:lstStyle/>
          <a:p>
            <a:r>
              <a:rPr lang="sr-Cyrl-CS" b="1" smtClean="0">
                <a:latin typeface="Times New Roman" pitchFamily="18" charset="0"/>
              </a:rPr>
              <a:t>ПРЕВЕНЦИЈА</a:t>
            </a:r>
            <a:endParaRPr lang="en-US" b="1" smtClean="0">
              <a:latin typeface="Times New Roman" pitchFamily="18" charset="0"/>
            </a:endParaRPr>
          </a:p>
        </p:txBody>
      </p:sp>
      <p:sp>
        <p:nvSpPr>
          <p:cNvPr id="87043" name="Rectangle 3"/>
          <p:cNvSpPr>
            <a:spLocks noGrp="1" noChangeArrowheads="1"/>
          </p:cNvSpPr>
          <p:nvPr>
            <p:ph type="body" idx="1"/>
          </p:nvPr>
        </p:nvSpPr>
        <p:spPr>
          <a:xfrm>
            <a:off x="1187450" y="1916113"/>
            <a:ext cx="7772400" cy="4114800"/>
          </a:xfrm>
        </p:spPr>
        <p:txBody>
          <a:bodyPr>
            <a:normAutofit fontScale="92500" lnSpcReduction="10000"/>
          </a:bodyPr>
          <a:lstStyle/>
          <a:p>
            <a:pPr algn="just">
              <a:buClr>
                <a:schemeClr val="hlink"/>
              </a:buClr>
              <a:buFont typeface="Wingdings" pitchFamily="2" charset="2"/>
              <a:buChar char="Ø"/>
            </a:pPr>
            <a:r>
              <a:rPr lang="sr-Cyrl-CS" sz="2400" b="1" smtClean="0">
                <a:solidFill>
                  <a:schemeClr val="tx2"/>
                </a:solidFill>
                <a:latin typeface="Times New Roman" pitchFamily="18" charset="0"/>
              </a:rPr>
              <a:t>Изузетно</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је</a:t>
            </a:r>
            <a:r>
              <a:rPr lang="en-US" sz="2400" b="1" smtClean="0">
                <a:solidFill>
                  <a:schemeClr val="tx2"/>
                </a:solidFill>
                <a:latin typeface="Times New Roman" pitchFamily="18" charset="0"/>
              </a:rPr>
              <a:t> </a:t>
            </a:r>
            <a:r>
              <a:rPr lang="sr-Cyrl-CS" sz="2400" b="1" smtClean="0">
                <a:solidFill>
                  <a:schemeClr val="tx2"/>
                </a:solidFill>
                <a:latin typeface="Times New Roman" pitchFamily="18" charset="0"/>
              </a:rPr>
              <a:t>тешко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превенирати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булимију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почетку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болести</a:t>
            </a:r>
            <a:r>
              <a:rPr lang="sr-Latn-CS" sz="2400" b="1" smtClean="0">
                <a:solidFill>
                  <a:schemeClr val="tx2"/>
                </a:solidFill>
                <a:latin typeface="Times New Roman" pitchFamily="18" charset="0"/>
              </a:rPr>
              <a:t>. </a:t>
            </a:r>
            <a:endParaRPr lang="en-US" sz="2400" b="1" smtClean="0">
              <a:solidFill>
                <a:schemeClr val="tx2"/>
              </a:solidFill>
              <a:latin typeface="Times New Roman" pitchFamily="18" charset="0"/>
            </a:endParaRPr>
          </a:p>
          <a:p>
            <a:pPr algn="just">
              <a:buClr>
                <a:schemeClr val="hlink"/>
              </a:buClr>
              <a:buFont typeface="Wingdings" pitchFamily="2" charset="2"/>
              <a:buNone/>
            </a:pPr>
            <a:endParaRPr lang="sr-Latn-CS" sz="1600" b="1" smtClean="0">
              <a:solidFill>
                <a:schemeClr val="tx2"/>
              </a:solidFill>
              <a:latin typeface="Times New Roman" pitchFamily="18" charset="0"/>
            </a:endParaRPr>
          </a:p>
          <a:p>
            <a:pPr algn="just">
              <a:buClr>
                <a:schemeClr val="hlink"/>
              </a:buClr>
              <a:buFont typeface="Wingdings" pitchFamily="2" charset="2"/>
              <a:buChar char="Ø"/>
            </a:pPr>
            <a:r>
              <a:rPr lang="sr-Cyrl-CS" sz="2400" b="1" smtClean="0">
                <a:solidFill>
                  <a:schemeClr val="tx2"/>
                </a:solidFill>
                <a:latin typeface="Times New Roman" pitchFamily="18" charset="0"/>
              </a:rPr>
              <a:t>Најбољи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начин</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да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заустави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прогресија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булимије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јесте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рано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контактирање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лекара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психотерапија</a:t>
            </a:r>
            <a:r>
              <a:rPr lang="sr-Latn-CS" sz="2400" b="1" smtClean="0">
                <a:solidFill>
                  <a:schemeClr val="tx2"/>
                </a:solidFill>
                <a:latin typeface="Times New Roman" pitchFamily="18" charset="0"/>
              </a:rPr>
              <a:t>. </a:t>
            </a:r>
            <a:endParaRPr lang="en-US" sz="2400" b="1" smtClean="0">
              <a:solidFill>
                <a:schemeClr val="tx2"/>
              </a:solidFill>
              <a:latin typeface="Times New Roman" pitchFamily="18" charset="0"/>
            </a:endParaRPr>
          </a:p>
          <a:p>
            <a:pPr algn="just">
              <a:buClr>
                <a:schemeClr val="hlink"/>
              </a:buClr>
              <a:buFont typeface="Wingdings" pitchFamily="2" charset="2"/>
              <a:buNone/>
            </a:pPr>
            <a:endParaRPr lang="sr-Latn-CS" sz="1600" b="1" smtClean="0">
              <a:solidFill>
                <a:schemeClr val="tx2"/>
              </a:solidFill>
              <a:latin typeface="Times New Roman" pitchFamily="18" charset="0"/>
            </a:endParaRPr>
          </a:p>
          <a:p>
            <a:pPr algn="just">
              <a:buClr>
                <a:schemeClr val="hlink"/>
              </a:buClr>
              <a:buFont typeface="Wingdings" pitchFamily="2" charset="2"/>
              <a:buChar char="Ø"/>
            </a:pPr>
            <a:r>
              <a:rPr lang="sr-Cyrl-CS" sz="2400" b="1" smtClean="0">
                <a:solidFill>
                  <a:srgbClr val="CC0066"/>
                </a:solidFill>
                <a:latin typeface="Times New Roman" pitchFamily="18" charset="0"/>
              </a:rPr>
              <a:t>Утицај</a:t>
            </a:r>
            <a:r>
              <a:rPr lang="sr-Latn-CS" sz="2400" b="1" smtClean="0">
                <a:solidFill>
                  <a:srgbClr val="CC0066"/>
                </a:solidFill>
                <a:latin typeface="Times New Roman" pitchFamily="18" charset="0"/>
              </a:rPr>
              <a:t> </a:t>
            </a:r>
            <a:r>
              <a:rPr lang="sr-Cyrl-CS" sz="2400" b="1" smtClean="0">
                <a:solidFill>
                  <a:srgbClr val="CC0066"/>
                </a:solidFill>
                <a:latin typeface="Times New Roman" pitchFamily="18" charset="0"/>
              </a:rPr>
              <a:t>родитеља</a:t>
            </a:r>
            <a:r>
              <a:rPr lang="en-US" sz="2400" b="1" smtClean="0">
                <a:solidFill>
                  <a:srgbClr val="CC0066"/>
                </a:solidFill>
                <a:latin typeface="Times New Roman" pitchFamily="18" charset="0"/>
              </a:rPr>
              <a:t> </a:t>
            </a:r>
            <a:r>
              <a:rPr lang="sr-Cyrl-CS" sz="2400" b="1" smtClean="0">
                <a:solidFill>
                  <a:srgbClr val="CC0066"/>
                </a:solidFill>
                <a:latin typeface="Times New Roman" pitchFamily="18" charset="0"/>
              </a:rPr>
              <a:t>је</a:t>
            </a:r>
            <a:r>
              <a:rPr lang="en-US" sz="2400" b="1" smtClean="0">
                <a:solidFill>
                  <a:srgbClr val="CC0066"/>
                </a:solidFill>
                <a:latin typeface="Times New Roman" pitchFamily="18" charset="0"/>
              </a:rPr>
              <a:t> </a:t>
            </a:r>
            <a:r>
              <a:rPr lang="sr-Cyrl-CS" sz="2400" b="1" smtClean="0">
                <a:solidFill>
                  <a:srgbClr val="CC0066"/>
                </a:solidFill>
                <a:latin typeface="Times New Roman" pitchFamily="18" charset="0"/>
              </a:rPr>
              <a:t>битан</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Преко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њих</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деца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присвајају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навике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здравој</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исхрани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здравом</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животу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као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сопствене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које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инкорпорирају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њихову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личност</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Младе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би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требало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учити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да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нагласак</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стављају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унутрашње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карактеристике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квалитете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спољашњост</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и</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да</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никако</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не</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подлежу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утицају</a:t>
            </a:r>
            <a:r>
              <a:rPr lang="sr-Latn-CS" sz="2400" b="1" smtClean="0">
                <a:solidFill>
                  <a:schemeClr val="tx2"/>
                </a:solidFill>
                <a:latin typeface="Times New Roman" pitchFamily="18" charset="0"/>
              </a:rPr>
              <a:t> </a:t>
            </a:r>
            <a:r>
              <a:rPr lang="sr-Cyrl-CS" sz="2400" b="1" smtClean="0">
                <a:solidFill>
                  <a:schemeClr val="tx2"/>
                </a:solidFill>
                <a:latin typeface="Times New Roman" pitchFamily="18" charset="0"/>
              </a:rPr>
              <a:t>медија</a:t>
            </a:r>
            <a:r>
              <a:rPr lang="sr-Latn-CS" sz="2400" b="1" smtClean="0">
                <a:solidFill>
                  <a:schemeClr val="tx2"/>
                </a:solidFill>
                <a:latin typeface="Times New Roman" pitchFamily="18" charset="0"/>
              </a:rPr>
              <a:t>.</a:t>
            </a:r>
            <a:r>
              <a:rPr lang="sr-Latn-CS" sz="2400" b="1" smtClean="0">
                <a:solidFill>
                  <a:schemeClr val="tx2"/>
                </a:solidFill>
              </a:rPr>
              <a:t> </a:t>
            </a:r>
            <a:endParaRPr lang="en-US" sz="2400" b="1" smtClean="0">
              <a:solidFill>
                <a:schemeClr val="tx2"/>
              </a:solidFill>
            </a:endParaRPr>
          </a:p>
        </p:txBody>
      </p:sp>
    </p:spTree>
    <p:extLst>
      <p:ext uri="{BB962C8B-B14F-4D97-AF65-F5344CB8AC3E}">
        <p14:creationId xmlns:p14="http://schemas.microsoft.com/office/powerpoint/2010/main" xmlns="" val="2083462097"/>
      </p:ext>
    </p:extLst>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ctrTitle"/>
          </p:nvPr>
        </p:nvSpPr>
        <p:spPr>
          <a:xfrm>
            <a:off x="827088" y="2349500"/>
            <a:ext cx="7772400" cy="1470025"/>
          </a:xfrm>
        </p:spPr>
        <p:txBody>
          <a:bodyPr/>
          <a:lstStyle/>
          <a:p>
            <a:r>
              <a:rPr lang="sr-Cyrl-CS" sz="3200" b="1" smtClean="0">
                <a:latin typeface="Times New Roman" pitchFamily="18" charset="0"/>
              </a:rPr>
              <a:t>НУТРИТИВНЕ АЛЕРГИЈЕ</a:t>
            </a:r>
          </a:p>
        </p:txBody>
      </p:sp>
    </p:spTree>
    <p:extLst>
      <p:ext uri="{BB962C8B-B14F-4D97-AF65-F5344CB8AC3E}">
        <p14:creationId xmlns:p14="http://schemas.microsoft.com/office/powerpoint/2010/main" xmlns="" val="2845961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0"/>
            <a:ext cx="9144000" cy="1000125"/>
          </a:xfrm>
        </p:spPr>
        <p:txBody>
          <a:bodyPr/>
          <a:lstStyle/>
          <a:p>
            <a:pPr eaLnBrk="1" hangingPunct="1"/>
            <a:r>
              <a:rPr lang="sr-Cyrl-RS" sz="3600" dirty="0" smtClean="0">
                <a:latin typeface="Times New Roman" pitchFamily="18" charset="0"/>
              </a:rPr>
              <a:t>СТАЊЕ УХРАЊЕНОСТИ</a:t>
            </a:r>
            <a:endParaRPr lang="en-US" sz="3600" dirty="0" smtClean="0"/>
          </a:p>
        </p:txBody>
      </p:sp>
      <p:sp>
        <p:nvSpPr>
          <p:cNvPr id="87043" name="Rectangle 3"/>
          <p:cNvSpPr>
            <a:spLocks noGrp="1" noChangeArrowheads="1"/>
          </p:cNvSpPr>
          <p:nvPr>
            <p:ph type="body" idx="1"/>
          </p:nvPr>
        </p:nvSpPr>
        <p:spPr>
          <a:xfrm>
            <a:off x="0" y="1196975"/>
            <a:ext cx="9144000" cy="5661025"/>
          </a:xfrm>
        </p:spPr>
        <p:txBody>
          <a:bodyPr>
            <a:normAutofit lnSpcReduction="10000"/>
          </a:bodyPr>
          <a:lstStyle/>
          <a:p>
            <a:pPr algn="just" eaLnBrk="1" hangingPunct="1">
              <a:buNone/>
              <a:defRPr/>
            </a:pPr>
            <a:r>
              <a:rPr lang="sr-Cyrl-RS" sz="2800" b="1" dirty="0" smtClean="0">
                <a:latin typeface="Times New Roman" pitchFamily="18" charset="0"/>
              </a:rPr>
              <a:t>Може се утврдити:</a:t>
            </a:r>
          </a:p>
          <a:p>
            <a:pPr algn="just" eaLnBrk="1" hangingPunct="1">
              <a:defRPr/>
            </a:pPr>
            <a:r>
              <a:rPr lang="sr-Cyrl-RS" sz="2800" b="1" dirty="0" smtClean="0">
                <a:latin typeface="Times New Roman" pitchFamily="18" charset="0"/>
              </a:rPr>
              <a:t>Антропометријским</a:t>
            </a:r>
            <a:r>
              <a:rPr lang="sr-Latn-CS" sz="2800" b="1" dirty="0" smtClean="0">
                <a:latin typeface="Times New Roman" pitchFamily="18" charset="0"/>
              </a:rPr>
              <a:t> </a:t>
            </a:r>
            <a:r>
              <a:rPr lang="sr-Cyrl-RS" sz="2800" b="1" dirty="0" smtClean="0">
                <a:latin typeface="Times New Roman" pitchFamily="18" charset="0"/>
              </a:rPr>
              <a:t>мерењима</a:t>
            </a:r>
            <a:r>
              <a:rPr lang="sr-Latn-CS" sz="2800" b="1" dirty="0" smtClean="0">
                <a:latin typeface="Times New Roman" pitchFamily="18" charset="0"/>
              </a:rPr>
              <a:t> </a:t>
            </a:r>
            <a:endParaRPr lang="sr-Cyrl-CS" sz="2800" b="1" dirty="0" smtClean="0">
              <a:latin typeface="Times New Roman" pitchFamily="18" charset="0"/>
            </a:endParaRPr>
          </a:p>
          <a:p>
            <a:pPr algn="just" eaLnBrk="1" hangingPunct="1">
              <a:defRPr/>
            </a:pPr>
            <a:r>
              <a:rPr lang="sr-Cyrl-RS" sz="2800" b="1" dirty="0" smtClean="0">
                <a:latin typeface="Times New Roman" pitchFamily="18" charset="0"/>
              </a:rPr>
              <a:t>Биохемијским</a:t>
            </a:r>
            <a:r>
              <a:rPr lang="sr-Latn-CS" sz="2800" dirty="0" smtClean="0">
                <a:latin typeface="Times New Roman" pitchFamily="18" charset="0"/>
              </a:rPr>
              <a:t> </a:t>
            </a:r>
            <a:r>
              <a:rPr lang="sr-Cyrl-RS" sz="2800" dirty="0" smtClean="0">
                <a:latin typeface="Times New Roman" pitchFamily="18" charset="0"/>
              </a:rPr>
              <a:t>и</a:t>
            </a:r>
            <a:r>
              <a:rPr lang="sr-Latn-CS" sz="2800" dirty="0" smtClean="0">
                <a:latin typeface="Times New Roman" pitchFamily="18" charset="0"/>
              </a:rPr>
              <a:t> </a:t>
            </a:r>
            <a:r>
              <a:rPr lang="sr-Cyrl-RS" sz="2800" dirty="0" smtClean="0">
                <a:latin typeface="Times New Roman" pitchFamily="18" charset="0"/>
              </a:rPr>
              <a:t>другим</a:t>
            </a:r>
            <a:r>
              <a:rPr lang="sr-Latn-CS" sz="2800" dirty="0" smtClean="0">
                <a:latin typeface="Times New Roman" pitchFamily="18" charset="0"/>
              </a:rPr>
              <a:t> </a:t>
            </a:r>
            <a:r>
              <a:rPr lang="sr-Cyrl-RS" sz="2800" dirty="0" smtClean="0">
                <a:latin typeface="Times New Roman" pitchFamily="18" charset="0"/>
              </a:rPr>
              <a:t>лабораторијским</a:t>
            </a:r>
            <a:r>
              <a:rPr lang="sr-Latn-CS" sz="2800" dirty="0" smtClean="0">
                <a:latin typeface="Times New Roman" pitchFamily="18" charset="0"/>
              </a:rPr>
              <a:t> </a:t>
            </a:r>
            <a:r>
              <a:rPr lang="sr-Cyrl-RS" sz="2800" dirty="0" smtClean="0">
                <a:latin typeface="Times New Roman" pitchFamily="18" charset="0"/>
              </a:rPr>
              <a:t>испитивањима</a:t>
            </a:r>
            <a:r>
              <a:rPr lang="sr-Latn-CS" sz="2800" dirty="0" smtClean="0">
                <a:latin typeface="Times New Roman" pitchFamily="18" charset="0"/>
              </a:rPr>
              <a:t> (</a:t>
            </a:r>
            <a:r>
              <a:rPr lang="sr-Cyrl-RS" sz="2800" dirty="0" smtClean="0">
                <a:latin typeface="Times New Roman" pitchFamily="18" charset="0"/>
              </a:rPr>
              <a:t>рутинска</a:t>
            </a:r>
            <a:r>
              <a:rPr lang="sr-Latn-CS" sz="2800" dirty="0" smtClean="0">
                <a:latin typeface="Times New Roman" pitchFamily="18" charset="0"/>
              </a:rPr>
              <a:t> </a:t>
            </a:r>
            <a:r>
              <a:rPr lang="sr-Cyrl-RS" sz="2800" dirty="0" smtClean="0">
                <a:latin typeface="Times New Roman" pitchFamily="18" charset="0"/>
              </a:rPr>
              <a:t>испитивања</a:t>
            </a:r>
            <a:r>
              <a:rPr lang="sr-Latn-CS" sz="2800" dirty="0" smtClean="0">
                <a:latin typeface="Times New Roman" pitchFamily="18" charset="0"/>
              </a:rPr>
              <a:t>, </a:t>
            </a:r>
            <a:r>
              <a:rPr lang="sr-Cyrl-RS" sz="2800" dirty="0" smtClean="0">
                <a:latin typeface="Times New Roman" pitchFamily="18" charset="0"/>
              </a:rPr>
              <a:t>дилуционе</a:t>
            </a:r>
            <a:r>
              <a:rPr lang="sr-Latn-CS" sz="2800" dirty="0" smtClean="0">
                <a:latin typeface="Times New Roman" pitchFamily="18" charset="0"/>
              </a:rPr>
              <a:t> </a:t>
            </a:r>
            <a:r>
              <a:rPr lang="sr-Cyrl-RS" sz="2800" dirty="0" smtClean="0">
                <a:latin typeface="Times New Roman" pitchFamily="18" charset="0"/>
              </a:rPr>
              <a:t>технике</a:t>
            </a:r>
            <a:r>
              <a:rPr lang="sr-Latn-CS" sz="2800" dirty="0" smtClean="0">
                <a:latin typeface="Times New Roman" pitchFamily="18" charset="0"/>
              </a:rPr>
              <a:t>, </a:t>
            </a:r>
            <a:r>
              <a:rPr lang="sr-Cyrl-RS" sz="2800" dirty="0" smtClean="0">
                <a:latin typeface="Times New Roman" pitchFamily="18" charset="0"/>
              </a:rPr>
              <a:t>мерење</a:t>
            </a:r>
            <a:r>
              <a:rPr lang="sr-Latn-CS" sz="2800" dirty="0" smtClean="0">
                <a:latin typeface="Times New Roman" pitchFamily="18" charset="0"/>
              </a:rPr>
              <a:t> </a:t>
            </a:r>
            <a:r>
              <a:rPr lang="sr-Cyrl-RS" sz="2800" dirty="0" smtClean="0">
                <a:latin typeface="Times New Roman" pitchFamily="18" charset="0"/>
              </a:rPr>
              <a:t>укупног</a:t>
            </a:r>
            <a:r>
              <a:rPr lang="sr-Latn-CS" sz="2800" dirty="0" smtClean="0">
                <a:latin typeface="Times New Roman" pitchFamily="18" charset="0"/>
              </a:rPr>
              <a:t> </a:t>
            </a:r>
            <a:r>
              <a:rPr lang="sr-Cyrl-RS" sz="2800" dirty="0" smtClean="0">
                <a:latin typeface="Times New Roman" pitchFamily="18" charset="0"/>
              </a:rPr>
              <a:t>телесног</a:t>
            </a:r>
            <a:r>
              <a:rPr lang="sr-Latn-CS" sz="2800" dirty="0" smtClean="0">
                <a:latin typeface="Times New Roman" pitchFamily="18" charset="0"/>
              </a:rPr>
              <a:t> </a:t>
            </a:r>
            <a:r>
              <a:rPr lang="sr-Cyrl-RS" sz="2800" dirty="0" smtClean="0">
                <a:latin typeface="Times New Roman" pitchFamily="18" charset="0"/>
              </a:rPr>
              <a:t>калијума</a:t>
            </a:r>
            <a:r>
              <a:rPr lang="sr-Latn-CS" sz="2800" dirty="0" smtClean="0">
                <a:latin typeface="Times New Roman" pitchFamily="18" charset="0"/>
              </a:rPr>
              <a:t> </a:t>
            </a:r>
            <a:r>
              <a:rPr lang="sr-Cyrl-RS" sz="2800" dirty="0" smtClean="0">
                <a:latin typeface="Times New Roman" pitchFamily="18" charset="0"/>
              </a:rPr>
              <a:t>и</a:t>
            </a:r>
            <a:r>
              <a:rPr lang="sr-Latn-CS" sz="2800" dirty="0" smtClean="0">
                <a:latin typeface="Times New Roman" pitchFamily="18" charset="0"/>
              </a:rPr>
              <a:t> </a:t>
            </a:r>
            <a:r>
              <a:rPr lang="sr-Cyrl-RS" sz="2800" dirty="0" smtClean="0">
                <a:latin typeface="Times New Roman" pitchFamily="18" charset="0"/>
              </a:rPr>
              <a:t>др</a:t>
            </a:r>
            <a:r>
              <a:rPr lang="sr-Latn-CS" sz="2800" dirty="0" smtClean="0">
                <a:latin typeface="Times New Roman" pitchFamily="18" charset="0"/>
              </a:rPr>
              <a:t>.)</a:t>
            </a:r>
          </a:p>
          <a:p>
            <a:pPr algn="just" eaLnBrk="1" hangingPunct="1">
              <a:defRPr/>
            </a:pPr>
            <a:r>
              <a:rPr lang="sr-Cyrl-RS" sz="2800" b="1" dirty="0" smtClean="0">
                <a:latin typeface="Times New Roman" pitchFamily="18" charset="0"/>
              </a:rPr>
              <a:t>Функционалним</a:t>
            </a:r>
            <a:r>
              <a:rPr lang="sr-Latn-CS" sz="2800" dirty="0" smtClean="0">
                <a:latin typeface="Times New Roman" pitchFamily="18" charset="0"/>
              </a:rPr>
              <a:t> </a:t>
            </a:r>
            <a:r>
              <a:rPr lang="sr-Cyrl-RS" sz="2800" dirty="0" smtClean="0">
                <a:latin typeface="Times New Roman" pitchFamily="18" charset="0"/>
              </a:rPr>
              <a:t>испитивањима</a:t>
            </a:r>
            <a:r>
              <a:rPr lang="sr-Latn-CS" sz="2800" dirty="0" smtClean="0">
                <a:latin typeface="Times New Roman" pitchFamily="18" charset="0"/>
              </a:rPr>
              <a:t> (</a:t>
            </a:r>
            <a:r>
              <a:rPr lang="sr-Cyrl-RS" sz="2800" dirty="0" smtClean="0">
                <a:latin typeface="Times New Roman" pitchFamily="18" charset="0"/>
              </a:rPr>
              <a:t>билансне</a:t>
            </a:r>
            <a:r>
              <a:rPr lang="sr-Latn-CS" sz="2800" dirty="0" smtClean="0">
                <a:latin typeface="Times New Roman" pitchFamily="18" charset="0"/>
              </a:rPr>
              <a:t> </a:t>
            </a:r>
            <a:r>
              <a:rPr lang="sr-Cyrl-RS" sz="2800" dirty="0" smtClean="0">
                <a:latin typeface="Times New Roman" pitchFamily="18" charset="0"/>
              </a:rPr>
              <a:t>методе</a:t>
            </a:r>
            <a:r>
              <a:rPr lang="sr-Latn-CS" sz="2800" dirty="0" smtClean="0">
                <a:latin typeface="Times New Roman" pitchFamily="18" charset="0"/>
              </a:rPr>
              <a:t> – </a:t>
            </a:r>
            <a:r>
              <a:rPr lang="sr-Cyrl-RS" sz="2800" dirty="0" smtClean="0">
                <a:latin typeface="Times New Roman" pitchFamily="18" charset="0"/>
              </a:rPr>
              <a:t>биланс</a:t>
            </a:r>
            <a:r>
              <a:rPr lang="sr-Latn-CS" sz="2800" dirty="0" smtClean="0">
                <a:latin typeface="Times New Roman" pitchFamily="18" charset="0"/>
              </a:rPr>
              <a:t> </a:t>
            </a:r>
            <a:r>
              <a:rPr lang="sr-Cyrl-RS" sz="2800" dirty="0" smtClean="0">
                <a:latin typeface="Times New Roman" pitchFamily="18" charset="0"/>
              </a:rPr>
              <a:t>азота</a:t>
            </a:r>
            <a:r>
              <a:rPr lang="sr-Latn-CS" sz="2800" dirty="0" smtClean="0">
                <a:latin typeface="Times New Roman" pitchFamily="18" charset="0"/>
              </a:rPr>
              <a:t>, </a:t>
            </a:r>
            <a:r>
              <a:rPr lang="sr-Cyrl-RS" sz="2800" dirty="0" smtClean="0">
                <a:latin typeface="Times New Roman" pitchFamily="18" charset="0"/>
              </a:rPr>
              <a:t>повећана</a:t>
            </a:r>
            <a:r>
              <a:rPr lang="sr-Latn-CS" sz="2800" dirty="0" smtClean="0">
                <a:latin typeface="Times New Roman" pitchFamily="18" charset="0"/>
              </a:rPr>
              <a:t> </a:t>
            </a:r>
            <a:r>
              <a:rPr lang="sr-Cyrl-RS" sz="2800" dirty="0" smtClean="0">
                <a:latin typeface="Times New Roman" pitchFamily="18" charset="0"/>
              </a:rPr>
              <a:t>пропустљивост</a:t>
            </a:r>
            <a:r>
              <a:rPr lang="sr-Latn-CS" sz="2800" dirty="0" smtClean="0">
                <a:latin typeface="Times New Roman" pitchFamily="18" charset="0"/>
              </a:rPr>
              <a:t> </a:t>
            </a:r>
            <a:r>
              <a:rPr lang="sr-Cyrl-RS" sz="2800" dirty="0" smtClean="0">
                <a:latin typeface="Times New Roman" pitchFamily="18" charset="0"/>
              </a:rPr>
              <a:t>капилара</a:t>
            </a:r>
            <a:r>
              <a:rPr lang="sr-Latn-CS" sz="2800" dirty="0" smtClean="0">
                <a:latin typeface="Times New Roman" pitchFamily="18" charset="0"/>
              </a:rPr>
              <a:t> - </a:t>
            </a:r>
            <a:r>
              <a:rPr lang="sr-Cyrl-RS" sz="2800" dirty="0" smtClean="0">
                <a:latin typeface="Times New Roman" pitchFamily="18" charset="0"/>
              </a:rPr>
              <a:t>Ц</a:t>
            </a:r>
            <a:r>
              <a:rPr lang="sr-Latn-CS" sz="2800" dirty="0" smtClean="0">
                <a:latin typeface="Times New Roman" pitchFamily="18" charset="0"/>
              </a:rPr>
              <a:t> </a:t>
            </a:r>
            <a:r>
              <a:rPr lang="sr-Cyrl-RS" sz="2800" dirty="0" smtClean="0">
                <a:latin typeface="Times New Roman" pitchFamily="18" charset="0"/>
              </a:rPr>
              <a:t>витамин</a:t>
            </a:r>
            <a:r>
              <a:rPr lang="sr-Latn-CS" sz="2800" dirty="0" smtClean="0">
                <a:latin typeface="Times New Roman" pitchFamily="18" charset="0"/>
              </a:rPr>
              <a:t> </a:t>
            </a:r>
            <a:r>
              <a:rPr lang="sr-Cyrl-RS" sz="2800" dirty="0" smtClean="0">
                <a:latin typeface="Times New Roman" pitchFamily="18" charset="0"/>
              </a:rPr>
              <a:t>и</a:t>
            </a:r>
            <a:r>
              <a:rPr lang="sr-Latn-CS" sz="2800" dirty="0" smtClean="0">
                <a:latin typeface="Times New Roman" pitchFamily="18" charset="0"/>
              </a:rPr>
              <a:t> </a:t>
            </a:r>
            <a:r>
              <a:rPr lang="sr-Cyrl-RS" sz="2800" dirty="0" smtClean="0">
                <a:latin typeface="Times New Roman" pitchFamily="18" charset="0"/>
              </a:rPr>
              <a:t>др</a:t>
            </a:r>
            <a:r>
              <a:rPr lang="sr-Latn-CS" sz="2800" dirty="0" smtClean="0">
                <a:latin typeface="Times New Roman" pitchFamily="18" charset="0"/>
              </a:rPr>
              <a:t>.)</a:t>
            </a:r>
          </a:p>
          <a:p>
            <a:pPr algn="just" eaLnBrk="1" hangingPunct="1">
              <a:defRPr/>
            </a:pPr>
            <a:r>
              <a:rPr lang="sr-Cyrl-RS" sz="2800" b="1" dirty="0" smtClean="0">
                <a:latin typeface="Times New Roman" pitchFamily="18" charset="0"/>
              </a:rPr>
              <a:t>Радиолошким</a:t>
            </a:r>
            <a:r>
              <a:rPr lang="sr-Latn-CS" sz="2800" dirty="0" smtClean="0">
                <a:latin typeface="Times New Roman" pitchFamily="18" charset="0"/>
              </a:rPr>
              <a:t> </a:t>
            </a:r>
            <a:r>
              <a:rPr lang="sr-Cyrl-RS" sz="2800" dirty="0" smtClean="0">
                <a:latin typeface="Times New Roman" pitchFamily="18" charset="0"/>
              </a:rPr>
              <a:t>техникама</a:t>
            </a:r>
            <a:r>
              <a:rPr lang="sr-Latn-CS" sz="2800" dirty="0" smtClean="0">
                <a:latin typeface="Times New Roman" pitchFamily="18" charset="0"/>
              </a:rPr>
              <a:t> (</a:t>
            </a:r>
            <a:r>
              <a:rPr lang="sr-Cyrl-RS" sz="2800" dirty="0" smtClean="0">
                <a:latin typeface="Times New Roman" pitchFamily="18" charset="0"/>
              </a:rPr>
              <a:t>двоенергетска</a:t>
            </a:r>
            <a:r>
              <a:rPr lang="sr-Latn-CS" sz="2800" dirty="0" smtClean="0">
                <a:latin typeface="Times New Roman" pitchFamily="18" charset="0"/>
              </a:rPr>
              <a:t> </a:t>
            </a:r>
            <a:r>
              <a:rPr lang="sr-Cyrl-RS" sz="2800" dirty="0" smtClean="0">
                <a:latin typeface="Times New Roman" pitchFamily="18" charset="0"/>
              </a:rPr>
              <a:t>апсорпција</a:t>
            </a:r>
            <a:r>
              <a:rPr lang="sr-Latn-CS" sz="2800" dirty="0" smtClean="0">
                <a:latin typeface="Times New Roman" pitchFamily="18" charset="0"/>
              </a:rPr>
              <a:t> </a:t>
            </a:r>
            <a:r>
              <a:rPr lang="en-US" sz="2800" dirty="0" smtClean="0">
                <a:latin typeface="Times New Roman" pitchFamily="18" charset="0"/>
              </a:rPr>
              <a:t>               </a:t>
            </a:r>
            <a:r>
              <a:rPr lang="sr-Latn-CS" sz="2800" dirty="0" smtClean="0">
                <a:latin typeface="Times New Roman" pitchFamily="18" charset="0"/>
              </a:rPr>
              <a:t>X-</a:t>
            </a:r>
            <a:r>
              <a:rPr lang="sr-Cyrl-RS" sz="2800" dirty="0" smtClean="0">
                <a:latin typeface="Times New Roman" pitchFamily="18" charset="0"/>
              </a:rPr>
              <a:t>зрака</a:t>
            </a:r>
            <a:r>
              <a:rPr lang="sr-Latn-CS" sz="2800" dirty="0" smtClean="0">
                <a:latin typeface="Times New Roman" pitchFamily="18" charset="0"/>
              </a:rPr>
              <a:t>, </a:t>
            </a:r>
            <a:r>
              <a:rPr lang="sr-Cyrl-RS" sz="2800" dirty="0" smtClean="0">
                <a:latin typeface="Times New Roman" pitchFamily="18" charset="0"/>
              </a:rPr>
              <a:t>компјутеризована</a:t>
            </a:r>
            <a:r>
              <a:rPr lang="sr-Latn-CS" sz="2800" dirty="0" smtClean="0">
                <a:latin typeface="Times New Roman" pitchFamily="18" charset="0"/>
              </a:rPr>
              <a:t> </a:t>
            </a:r>
            <a:r>
              <a:rPr lang="sr-Cyrl-RS" sz="2800" dirty="0" smtClean="0">
                <a:latin typeface="Times New Roman" pitchFamily="18" charset="0"/>
              </a:rPr>
              <a:t>аксијална</a:t>
            </a:r>
            <a:r>
              <a:rPr lang="sr-Latn-CS" sz="2800" dirty="0" smtClean="0">
                <a:latin typeface="Times New Roman" pitchFamily="18" charset="0"/>
              </a:rPr>
              <a:t> </a:t>
            </a:r>
            <a:r>
              <a:rPr lang="sr-Cyrl-RS" sz="2800" dirty="0" smtClean="0">
                <a:latin typeface="Times New Roman" pitchFamily="18" charset="0"/>
              </a:rPr>
              <a:t>томографија</a:t>
            </a:r>
            <a:r>
              <a:rPr lang="sr-Latn-CS" sz="2800" dirty="0" smtClean="0">
                <a:latin typeface="Times New Roman" pitchFamily="18" charset="0"/>
              </a:rPr>
              <a:t> (</a:t>
            </a:r>
            <a:r>
              <a:rPr lang="sr-Cyrl-RS" sz="2800" dirty="0" smtClean="0">
                <a:latin typeface="Times New Roman" pitchFamily="18" charset="0"/>
              </a:rPr>
              <a:t>ЦАТ</a:t>
            </a:r>
            <a:r>
              <a:rPr lang="sr-Latn-CS" sz="2800" dirty="0" smtClean="0">
                <a:latin typeface="Times New Roman" pitchFamily="18" charset="0"/>
              </a:rPr>
              <a:t>), </a:t>
            </a:r>
            <a:r>
              <a:rPr lang="sr-Cyrl-RS" sz="2800" dirty="0" smtClean="0">
                <a:latin typeface="Times New Roman" pitchFamily="18" charset="0"/>
              </a:rPr>
              <a:t>НМР</a:t>
            </a:r>
            <a:r>
              <a:rPr lang="sr-Latn-CS" sz="2800" dirty="0" smtClean="0">
                <a:latin typeface="Times New Roman" pitchFamily="18" charset="0"/>
              </a:rPr>
              <a:t>) </a:t>
            </a:r>
            <a:endParaRPr lang="sr-Latn-CS" sz="2800" b="1" dirty="0" smtClean="0">
              <a:latin typeface="Times New Roman" pitchFamily="18" charset="0"/>
            </a:endParaRPr>
          </a:p>
          <a:p>
            <a:pPr algn="just" eaLnBrk="1" hangingPunct="1">
              <a:defRPr/>
            </a:pPr>
            <a:r>
              <a:rPr lang="sr-Cyrl-RS" sz="2800" b="1" dirty="0" smtClean="0">
                <a:latin typeface="Times New Roman" pitchFamily="18" charset="0"/>
              </a:rPr>
              <a:t>Клиничким</a:t>
            </a:r>
            <a:r>
              <a:rPr lang="sr-Latn-CS" sz="2800" dirty="0" smtClean="0">
                <a:latin typeface="Times New Roman" pitchFamily="18" charset="0"/>
              </a:rPr>
              <a:t> </a:t>
            </a:r>
            <a:r>
              <a:rPr lang="sr-Cyrl-RS" sz="2800" dirty="0" smtClean="0">
                <a:latin typeface="Times New Roman" pitchFamily="18" charset="0"/>
              </a:rPr>
              <a:t>испитивањима</a:t>
            </a:r>
            <a:r>
              <a:rPr lang="sr-Latn-CS" sz="2800" dirty="0" smtClean="0">
                <a:latin typeface="Times New Roman" pitchFamily="18" charset="0"/>
              </a:rPr>
              <a:t> (</a:t>
            </a:r>
            <a:r>
              <a:rPr lang="sr-Cyrl-RS" sz="2800" dirty="0" smtClean="0">
                <a:latin typeface="Times New Roman" pitchFamily="18" charset="0"/>
              </a:rPr>
              <a:t>циљана</a:t>
            </a:r>
            <a:r>
              <a:rPr lang="sr-Latn-CS" sz="2800" dirty="0" smtClean="0">
                <a:latin typeface="Times New Roman" pitchFamily="18" charset="0"/>
              </a:rPr>
              <a:t> </a:t>
            </a:r>
            <a:r>
              <a:rPr lang="sr-Cyrl-RS" sz="2800" dirty="0" smtClean="0">
                <a:latin typeface="Times New Roman" pitchFamily="18" charset="0"/>
              </a:rPr>
              <a:t>и</a:t>
            </a:r>
            <a:r>
              <a:rPr lang="sr-Latn-CS" sz="2800" dirty="0" smtClean="0">
                <a:latin typeface="Times New Roman" pitchFamily="18" charset="0"/>
              </a:rPr>
              <a:t> </a:t>
            </a:r>
            <a:r>
              <a:rPr lang="sr-Cyrl-RS" sz="2800" dirty="0" smtClean="0">
                <a:latin typeface="Times New Roman" pitchFamily="18" charset="0"/>
              </a:rPr>
              <a:t>добро</a:t>
            </a:r>
            <a:r>
              <a:rPr lang="sr-Latn-CS" sz="2800" dirty="0" smtClean="0">
                <a:latin typeface="Times New Roman" pitchFamily="18" charset="0"/>
              </a:rPr>
              <a:t> </a:t>
            </a:r>
            <a:r>
              <a:rPr lang="sr-Cyrl-RS" sz="2800" dirty="0" smtClean="0">
                <a:latin typeface="Times New Roman" pitchFamily="18" charset="0"/>
              </a:rPr>
              <a:t>увежбана</a:t>
            </a:r>
            <a:r>
              <a:rPr lang="sr-Latn-CS" sz="2800" dirty="0" smtClean="0">
                <a:latin typeface="Times New Roman" pitchFamily="18" charset="0"/>
              </a:rPr>
              <a:t> </a:t>
            </a:r>
            <a:r>
              <a:rPr lang="sr-Cyrl-RS" sz="2800" dirty="0" smtClean="0">
                <a:latin typeface="Times New Roman" pitchFamily="18" charset="0"/>
              </a:rPr>
              <a:t>инспекција</a:t>
            </a:r>
            <a:r>
              <a:rPr lang="sr-Latn-CS" sz="2800" dirty="0" smtClean="0">
                <a:latin typeface="Times New Roman" pitchFamily="18" charset="0"/>
              </a:rPr>
              <a:t> </a:t>
            </a:r>
            <a:r>
              <a:rPr lang="sr-Cyrl-RS" sz="2800" dirty="0" smtClean="0">
                <a:latin typeface="Times New Roman" pitchFamily="18" charset="0"/>
              </a:rPr>
              <a:t>по</a:t>
            </a:r>
            <a:r>
              <a:rPr lang="sr-Latn-CS" sz="2800" dirty="0" smtClean="0">
                <a:latin typeface="Times New Roman" pitchFamily="18" charset="0"/>
              </a:rPr>
              <a:t> </a:t>
            </a:r>
            <a:r>
              <a:rPr lang="sr-Cyrl-RS" sz="2800" dirty="0" smtClean="0">
                <a:latin typeface="Times New Roman" pitchFamily="18" charset="0"/>
              </a:rPr>
              <a:t>органима</a:t>
            </a:r>
            <a:r>
              <a:rPr lang="sr-Latn-CS" sz="2800" dirty="0" smtClean="0">
                <a:latin typeface="Times New Roman" pitchFamily="18" charset="0"/>
              </a:rPr>
              <a:t> </a:t>
            </a:r>
            <a:r>
              <a:rPr lang="sr-Cyrl-RS" sz="2800" dirty="0" smtClean="0">
                <a:latin typeface="Times New Roman" pitchFamily="18" charset="0"/>
              </a:rPr>
              <a:t>и</a:t>
            </a:r>
            <a:r>
              <a:rPr lang="sr-Latn-CS" sz="2800" dirty="0" smtClean="0">
                <a:latin typeface="Times New Roman" pitchFamily="18" charset="0"/>
              </a:rPr>
              <a:t> </a:t>
            </a:r>
            <a:r>
              <a:rPr lang="sr-Cyrl-RS" sz="2800" dirty="0" smtClean="0">
                <a:latin typeface="Times New Roman" pitchFamily="18" charset="0"/>
              </a:rPr>
              <a:t>системима</a:t>
            </a:r>
            <a:r>
              <a:rPr lang="sr-Latn-CS" sz="2800" dirty="0" smtClean="0">
                <a:latin typeface="Times New Roman" pitchFamily="18" charset="0"/>
              </a:rPr>
              <a:t>)</a:t>
            </a:r>
            <a:endParaRPr lang="en-US" sz="2800" dirty="0" smtClean="0">
              <a:latin typeface="Times New Roman" pitchFamily="18" charset="0"/>
            </a:endParaRPr>
          </a:p>
        </p:txBody>
      </p:sp>
    </p:spTree>
  </p:cSld>
  <p:clrMapOvr>
    <a:masterClrMapping/>
  </p:clrMapOvr>
  <p:transition spd="med">
    <p:zo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type="body" idx="1"/>
          </p:nvPr>
        </p:nvSpPr>
        <p:spPr>
          <a:xfrm>
            <a:off x="457200" y="1981200"/>
            <a:ext cx="8458200" cy="4343400"/>
          </a:xfrm>
        </p:spPr>
        <p:txBody>
          <a:bodyPr/>
          <a:lstStyle/>
          <a:p>
            <a:pPr>
              <a:lnSpc>
                <a:spcPct val="80000"/>
              </a:lnSpc>
              <a:buFontTx/>
              <a:buNone/>
            </a:pPr>
            <a:r>
              <a:rPr lang="en-US" sz="2400" b="1" smtClean="0">
                <a:latin typeface="Times New Roman" pitchFamily="18" charset="0"/>
              </a:rPr>
              <a:t>Не</a:t>
            </a:r>
            <a:r>
              <a:rPr lang="sr-Latn-CS" sz="2400" b="1" smtClean="0">
                <a:latin typeface="Times New Roman" pitchFamily="18" charset="0"/>
              </a:rPr>
              <a:t>ж</a:t>
            </a:r>
            <a:r>
              <a:rPr lang="en-US" sz="2400" b="1" smtClean="0">
                <a:latin typeface="Times New Roman" pitchFamily="18" charset="0"/>
              </a:rPr>
              <a:t>ељене реакције на храну могу се поделити у две основне </a:t>
            </a:r>
            <a:r>
              <a:rPr lang="sr-Latn-CS" sz="2400" b="1" smtClean="0">
                <a:latin typeface="Times New Roman" pitchFamily="18" charset="0"/>
              </a:rPr>
              <a:t>групе:</a:t>
            </a:r>
          </a:p>
          <a:p>
            <a:pPr>
              <a:lnSpc>
                <a:spcPct val="80000"/>
              </a:lnSpc>
              <a:buFontTx/>
              <a:buNone/>
            </a:pPr>
            <a:endParaRPr lang="en-US" sz="2400" b="1" smtClean="0">
              <a:latin typeface="Times New Roman" pitchFamily="18" charset="0"/>
            </a:endParaRPr>
          </a:p>
          <a:p>
            <a:pPr algn="just">
              <a:lnSpc>
                <a:spcPct val="80000"/>
              </a:lnSpc>
            </a:pPr>
            <a:r>
              <a:rPr lang="en-US" sz="2400" b="1" i="1" smtClean="0">
                <a:solidFill>
                  <a:schemeClr val="hlink"/>
                </a:solidFill>
                <a:latin typeface="Times New Roman" pitchFamily="18" charset="0"/>
              </a:rPr>
              <a:t>Токси</a:t>
            </a:r>
            <a:r>
              <a:rPr lang="sr-Latn-CS" sz="2400" b="1" i="1" smtClean="0">
                <a:solidFill>
                  <a:schemeClr val="hlink"/>
                </a:solidFill>
                <a:latin typeface="Times New Roman" pitchFamily="18" charset="0"/>
              </a:rPr>
              <a:t>ч</a:t>
            </a:r>
            <a:r>
              <a:rPr lang="en-US" sz="2400" b="1" i="1" smtClean="0">
                <a:solidFill>
                  <a:schemeClr val="hlink"/>
                </a:solidFill>
                <a:latin typeface="Times New Roman" pitchFamily="18" charset="0"/>
              </a:rPr>
              <a:t>не</a:t>
            </a:r>
            <a:r>
              <a:rPr lang="en-US" sz="2400" b="1" smtClean="0">
                <a:latin typeface="Times New Roman" pitchFamily="18" charset="0"/>
              </a:rPr>
              <a:t> реакције</a:t>
            </a:r>
            <a:r>
              <a:rPr lang="sr-Latn-CS" sz="2400" b="1" smtClean="0">
                <a:latin typeface="Times New Roman" pitchFamily="18" charset="0"/>
              </a:rPr>
              <a:t> се</a:t>
            </a:r>
            <a:r>
              <a:rPr lang="en-US" sz="2400" b="1" smtClean="0">
                <a:latin typeface="Times New Roman" pitchFamily="18" charset="0"/>
              </a:rPr>
              <a:t> јављају у сваког ко</a:t>
            </a:r>
            <a:r>
              <a:rPr lang="sr-Latn-CS" sz="2400" b="1" smtClean="0">
                <a:latin typeface="Times New Roman" pitchFamily="18" charset="0"/>
              </a:rPr>
              <a:t> </a:t>
            </a:r>
            <a:r>
              <a:rPr lang="en-US" sz="2400" b="1" smtClean="0">
                <a:latin typeface="Times New Roman" pitchFamily="18" charset="0"/>
              </a:rPr>
              <a:t>поједе одре</a:t>
            </a:r>
            <a:r>
              <a:rPr lang="sr-Latn-CS" sz="2400" b="1" smtClean="0">
                <a:latin typeface="Times New Roman" pitchFamily="18" charset="0"/>
              </a:rPr>
              <a:t>ђ</a:t>
            </a:r>
            <a:r>
              <a:rPr lang="en-US" sz="2400" b="1" smtClean="0">
                <a:latin typeface="Times New Roman" pitchFamily="18" charset="0"/>
              </a:rPr>
              <a:t>ену коли</a:t>
            </a:r>
            <a:r>
              <a:rPr lang="sr-Latn-CS" sz="2400" b="1" smtClean="0">
                <a:latin typeface="Times New Roman" pitchFamily="18" charset="0"/>
              </a:rPr>
              <a:t>ч</a:t>
            </a:r>
            <a:r>
              <a:rPr lang="en-US" sz="2400" b="1" smtClean="0">
                <a:latin typeface="Times New Roman" pitchFamily="18" charset="0"/>
              </a:rPr>
              <a:t>ину хране </a:t>
            </a:r>
            <a:r>
              <a:rPr lang="sr-Latn-CS" sz="2400" b="1" smtClean="0">
                <a:latin typeface="Times New Roman" pitchFamily="18" charset="0"/>
              </a:rPr>
              <a:t>контаминиране</a:t>
            </a:r>
            <a:r>
              <a:rPr lang="en-US" sz="2400" b="1" smtClean="0">
                <a:latin typeface="Times New Roman" pitchFamily="18" charset="0"/>
              </a:rPr>
              <a:t> бактеријама или токсинима</a:t>
            </a:r>
            <a:r>
              <a:rPr lang="sr-Latn-CS" sz="2400" b="1" smtClean="0">
                <a:latin typeface="Times New Roman" pitchFamily="18" charset="0"/>
              </a:rPr>
              <a:t> </a:t>
            </a:r>
            <a:r>
              <a:rPr lang="sr-Latn-CS" sz="2400" b="1" i="1" smtClean="0">
                <a:latin typeface="Times New Roman" pitchFamily="18" charset="0"/>
              </a:rPr>
              <a:t>(алиментарне интоксикације)</a:t>
            </a:r>
            <a:r>
              <a:rPr lang="en-US" sz="2400" b="1" smtClean="0">
                <a:latin typeface="Times New Roman" pitchFamily="18" charset="0"/>
              </a:rPr>
              <a:t>.</a:t>
            </a:r>
            <a:endParaRPr lang="sr-Latn-CS" sz="2400" b="1" smtClean="0">
              <a:latin typeface="Times New Roman" pitchFamily="18" charset="0"/>
            </a:endParaRPr>
          </a:p>
          <a:p>
            <a:pPr algn="just">
              <a:lnSpc>
                <a:spcPct val="80000"/>
              </a:lnSpc>
              <a:buFontTx/>
              <a:buNone/>
            </a:pPr>
            <a:endParaRPr lang="sr-Latn-CS" sz="2400" b="1" smtClean="0">
              <a:latin typeface="Times New Roman" pitchFamily="18" charset="0"/>
            </a:endParaRPr>
          </a:p>
          <a:p>
            <a:pPr algn="just">
              <a:lnSpc>
                <a:spcPct val="80000"/>
              </a:lnSpc>
              <a:buFontTx/>
              <a:buNone/>
            </a:pPr>
            <a:endParaRPr lang="en-US" sz="2400" b="1" smtClean="0">
              <a:latin typeface="Times New Roman" pitchFamily="18" charset="0"/>
            </a:endParaRPr>
          </a:p>
          <a:p>
            <a:pPr algn="just">
              <a:lnSpc>
                <a:spcPct val="80000"/>
              </a:lnSpc>
            </a:pPr>
            <a:r>
              <a:rPr lang="en-US" sz="2400" b="1" i="1" smtClean="0">
                <a:solidFill>
                  <a:schemeClr val="hlink"/>
                </a:solidFill>
                <a:latin typeface="Times New Roman" pitchFamily="18" charset="0"/>
              </a:rPr>
              <a:t>Нетокси</a:t>
            </a:r>
            <a:r>
              <a:rPr lang="sr-Latn-CS" sz="2400" b="1" i="1" smtClean="0">
                <a:solidFill>
                  <a:schemeClr val="hlink"/>
                </a:solidFill>
                <a:latin typeface="Times New Roman" pitchFamily="18" charset="0"/>
              </a:rPr>
              <a:t>ч</a:t>
            </a:r>
            <a:r>
              <a:rPr lang="en-US" sz="2400" b="1" i="1" smtClean="0">
                <a:solidFill>
                  <a:schemeClr val="hlink"/>
                </a:solidFill>
                <a:latin typeface="Times New Roman" pitchFamily="18" charset="0"/>
              </a:rPr>
              <a:t>не реакције</a:t>
            </a:r>
            <a:r>
              <a:rPr lang="en-US" sz="2400" b="1" smtClean="0">
                <a:latin typeface="Times New Roman" pitchFamily="18" charset="0"/>
              </a:rPr>
              <a:t> јављају се у преосетљивих особа, а могу бити</a:t>
            </a:r>
            <a:r>
              <a:rPr lang="sr-Latn-CS" sz="2400" b="1" smtClean="0">
                <a:latin typeface="Times New Roman" pitchFamily="18" charset="0"/>
              </a:rPr>
              <a:t>:</a:t>
            </a:r>
          </a:p>
          <a:p>
            <a:pPr lvl="1" algn="just">
              <a:lnSpc>
                <a:spcPct val="80000"/>
              </a:lnSpc>
              <a:buClr>
                <a:schemeClr val="hlink"/>
              </a:buClr>
              <a:buFont typeface="Wingdings" pitchFamily="2" charset="2"/>
              <a:buChar char="Ø"/>
            </a:pPr>
            <a:r>
              <a:rPr lang="en-US" sz="2000" b="1" i="1" smtClean="0">
                <a:solidFill>
                  <a:schemeClr val="hlink"/>
                </a:solidFill>
                <a:latin typeface="Times New Roman" pitchFamily="18" charset="0"/>
              </a:rPr>
              <a:t>алергијске</a:t>
            </a:r>
            <a:r>
              <a:rPr lang="sr-Latn-CS" sz="2000" b="1" smtClean="0">
                <a:latin typeface="Times New Roman" pitchFamily="18" charset="0"/>
              </a:rPr>
              <a:t> </a:t>
            </a:r>
            <a:r>
              <a:rPr lang="en-US" sz="2000" b="1" smtClean="0">
                <a:latin typeface="Times New Roman" pitchFamily="18" charset="0"/>
              </a:rPr>
              <a:t>(имуноло</a:t>
            </a:r>
            <a:r>
              <a:rPr lang="sr-Latn-CS" sz="2000" b="1" smtClean="0">
                <a:latin typeface="Times New Roman" pitchFamily="18" charset="0"/>
              </a:rPr>
              <a:t>ш</a:t>
            </a:r>
            <a:r>
              <a:rPr lang="en-US" sz="2000" b="1" smtClean="0">
                <a:latin typeface="Times New Roman" pitchFamily="18" charset="0"/>
              </a:rPr>
              <a:t>ки механизми)</a:t>
            </a:r>
            <a:endParaRPr lang="sr-Latn-CS" sz="2000" b="1" smtClean="0">
              <a:latin typeface="Times New Roman" pitchFamily="18" charset="0"/>
            </a:endParaRPr>
          </a:p>
          <a:p>
            <a:pPr lvl="1" algn="just">
              <a:lnSpc>
                <a:spcPct val="80000"/>
              </a:lnSpc>
              <a:buClr>
                <a:schemeClr val="hlink"/>
              </a:buClr>
              <a:buFont typeface="Wingdings" pitchFamily="2" charset="2"/>
              <a:buChar char="Ø"/>
            </a:pPr>
            <a:r>
              <a:rPr lang="en-US" sz="2000" b="1" i="1" smtClean="0">
                <a:solidFill>
                  <a:schemeClr val="hlink"/>
                </a:solidFill>
                <a:latin typeface="Times New Roman" pitchFamily="18" charset="0"/>
              </a:rPr>
              <a:t>неалергијске</a:t>
            </a:r>
            <a:r>
              <a:rPr lang="en-US" sz="2000" b="1" smtClean="0">
                <a:latin typeface="Times New Roman" pitchFamily="18" charset="0"/>
              </a:rPr>
              <a:t> (реакције неподно</a:t>
            </a:r>
            <a:r>
              <a:rPr lang="sr-Latn-CS" sz="2000" b="1" smtClean="0">
                <a:latin typeface="Times New Roman" pitchFamily="18" charset="0"/>
              </a:rPr>
              <a:t>ш</a:t>
            </a:r>
            <a:r>
              <a:rPr lang="en-US" sz="2000" b="1" smtClean="0">
                <a:latin typeface="Times New Roman" pitchFamily="18" charset="0"/>
              </a:rPr>
              <a:t>ења</a:t>
            </a:r>
            <a:r>
              <a:rPr lang="sr-Latn-CS" sz="2000" b="1" smtClean="0"/>
              <a:t>–</a:t>
            </a:r>
            <a:r>
              <a:rPr lang="sr-Latn-CS" sz="2000" b="1" i="1" smtClean="0">
                <a:solidFill>
                  <a:schemeClr val="hlink"/>
                </a:solidFill>
                <a:latin typeface="Times New Roman" pitchFamily="18" charset="0"/>
              </a:rPr>
              <a:t>интолеранција на намирнице</a:t>
            </a:r>
            <a:r>
              <a:rPr lang="en-US" sz="2000" b="1" smtClean="0">
                <a:latin typeface="Times New Roman" pitchFamily="18" charset="0"/>
              </a:rPr>
              <a:t>) које нису</a:t>
            </a:r>
            <a:r>
              <a:rPr lang="sr-Latn-CS" sz="2000" b="1" smtClean="0">
                <a:latin typeface="Times New Roman" pitchFamily="18" charset="0"/>
              </a:rPr>
              <a:t> </a:t>
            </a:r>
            <a:r>
              <a:rPr lang="en-US" sz="2000" b="1" smtClean="0">
                <a:latin typeface="Times New Roman" pitchFamily="18" charset="0"/>
              </a:rPr>
              <a:t>узроковане имуноло</a:t>
            </a:r>
            <a:r>
              <a:rPr lang="sr-Latn-CS" sz="2000" b="1" smtClean="0">
                <a:latin typeface="Times New Roman" pitchFamily="18" charset="0"/>
              </a:rPr>
              <a:t>ш</a:t>
            </a:r>
            <a:r>
              <a:rPr lang="en-US" sz="2000" b="1" smtClean="0">
                <a:latin typeface="Times New Roman" pitchFamily="18" charset="0"/>
              </a:rPr>
              <a:t>ким механизмима. </a:t>
            </a:r>
            <a:endParaRPr lang="sr-Latn-CS" sz="2000" b="1" smtClean="0">
              <a:latin typeface="Times New Roman" pitchFamily="18" charset="0"/>
            </a:endParaRPr>
          </a:p>
        </p:txBody>
      </p:sp>
    </p:spTree>
    <p:extLst>
      <p:ext uri="{BB962C8B-B14F-4D97-AF65-F5344CB8AC3E}">
        <p14:creationId xmlns:p14="http://schemas.microsoft.com/office/powerpoint/2010/main" xmlns="" val="116865353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body" idx="1"/>
          </p:nvPr>
        </p:nvSpPr>
        <p:spPr>
          <a:xfrm>
            <a:off x="457200" y="685800"/>
            <a:ext cx="8382000" cy="5867400"/>
          </a:xfrm>
        </p:spPr>
        <p:txBody>
          <a:bodyPr/>
          <a:lstStyle/>
          <a:p>
            <a:pPr algn="just">
              <a:lnSpc>
                <a:spcPct val="80000"/>
              </a:lnSpc>
              <a:buFontTx/>
              <a:buNone/>
            </a:pPr>
            <a:endParaRPr lang="sr-Latn-CS" sz="1800" smtClean="0"/>
          </a:p>
          <a:p>
            <a:pPr algn="just">
              <a:lnSpc>
                <a:spcPct val="80000"/>
              </a:lnSpc>
              <a:buFontTx/>
              <a:buNone/>
            </a:pPr>
            <a:r>
              <a:rPr lang="sr-Latn-CS" sz="1800" b="1" smtClean="0">
                <a:solidFill>
                  <a:srgbClr val="000000"/>
                </a:solidFill>
                <a:latin typeface="Times New Roman" pitchFamily="18" charset="0"/>
              </a:rPr>
              <a:t>Инциденција алергијских реакција последњих година се драматично повећава</a:t>
            </a:r>
            <a:r>
              <a:rPr lang="en-US" sz="1800" b="1" smtClean="0">
                <a:solidFill>
                  <a:srgbClr val="000000"/>
                </a:solidFill>
                <a:latin typeface="Times New Roman" pitchFamily="18" charset="0"/>
              </a:rPr>
              <a:t>!</a:t>
            </a:r>
          </a:p>
          <a:p>
            <a:pPr algn="just">
              <a:lnSpc>
                <a:spcPct val="80000"/>
              </a:lnSpc>
              <a:buFontTx/>
              <a:buNone/>
            </a:pPr>
            <a:endParaRPr lang="sr-Latn-CS" sz="1800" b="1" smtClean="0">
              <a:solidFill>
                <a:srgbClr val="000000"/>
              </a:solidFill>
              <a:latin typeface="Times New Roman" pitchFamily="18" charset="0"/>
            </a:endParaRPr>
          </a:p>
          <a:p>
            <a:pPr algn="just">
              <a:lnSpc>
                <a:spcPct val="80000"/>
              </a:lnSpc>
              <a:buFontTx/>
              <a:buNone/>
            </a:pPr>
            <a:r>
              <a:rPr lang="sr-Latn-CS" sz="1800" b="1" i="1" smtClean="0">
                <a:solidFill>
                  <a:srgbClr val="FF0000"/>
                </a:solidFill>
                <a:latin typeface="Times New Roman" pitchFamily="18" charset="0"/>
              </a:rPr>
              <a:t>Алергијске реакције се јављају у више од половине становника УСА-а </a:t>
            </a:r>
            <a:r>
              <a:rPr lang="en-US" sz="1800" b="1" i="1" smtClean="0">
                <a:solidFill>
                  <a:srgbClr val="FF0000"/>
                </a:solidFill>
                <a:latin typeface="Times New Roman" pitchFamily="18" charset="0"/>
              </a:rPr>
              <a:t>(54</a:t>
            </a:r>
            <a:r>
              <a:rPr lang="sr-Latn-CS" sz="1800" b="1" i="1" smtClean="0">
                <a:solidFill>
                  <a:srgbClr val="FF0000"/>
                </a:solidFill>
                <a:latin typeface="Times New Roman" pitchFamily="18" charset="0"/>
              </a:rPr>
              <a:t>,</a:t>
            </a:r>
            <a:r>
              <a:rPr lang="en-US" sz="1800" b="1" i="1" smtClean="0">
                <a:solidFill>
                  <a:srgbClr val="FF0000"/>
                </a:solidFill>
                <a:latin typeface="Times New Roman" pitchFamily="18" charset="0"/>
              </a:rPr>
              <a:t>6</a:t>
            </a:r>
            <a:r>
              <a:rPr lang="sr-Latn-CS" sz="1800" b="1" i="1" smtClean="0">
                <a:solidFill>
                  <a:srgbClr val="FF0000"/>
                </a:solidFill>
                <a:latin typeface="Times New Roman" pitchFamily="18" charset="0"/>
              </a:rPr>
              <a:t>%).</a:t>
            </a:r>
            <a:endParaRPr lang="en-US" sz="1800" b="1" i="1" smtClean="0">
              <a:solidFill>
                <a:srgbClr val="FF0000"/>
              </a:solidFill>
              <a:latin typeface="Times New Roman" pitchFamily="18" charset="0"/>
            </a:endParaRPr>
          </a:p>
          <a:p>
            <a:pPr algn="just">
              <a:lnSpc>
                <a:spcPct val="80000"/>
              </a:lnSpc>
              <a:buFontTx/>
              <a:buNone/>
            </a:pPr>
            <a:endParaRPr lang="sr-Latn-CS" sz="1800" b="1" i="1" smtClean="0">
              <a:solidFill>
                <a:srgbClr val="FF0000"/>
              </a:solidFill>
              <a:latin typeface="Times New Roman" pitchFamily="18" charset="0"/>
            </a:endParaRPr>
          </a:p>
          <a:p>
            <a:pPr algn="just">
              <a:lnSpc>
                <a:spcPct val="80000"/>
              </a:lnSpc>
              <a:buFontTx/>
              <a:buNone/>
            </a:pPr>
            <a:r>
              <a:rPr lang="sr-Latn-CS" sz="1800" b="1" smtClean="0">
                <a:solidFill>
                  <a:srgbClr val="000000"/>
                </a:solidFill>
                <a:latin typeface="Times New Roman" pitchFamily="18" charset="0"/>
              </a:rPr>
              <a:t>Алергије су на шестом месту хроничних болести у УСА, а лечење на годишњем нивоу кошта око 18 милијарди долара</a:t>
            </a:r>
            <a:r>
              <a:rPr lang="en-US" sz="1800" b="1" smtClean="0">
                <a:solidFill>
                  <a:srgbClr val="000000"/>
                </a:solidFill>
                <a:latin typeface="Times New Roman" pitchFamily="18" charset="0"/>
              </a:rPr>
              <a:t>. </a:t>
            </a:r>
            <a:endParaRPr lang="sr-Latn-CS" sz="1800" b="1" smtClean="0">
              <a:solidFill>
                <a:srgbClr val="000000"/>
              </a:solidFill>
              <a:latin typeface="Times New Roman" pitchFamily="18" charset="0"/>
            </a:endParaRPr>
          </a:p>
          <a:p>
            <a:pPr algn="just">
              <a:lnSpc>
                <a:spcPct val="80000"/>
              </a:lnSpc>
              <a:buFontTx/>
              <a:buNone/>
            </a:pPr>
            <a:endParaRPr lang="sr-Latn-CS" sz="1800" b="1" smtClean="0">
              <a:solidFill>
                <a:srgbClr val="000000"/>
              </a:solidFill>
              <a:latin typeface="Times New Roman" pitchFamily="18" charset="0"/>
            </a:endParaRPr>
          </a:p>
          <a:p>
            <a:pPr algn="just">
              <a:lnSpc>
                <a:spcPct val="80000"/>
              </a:lnSpc>
              <a:buFontTx/>
              <a:buNone/>
            </a:pPr>
            <a:r>
              <a:rPr lang="sr-Latn-CS" sz="1800" b="1" smtClean="0">
                <a:solidFill>
                  <a:srgbClr val="000000"/>
                </a:solidFill>
                <a:latin typeface="Times New Roman" pitchFamily="18" charset="0"/>
              </a:rPr>
              <a:t>Нутритивне алергије могу се </a:t>
            </a:r>
            <a:r>
              <a:rPr lang="en-US" sz="1800" b="1" smtClean="0">
                <a:solidFill>
                  <a:srgbClr val="000000"/>
                </a:solidFill>
                <a:latin typeface="Times New Roman" pitchFamily="18" charset="0"/>
              </a:rPr>
              <a:t>јавити у свако</a:t>
            </a:r>
            <a:r>
              <a:rPr lang="sr-Latn-CS" sz="1800" b="1" smtClean="0">
                <a:solidFill>
                  <a:srgbClr val="000000"/>
                </a:solidFill>
                <a:latin typeface="Times New Roman" pitchFamily="18" charset="0"/>
              </a:rPr>
              <a:t>м</a:t>
            </a: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ж</a:t>
            </a:r>
            <a:r>
              <a:rPr lang="en-US" sz="1800" b="1" smtClean="0">
                <a:solidFill>
                  <a:srgbClr val="000000"/>
                </a:solidFill>
                <a:latin typeface="Times New Roman" pitchFamily="18" charset="0"/>
              </a:rPr>
              <a:t>ивотно</a:t>
            </a:r>
            <a:r>
              <a:rPr lang="sr-Latn-CS" sz="1800" b="1" smtClean="0">
                <a:solidFill>
                  <a:srgbClr val="000000"/>
                </a:solidFill>
                <a:latin typeface="Times New Roman" pitchFamily="18" charset="0"/>
              </a:rPr>
              <a:t>м</a:t>
            </a:r>
            <a:r>
              <a:rPr lang="en-US" sz="1800" b="1" smtClean="0">
                <a:solidFill>
                  <a:srgbClr val="000000"/>
                </a:solidFill>
                <a:latin typeface="Times New Roman" pitchFamily="18" charset="0"/>
              </a:rPr>
              <a:t> доб</a:t>
            </a:r>
            <a:r>
              <a:rPr lang="sr-Latn-CS" sz="1800" b="1" smtClean="0">
                <a:solidFill>
                  <a:srgbClr val="000000"/>
                </a:solidFill>
                <a:latin typeface="Times New Roman" pitchFamily="18" charset="0"/>
              </a:rPr>
              <a:t>у</a:t>
            </a:r>
            <a:r>
              <a:rPr lang="en-US" sz="1800" b="1" smtClean="0">
                <a:solidFill>
                  <a:srgbClr val="000000"/>
                </a:solidFill>
                <a:latin typeface="Times New Roman" pitchFamily="18" charset="0"/>
              </a:rPr>
              <a:t>. Нај</a:t>
            </a:r>
            <a:r>
              <a:rPr lang="sr-Latn-CS" sz="1800" b="1" smtClean="0">
                <a:solidFill>
                  <a:srgbClr val="000000"/>
                </a:solidFill>
                <a:latin typeface="Times New Roman" pitchFamily="18" charset="0"/>
              </a:rPr>
              <a:t>ч</a:t>
            </a:r>
            <a:r>
              <a:rPr lang="en-US" sz="1800" b="1" smtClean="0">
                <a:solidFill>
                  <a:srgbClr val="000000"/>
                </a:solidFill>
                <a:latin typeface="Times New Roman" pitchFamily="18" charset="0"/>
              </a:rPr>
              <a:t>е</a:t>
            </a:r>
            <a:r>
              <a:rPr lang="sr-Latn-CS" sz="1800" b="1" smtClean="0">
                <a:solidFill>
                  <a:srgbClr val="000000"/>
                </a:solidFill>
                <a:latin typeface="Times New Roman" pitchFamily="18" charset="0"/>
              </a:rPr>
              <a:t>шћ</a:t>
            </a:r>
            <a:r>
              <a:rPr lang="en-US" sz="1800" b="1" smtClean="0">
                <a:solidFill>
                  <a:srgbClr val="000000"/>
                </a:solidFill>
                <a:latin typeface="Times New Roman" pitchFamily="18" charset="0"/>
              </a:rPr>
              <a:t>е су у првим</a:t>
            </a:r>
            <a:r>
              <a:rPr lang="sr-Latn-CS" sz="1800" b="1" smtClean="0">
                <a:solidFill>
                  <a:srgbClr val="000000"/>
                </a:solidFill>
                <a:latin typeface="Times New Roman" pitchFamily="18" charset="0"/>
              </a:rPr>
              <a:t> </a:t>
            </a:r>
            <a:r>
              <a:rPr lang="en-US" sz="1800" b="1" smtClean="0">
                <a:solidFill>
                  <a:srgbClr val="000000"/>
                </a:solidFill>
                <a:latin typeface="Times New Roman" pitchFamily="18" charset="0"/>
              </a:rPr>
              <a:t>годинама </a:t>
            </a:r>
            <a:r>
              <a:rPr lang="sr-Latn-CS" sz="1800" b="1" smtClean="0">
                <a:solidFill>
                  <a:srgbClr val="000000"/>
                </a:solidFill>
                <a:latin typeface="Times New Roman" pitchFamily="18" charset="0"/>
              </a:rPr>
              <a:t>ж</a:t>
            </a:r>
            <a:r>
              <a:rPr lang="en-US" sz="1800" b="1" smtClean="0">
                <a:solidFill>
                  <a:srgbClr val="000000"/>
                </a:solidFill>
                <a:latin typeface="Times New Roman" pitchFamily="18" charset="0"/>
              </a:rPr>
              <a:t>ивота. </a:t>
            </a:r>
            <a:endParaRPr lang="sr-Latn-CS" sz="1800" b="1" smtClean="0">
              <a:solidFill>
                <a:srgbClr val="000000"/>
              </a:solidFill>
              <a:latin typeface="Times New Roman" pitchFamily="18" charset="0"/>
            </a:endParaRPr>
          </a:p>
          <a:p>
            <a:pPr algn="just">
              <a:lnSpc>
                <a:spcPct val="80000"/>
              </a:lnSpc>
              <a:buFontTx/>
              <a:buNone/>
            </a:pPr>
            <a:endParaRPr lang="sr-Latn-CS" sz="1800" b="1" smtClean="0">
              <a:solidFill>
                <a:srgbClr val="000000"/>
              </a:solidFill>
              <a:latin typeface="Times New Roman" pitchFamily="18" charset="0"/>
            </a:endParaRPr>
          </a:p>
          <a:p>
            <a:pPr algn="just">
              <a:lnSpc>
                <a:spcPct val="80000"/>
              </a:lnSpc>
              <a:buFontTx/>
              <a:buNone/>
            </a:pPr>
            <a:r>
              <a:rPr lang="en-US" sz="1800" b="1" smtClean="0">
                <a:solidFill>
                  <a:srgbClr val="000000"/>
                </a:solidFill>
                <a:latin typeface="Times New Roman" pitchFamily="18" charset="0"/>
              </a:rPr>
              <a:t>У развијеним </a:t>
            </a:r>
            <a:r>
              <a:rPr lang="sr-Latn-CS" sz="1800" b="1" smtClean="0">
                <a:solidFill>
                  <a:srgbClr val="000000"/>
                </a:solidFill>
                <a:latin typeface="Times New Roman" pitchFamily="18" charset="0"/>
              </a:rPr>
              <a:t>западним </a:t>
            </a:r>
            <a:r>
              <a:rPr lang="en-US" sz="1800" b="1" smtClean="0">
                <a:solidFill>
                  <a:srgbClr val="000000"/>
                </a:solidFill>
                <a:latin typeface="Times New Roman" pitchFamily="18" charset="0"/>
              </a:rPr>
              <a:t>земљама наводи се у</a:t>
            </a:r>
            <a:r>
              <a:rPr lang="sr-Latn-CS" sz="1800" b="1" smtClean="0">
                <a:solidFill>
                  <a:srgbClr val="000000"/>
                </a:solidFill>
                <a:latin typeface="Times New Roman" pitchFamily="18" charset="0"/>
              </a:rPr>
              <a:t>ч</a:t>
            </a:r>
            <a:r>
              <a:rPr lang="en-US" sz="1800" b="1" smtClean="0">
                <a:solidFill>
                  <a:srgbClr val="000000"/>
                </a:solidFill>
                <a:latin typeface="Times New Roman" pitchFamily="18" charset="0"/>
              </a:rPr>
              <a:t>есталост</a:t>
            </a:r>
            <a:r>
              <a:rPr lang="sr-Latn-CS" sz="1800" b="1" smtClean="0">
                <a:solidFill>
                  <a:srgbClr val="000000"/>
                </a:solidFill>
                <a:latin typeface="Times New Roman" pitchFamily="18" charset="0"/>
              </a:rPr>
              <a:t> </a:t>
            </a:r>
            <a:r>
              <a:rPr lang="en-US" sz="1800" b="1" smtClean="0">
                <a:solidFill>
                  <a:srgbClr val="000000"/>
                </a:solidFill>
                <a:latin typeface="Times New Roman" pitchFamily="18" charset="0"/>
              </a:rPr>
              <a:t>тих реакција у деце од 8 - 28%. </a:t>
            </a:r>
            <a:endParaRPr lang="sr-Latn-CS" sz="1800" b="1" smtClean="0">
              <a:solidFill>
                <a:srgbClr val="000000"/>
              </a:solidFill>
              <a:latin typeface="Times New Roman" pitchFamily="18" charset="0"/>
            </a:endParaRPr>
          </a:p>
          <a:p>
            <a:pPr algn="just">
              <a:lnSpc>
                <a:spcPct val="80000"/>
              </a:lnSpc>
              <a:buFontTx/>
              <a:buNone/>
            </a:pPr>
            <a:endParaRPr lang="sr-Latn-CS" sz="1800" b="1" smtClean="0">
              <a:solidFill>
                <a:srgbClr val="000000"/>
              </a:solidFill>
              <a:latin typeface="Times New Roman" pitchFamily="18" charset="0"/>
            </a:endParaRPr>
          </a:p>
          <a:p>
            <a:pPr algn="just">
              <a:lnSpc>
                <a:spcPct val="80000"/>
              </a:lnSpc>
              <a:buFontTx/>
              <a:buNone/>
            </a:pPr>
            <a:r>
              <a:rPr lang="en-US" sz="1800" b="1" smtClean="0">
                <a:solidFill>
                  <a:srgbClr val="000000"/>
                </a:solidFill>
                <a:latin typeface="Times New Roman" pitchFamily="18" charset="0"/>
              </a:rPr>
              <a:t>У одраслих су знатно ре</a:t>
            </a:r>
            <a:r>
              <a:rPr lang="sr-Latn-CS" sz="1800" b="1" smtClean="0">
                <a:solidFill>
                  <a:srgbClr val="000000"/>
                </a:solidFill>
                <a:latin typeface="Times New Roman" pitchFamily="18" charset="0"/>
              </a:rPr>
              <a:t>ђ</a:t>
            </a:r>
            <a:r>
              <a:rPr lang="en-US" sz="1800" b="1" smtClean="0">
                <a:solidFill>
                  <a:srgbClr val="000000"/>
                </a:solidFill>
                <a:latin typeface="Times New Roman" pitchFamily="18" charset="0"/>
              </a:rPr>
              <a:t>е: 1,4 - 1,8%.</a:t>
            </a:r>
            <a:endParaRPr lang="sr-Latn-CS" sz="1800" b="1" smtClean="0">
              <a:solidFill>
                <a:srgbClr val="000000"/>
              </a:solidFill>
              <a:latin typeface="Times New Roman" pitchFamily="18" charset="0"/>
            </a:endParaRPr>
          </a:p>
          <a:p>
            <a:pPr algn="just">
              <a:lnSpc>
                <a:spcPct val="80000"/>
              </a:lnSpc>
              <a:buFontTx/>
              <a:buNone/>
            </a:pPr>
            <a:endParaRPr lang="en-US" sz="1800" b="1" smtClean="0">
              <a:solidFill>
                <a:srgbClr val="000000"/>
              </a:solidFill>
              <a:latin typeface="Times New Roman" pitchFamily="18" charset="0"/>
            </a:endParaRPr>
          </a:p>
          <a:p>
            <a:pPr>
              <a:lnSpc>
                <a:spcPct val="80000"/>
              </a:lnSpc>
              <a:buFontTx/>
              <a:buNone/>
            </a:pPr>
            <a:r>
              <a:rPr lang="en-US" sz="1800" b="1" smtClean="0">
                <a:solidFill>
                  <a:srgbClr val="000000"/>
                </a:solidFill>
                <a:latin typeface="Times New Roman" pitchFamily="18" charset="0"/>
              </a:rPr>
              <a:t>Алергијске реакције на храну </a:t>
            </a:r>
            <a:r>
              <a:rPr lang="sr-Latn-CS" sz="1800" b="1" smtClean="0">
                <a:solidFill>
                  <a:srgbClr val="000000"/>
                </a:solidFill>
                <a:latin typeface="Times New Roman" pitchFamily="18" charset="0"/>
              </a:rPr>
              <a:t>ч</a:t>
            </a:r>
            <a:r>
              <a:rPr lang="en-US" sz="1800" b="1" smtClean="0">
                <a:solidFill>
                  <a:srgbClr val="000000"/>
                </a:solidFill>
                <a:latin typeface="Times New Roman" pitchFamily="18" charset="0"/>
              </a:rPr>
              <a:t>е</a:t>
            </a:r>
            <a:r>
              <a:rPr lang="sr-Latn-CS" sz="1800" b="1" smtClean="0">
                <a:solidFill>
                  <a:srgbClr val="000000"/>
                </a:solidFill>
                <a:latin typeface="Times New Roman" pitchFamily="18" charset="0"/>
              </a:rPr>
              <a:t>шћ</a:t>
            </a:r>
            <a:r>
              <a:rPr lang="en-US" sz="1800" b="1" smtClean="0">
                <a:solidFill>
                  <a:srgbClr val="000000"/>
                </a:solidFill>
                <a:latin typeface="Times New Roman" pitchFamily="18" charset="0"/>
              </a:rPr>
              <a:t>е су у деце која имају неку другу</a:t>
            </a:r>
            <a:r>
              <a:rPr lang="sr-Latn-CS" sz="1800" b="1" smtClean="0">
                <a:solidFill>
                  <a:srgbClr val="000000"/>
                </a:solidFill>
                <a:latin typeface="Times New Roman" pitchFamily="18" charset="0"/>
              </a:rPr>
              <a:t> </a:t>
            </a:r>
            <a:r>
              <a:rPr lang="en-US" sz="1800" b="1" smtClean="0">
                <a:solidFill>
                  <a:srgbClr val="000000"/>
                </a:solidFill>
                <a:latin typeface="Times New Roman" pitchFamily="18" charset="0"/>
              </a:rPr>
              <a:t>алергијску болест (атопијски дерматитис) или су те болести присутне у </a:t>
            </a:r>
            <a:r>
              <a:rPr lang="sr-Latn-CS" sz="1800" b="1" smtClean="0">
                <a:solidFill>
                  <a:srgbClr val="000000"/>
                </a:solidFill>
                <a:latin typeface="Times New Roman" pitchFamily="18" charset="0"/>
              </a:rPr>
              <a:t>породици</a:t>
            </a:r>
            <a:r>
              <a:rPr lang="en-US" sz="1800" b="1" smtClean="0">
                <a:solidFill>
                  <a:srgbClr val="000000"/>
                </a:solidFill>
                <a:latin typeface="Times New Roman" pitchFamily="18" charset="0"/>
              </a:rPr>
              <a:t>.</a:t>
            </a:r>
          </a:p>
        </p:txBody>
      </p:sp>
    </p:spTree>
    <p:extLst>
      <p:ext uri="{BB962C8B-B14F-4D97-AF65-F5344CB8AC3E}">
        <p14:creationId xmlns:p14="http://schemas.microsoft.com/office/powerpoint/2010/main" xmlns="" val="24424474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body" idx="1"/>
          </p:nvPr>
        </p:nvSpPr>
        <p:spPr>
          <a:xfrm>
            <a:off x="0" y="2781300"/>
            <a:ext cx="8382000" cy="2209800"/>
          </a:xfrm>
        </p:spPr>
        <p:txBody>
          <a:bodyPr/>
          <a:lstStyle/>
          <a:p>
            <a:pPr algn="just">
              <a:lnSpc>
                <a:spcPct val="90000"/>
              </a:lnSpc>
              <a:buFontTx/>
              <a:buNone/>
            </a:pPr>
            <a:r>
              <a:rPr lang="sr-Latn-CS" sz="2800" b="1" smtClean="0">
                <a:solidFill>
                  <a:srgbClr val="000000"/>
                </a:solidFill>
                <a:latin typeface="Times New Roman" pitchFamily="18" charset="0"/>
              </a:rPr>
              <a:t>Нутритивне алергије, интолеранција организма на поједине намирнице и алиментарне интоксикације захтевају дијагностиковање од стране лекара, а задатак нутриционисте је да сачини адекватан јеловник.</a:t>
            </a:r>
            <a:endParaRPr lang="en-US" sz="2800" smtClean="0">
              <a:solidFill>
                <a:srgbClr val="000000"/>
              </a:solidFill>
              <a:latin typeface="Times New Roman" pitchFamily="18" charset="0"/>
            </a:endParaRPr>
          </a:p>
          <a:p>
            <a:pPr>
              <a:lnSpc>
                <a:spcPct val="90000"/>
              </a:lnSpc>
              <a:buFontTx/>
              <a:buNone/>
            </a:pPr>
            <a:endParaRPr lang="en-US" sz="2800" smtClean="0">
              <a:solidFill>
                <a:srgbClr val="000000"/>
              </a:solidFill>
              <a:latin typeface="Times New Roman" pitchFamily="18" charset="0"/>
            </a:endParaRPr>
          </a:p>
        </p:txBody>
      </p:sp>
    </p:spTree>
    <p:extLst>
      <p:ext uri="{BB962C8B-B14F-4D97-AF65-F5344CB8AC3E}">
        <p14:creationId xmlns:p14="http://schemas.microsoft.com/office/powerpoint/2010/main" xmlns="" val="2251655483"/>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body" idx="1"/>
          </p:nvPr>
        </p:nvSpPr>
        <p:spPr>
          <a:xfrm>
            <a:off x="457200" y="1052513"/>
            <a:ext cx="8435975" cy="6096000"/>
          </a:xfrm>
        </p:spPr>
        <p:txBody>
          <a:bodyPr/>
          <a:lstStyle/>
          <a:p>
            <a:pPr marL="609600" indent="-609600">
              <a:lnSpc>
                <a:spcPct val="80000"/>
              </a:lnSpc>
              <a:buFontTx/>
              <a:buNone/>
            </a:pPr>
            <a:r>
              <a:rPr lang="sr-Latn-CS" sz="2400" b="1" smtClean="0">
                <a:solidFill>
                  <a:srgbClr val="000000"/>
                </a:solidFill>
                <a:latin typeface="Times New Roman" pitchFamily="18" charset="0"/>
              </a:rPr>
              <a:t>Фактори ризика за настанак нутритивних алергија</a:t>
            </a:r>
            <a:endParaRPr lang="en-US" sz="2400" b="1" smtClean="0">
              <a:solidFill>
                <a:srgbClr val="000000"/>
              </a:solidFill>
              <a:latin typeface="Times New Roman" pitchFamily="18" charset="0"/>
            </a:endParaRPr>
          </a:p>
          <a:p>
            <a:pPr marL="609600" indent="-609600">
              <a:lnSpc>
                <a:spcPct val="80000"/>
              </a:lnSpc>
              <a:buFontTx/>
              <a:buNone/>
            </a:pPr>
            <a:endParaRPr lang="en-US" sz="2400" b="1" smtClean="0">
              <a:solidFill>
                <a:srgbClr val="000000"/>
              </a:solidFill>
              <a:latin typeface="Times New Roman" pitchFamily="18" charset="0"/>
            </a:endParaRPr>
          </a:p>
          <a:p>
            <a:pPr marL="609600" indent="-609600">
              <a:lnSpc>
                <a:spcPct val="80000"/>
              </a:lnSpc>
              <a:buClr>
                <a:srgbClr val="000000"/>
              </a:buClr>
              <a:buFontTx/>
              <a:buNone/>
            </a:pPr>
            <a:r>
              <a:rPr lang="sr-Latn-CS" sz="2400" b="1" smtClean="0">
                <a:solidFill>
                  <a:srgbClr val="000000"/>
                </a:solidFill>
                <a:latin typeface="Times New Roman" pitchFamily="18" charset="0"/>
              </a:rPr>
              <a:t>1.Присуство алергијских реакција у породици</a:t>
            </a:r>
            <a:endParaRPr lang="en-US" sz="2400" b="1" smtClean="0">
              <a:solidFill>
                <a:srgbClr val="000000"/>
              </a:solidFill>
              <a:latin typeface="Times New Roman" pitchFamily="18" charset="0"/>
            </a:endParaRPr>
          </a:p>
          <a:p>
            <a:pPr marL="609600" indent="-609600">
              <a:lnSpc>
                <a:spcPct val="80000"/>
              </a:lnSpc>
              <a:buFontTx/>
              <a:buNone/>
            </a:pPr>
            <a:endParaRPr lang="sr-Latn-CS" sz="1800" b="1" smtClean="0">
              <a:solidFill>
                <a:srgbClr val="000000"/>
              </a:solidFill>
              <a:latin typeface="Times New Roman" pitchFamily="18" charset="0"/>
            </a:endParaRPr>
          </a:p>
          <a:p>
            <a:pPr marL="609600" indent="-609600" algn="just">
              <a:lnSpc>
                <a:spcPct val="80000"/>
              </a:lnSpc>
              <a:buFontTx/>
              <a:buNone/>
            </a:pP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Уколико један родитељ болује од било каквог облика алергијских реакција, половина деце ће испољити алергијске реакције</a:t>
            </a: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Уколико су обоје родитеља склони алергијама, 70% деце родитеља који испољавају било какав облик алергије ће </a:t>
            </a:r>
            <a:r>
              <a:rPr lang="en-US" sz="1800" b="1" smtClean="0">
                <a:solidFill>
                  <a:srgbClr val="000000"/>
                </a:solidFill>
                <a:latin typeface="Times New Roman" pitchFamily="18" charset="0"/>
              </a:rPr>
              <a:t>бити алерги</a:t>
            </a:r>
            <a:r>
              <a:rPr lang="sr-Latn-CS" sz="1800" b="1" smtClean="0">
                <a:solidFill>
                  <a:srgbClr val="000000"/>
                </a:solidFill>
                <a:latin typeface="Times New Roman" pitchFamily="18" charset="0"/>
              </a:rPr>
              <a:t>чно.</a:t>
            </a:r>
            <a:endParaRPr lang="en-US" sz="1800" b="1" smtClean="0">
              <a:solidFill>
                <a:srgbClr val="000000"/>
              </a:solidFill>
              <a:latin typeface="Times New Roman" pitchFamily="18" charset="0"/>
            </a:endParaRPr>
          </a:p>
          <a:p>
            <a:pPr marL="609600" indent="-609600" algn="just">
              <a:lnSpc>
                <a:spcPct val="80000"/>
              </a:lnSpc>
              <a:buFontTx/>
              <a:buNone/>
            </a:pPr>
            <a:endParaRPr lang="sr-Latn-CS" sz="1800" b="1" smtClean="0">
              <a:solidFill>
                <a:srgbClr val="000000"/>
              </a:solidFill>
              <a:latin typeface="Times New Roman" pitchFamily="18" charset="0"/>
            </a:endParaRPr>
          </a:p>
          <a:p>
            <a:pPr marL="609600" indent="-609600">
              <a:lnSpc>
                <a:spcPct val="80000"/>
              </a:lnSpc>
              <a:buFontTx/>
              <a:buNone/>
            </a:pPr>
            <a:r>
              <a:rPr lang="sr-Latn-CS" sz="2400" b="1" smtClean="0">
                <a:solidFill>
                  <a:srgbClr val="000000"/>
                </a:solidFill>
                <a:latin typeface="Times New Roman" pitchFamily="18" charset="0"/>
              </a:rPr>
              <a:t>2.Године</a:t>
            </a:r>
            <a:endParaRPr lang="en-US" sz="2400" b="1" smtClean="0">
              <a:solidFill>
                <a:srgbClr val="000000"/>
              </a:solidFill>
              <a:latin typeface="Times New Roman" pitchFamily="18" charset="0"/>
            </a:endParaRPr>
          </a:p>
          <a:p>
            <a:pPr marL="609600" indent="-609600">
              <a:lnSpc>
                <a:spcPct val="80000"/>
              </a:lnSpc>
              <a:buFontTx/>
              <a:buNone/>
            </a:pPr>
            <a:endParaRPr lang="en-US" sz="1000" b="1" smtClean="0">
              <a:solidFill>
                <a:srgbClr val="000000"/>
              </a:solidFill>
              <a:latin typeface="Times New Roman" pitchFamily="18" charset="0"/>
            </a:endParaRPr>
          </a:p>
          <a:p>
            <a:pPr marL="609600" indent="-609600">
              <a:lnSpc>
                <a:spcPct val="80000"/>
              </a:lnSpc>
              <a:buFontTx/>
              <a:buNone/>
            </a:pP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Нутритивне алергије су најчешће у дечјем узрасту, посебно у одојчади и мале деце</a:t>
            </a: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Како деца расту, органи за варење сазревају, те је вероватноћа да ће поједине намирнице изазвати неочекивану реакцију имуног система мања.</a:t>
            </a:r>
            <a:endParaRPr lang="en-US" sz="1800" b="1" smtClean="0">
              <a:solidFill>
                <a:srgbClr val="000000"/>
              </a:solidFill>
              <a:latin typeface="Times New Roman" pitchFamily="18" charset="0"/>
            </a:endParaRPr>
          </a:p>
          <a:p>
            <a:pPr marL="609600" indent="-609600" algn="just">
              <a:lnSpc>
                <a:spcPct val="80000"/>
              </a:lnSpc>
              <a:buFontTx/>
              <a:buNone/>
            </a:pPr>
            <a:endParaRPr lang="sr-Latn-CS" sz="1800" b="1" smtClean="0">
              <a:solidFill>
                <a:srgbClr val="000000"/>
              </a:solidFill>
              <a:latin typeface="Times New Roman" pitchFamily="18" charset="0"/>
            </a:endParaRPr>
          </a:p>
          <a:p>
            <a:pPr marL="609600" indent="-609600" algn="just">
              <a:lnSpc>
                <a:spcPct val="80000"/>
              </a:lnSpc>
              <a:buFontTx/>
              <a:buNone/>
            </a:pP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Највећи број деце </a:t>
            </a:r>
            <a:r>
              <a:rPr lang="sr-Latn-CS" sz="1800" b="1" smtClean="0">
                <a:solidFill>
                  <a:srgbClr val="000000"/>
                </a:solidFill>
              </a:rPr>
              <a:t>“</a:t>
            </a:r>
            <a:r>
              <a:rPr lang="sr-Latn-CS" sz="1800" b="1" smtClean="0">
                <a:solidFill>
                  <a:srgbClr val="000000"/>
                </a:solidFill>
                <a:latin typeface="Times New Roman" pitchFamily="18" charset="0"/>
              </a:rPr>
              <a:t>прерасте</a:t>
            </a:r>
            <a:r>
              <a:rPr lang="sr-Latn-CS" sz="1800" b="1" smtClean="0">
                <a:solidFill>
                  <a:srgbClr val="000000"/>
                </a:solidFill>
              </a:rPr>
              <a:t>”</a:t>
            </a:r>
            <a:r>
              <a:rPr lang="sr-Latn-CS" sz="1800" b="1" smtClean="0">
                <a:solidFill>
                  <a:srgbClr val="000000"/>
                </a:solidFill>
                <a:latin typeface="Times New Roman" pitchFamily="18" charset="0"/>
              </a:rPr>
              <a:t> алергије на млеко, соју, брашно и јаја. </a:t>
            </a:r>
            <a:endParaRPr lang="en-US" sz="1800" b="1" smtClean="0">
              <a:solidFill>
                <a:srgbClr val="000000"/>
              </a:solidFill>
              <a:latin typeface="Times New Roman" pitchFamily="18" charset="0"/>
            </a:endParaRPr>
          </a:p>
          <a:p>
            <a:pPr marL="609600" indent="-609600" algn="just">
              <a:lnSpc>
                <a:spcPct val="80000"/>
              </a:lnSpc>
              <a:buFontTx/>
              <a:buNone/>
            </a:pPr>
            <a:endParaRPr lang="sr-Latn-CS" sz="1800" b="1" smtClean="0">
              <a:solidFill>
                <a:srgbClr val="000000"/>
              </a:solidFill>
              <a:latin typeface="Times New Roman" pitchFamily="18" charset="0"/>
            </a:endParaRPr>
          </a:p>
          <a:p>
            <a:pPr marL="609600" indent="-609600" algn="just">
              <a:lnSpc>
                <a:spcPct val="80000"/>
              </a:lnSpc>
              <a:buFontTx/>
              <a:buNone/>
            </a:pP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Нутритивне алергије на језграсто воће и шкољке остају за</a:t>
            </a:r>
            <a:r>
              <a:rPr lang="sr-Latn-CS" sz="2000" b="1" smtClean="0">
                <a:solidFill>
                  <a:srgbClr val="000000"/>
                </a:solidFill>
                <a:latin typeface="Times New Roman" pitchFamily="18" charset="0"/>
              </a:rPr>
              <a:t> </a:t>
            </a:r>
            <a:r>
              <a:rPr lang="sr-Latn-CS" sz="1800" b="1" smtClean="0">
                <a:solidFill>
                  <a:srgbClr val="000000"/>
                </a:solidFill>
                <a:latin typeface="Times New Roman" pitchFamily="18" charset="0"/>
              </a:rPr>
              <a:t>цео живот.</a:t>
            </a:r>
            <a:endParaRPr lang="en-US" sz="1800" b="1" smtClean="0">
              <a:solidFill>
                <a:srgbClr val="000000"/>
              </a:solidFill>
              <a:latin typeface="Times New Roman" pitchFamily="18" charset="0"/>
            </a:endParaRPr>
          </a:p>
        </p:txBody>
      </p:sp>
    </p:spTree>
    <p:extLst>
      <p:ext uri="{BB962C8B-B14F-4D97-AF65-F5344CB8AC3E}">
        <p14:creationId xmlns:p14="http://schemas.microsoft.com/office/powerpoint/2010/main" xmlns="" val="382098259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body" idx="1"/>
          </p:nvPr>
        </p:nvSpPr>
        <p:spPr>
          <a:xfrm>
            <a:off x="250825" y="1341438"/>
            <a:ext cx="8686800" cy="6019800"/>
          </a:xfrm>
        </p:spPr>
        <p:txBody>
          <a:bodyPr/>
          <a:lstStyle/>
          <a:p>
            <a:pPr algn="just">
              <a:buFontTx/>
              <a:buNone/>
            </a:pPr>
            <a:r>
              <a:rPr lang="sr-Latn-CS" b="1" smtClean="0">
                <a:solidFill>
                  <a:srgbClr val="000000"/>
                </a:solidFill>
                <a:latin typeface="Times New Roman" pitchFamily="18" charset="0"/>
              </a:rPr>
              <a:t>Већина људи је једном у животу имала неочекивану реакцију на поједине намирнице.</a:t>
            </a:r>
          </a:p>
          <a:p>
            <a:pPr algn="just">
              <a:buFontTx/>
              <a:buNone/>
            </a:pPr>
            <a:r>
              <a:rPr lang="sr-Latn-CS" b="1" smtClean="0">
                <a:solidFill>
                  <a:srgbClr val="000000"/>
                </a:solidFill>
                <a:latin typeface="Times New Roman" pitchFamily="18" charset="0"/>
              </a:rPr>
              <a:t>Једно од петоро одраслих људи сматра да има нутритивну алергију </a:t>
            </a:r>
            <a:r>
              <a:rPr lang="sr-Latn-CS" b="1" smtClean="0">
                <a:solidFill>
                  <a:srgbClr val="000000"/>
                </a:solidFill>
              </a:rPr>
              <a:t>–</a:t>
            </a:r>
            <a:r>
              <a:rPr lang="sr-Latn-CS" b="1" smtClean="0">
                <a:solidFill>
                  <a:srgbClr val="000000"/>
                </a:solidFill>
                <a:latin typeface="Times New Roman" pitchFamily="18" charset="0"/>
              </a:rPr>
              <a:t> чињенице су да једна одрасла особа од седамдесет заиста има праву нутритивну алергију</a:t>
            </a:r>
            <a:r>
              <a:rPr lang="en-US" b="1" smtClean="0">
                <a:solidFill>
                  <a:srgbClr val="000000"/>
                </a:solidFill>
                <a:latin typeface="Times New Roman" pitchFamily="18" charset="0"/>
              </a:rPr>
              <a:t>.</a:t>
            </a:r>
          </a:p>
          <a:p>
            <a:pPr algn="just">
              <a:buFontTx/>
              <a:buNone/>
            </a:pPr>
            <a:r>
              <a:rPr lang="sr-Latn-CS" b="1" smtClean="0">
                <a:solidFill>
                  <a:srgbClr val="000000"/>
                </a:solidFill>
                <a:latin typeface="Times New Roman" pitchFamily="18" charset="0"/>
              </a:rPr>
              <a:t>Нутритивне алергије су знатно чешће у деце, али их она прерасту у школском узрасту</a:t>
            </a:r>
            <a:r>
              <a:rPr lang="en-US" b="1" smtClean="0">
                <a:solidFill>
                  <a:srgbClr val="000000"/>
                </a:solidFill>
                <a:latin typeface="Times New Roman" pitchFamily="18" charset="0"/>
              </a:rPr>
              <a:t>.</a:t>
            </a:r>
          </a:p>
        </p:txBody>
      </p:sp>
    </p:spTree>
    <p:extLst>
      <p:ext uri="{BB962C8B-B14F-4D97-AF65-F5344CB8AC3E}">
        <p14:creationId xmlns:p14="http://schemas.microsoft.com/office/powerpoint/2010/main" xmlns="" val="1056780076"/>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body" idx="1"/>
          </p:nvPr>
        </p:nvSpPr>
        <p:spPr>
          <a:xfrm>
            <a:off x="395288" y="1268413"/>
            <a:ext cx="8534400" cy="6248400"/>
          </a:xfrm>
        </p:spPr>
        <p:txBody>
          <a:bodyPr/>
          <a:lstStyle/>
          <a:p>
            <a:pPr algn="just">
              <a:lnSpc>
                <a:spcPct val="80000"/>
              </a:lnSpc>
              <a:buFontTx/>
              <a:buNone/>
            </a:pPr>
            <a:r>
              <a:rPr lang="sr-Latn-CS" sz="2800" b="1" smtClean="0">
                <a:solidFill>
                  <a:srgbClr val="FF0000"/>
                </a:solidFill>
                <a:latin typeface="Times New Roman" pitchFamily="18" charset="0"/>
              </a:rPr>
              <a:t>Више од </a:t>
            </a:r>
            <a:r>
              <a:rPr lang="en-US" sz="2800" b="1" smtClean="0">
                <a:solidFill>
                  <a:srgbClr val="FF0000"/>
                </a:solidFill>
                <a:latin typeface="Times New Roman" pitchFamily="18" charset="0"/>
              </a:rPr>
              <a:t>160 </a:t>
            </a:r>
            <a:r>
              <a:rPr lang="sr-Latn-CS" sz="2800" b="1" smtClean="0">
                <a:solidFill>
                  <a:srgbClr val="FF0000"/>
                </a:solidFill>
                <a:latin typeface="Times New Roman" pitchFamily="18" charset="0"/>
              </a:rPr>
              <a:t>намирница може изазвати алергијске реакције!</a:t>
            </a:r>
            <a:r>
              <a:rPr lang="en-US" sz="2400" b="1" smtClean="0">
                <a:solidFill>
                  <a:srgbClr val="000000"/>
                </a:solidFill>
                <a:latin typeface="Times New Roman" pitchFamily="18" charset="0"/>
              </a:rPr>
              <a:t> </a:t>
            </a:r>
          </a:p>
          <a:p>
            <a:pPr algn="just">
              <a:lnSpc>
                <a:spcPct val="80000"/>
              </a:lnSpc>
              <a:buFontTx/>
              <a:buNone/>
            </a:pPr>
            <a:endParaRPr lang="sr-Latn-CS" sz="2400" b="1" smtClean="0">
              <a:solidFill>
                <a:srgbClr val="000000"/>
              </a:solidFill>
              <a:latin typeface="Times New Roman" pitchFamily="18" charset="0"/>
            </a:endParaRPr>
          </a:p>
          <a:p>
            <a:pPr algn="just">
              <a:lnSpc>
                <a:spcPct val="80000"/>
              </a:lnSpc>
              <a:buFontTx/>
              <a:buNone/>
            </a:pPr>
            <a:r>
              <a:rPr lang="en-US" sz="2400" b="1" smtClean="0">
                <a:solidFill>
                  <a:srgbClr val="000000"/>
                </a:solidFill>
                <a:latin typeface="Times New Roman" pitchFamily="18" charset="0"/>
              </a:rPr>
              <a:t>А</a:t>
            </a:r>
            <a:r>
              <a:rPr lang="sr-Latn-CS" sz="2400" b="1" smtClean="0">
                <a:solidFill>
                  <a:srgbClr val="000000"/>
                </a:solidFill>
                <a:latin typeface="Times New Roman" pitchFamily="18" charset="0"/>
              </a:rPr>
              <a:t>генција за храну и лекове </a:t>
            </a:r>
            <a:r>
              <a:rPr lang="en-US" sz="2400" b="1" smtClean="0">
                <a:solidFill>
                  <a:srgbClr val="000000"/>
                </a:solidFill>
                <a:latin typeface="Times New Roman" pitchFamily="18" charset="0"/>
              </a:rPr>
              <a:t>(ФДА) </a:t>
            </a:r>
            <a:r>
              <a:rPr lang="sr-Latn-CS" sz="2400" b="1" smtClean="0">
                <a:solidFill>
                  <a:srgbClr val="000000"/>
                </a:solidFill>
                <a:latin typeface="Times New Roman" pitchFamily="18" charset="0"/>
              </a:rPr>
              <a:t>дефинисала је </a:t>
            </a:r>
            <a:r>
              <a:rPr lang="sr-Latn-CS" sz="2400" b="1" smtClean="0">
                <a:solidFill>
                  <a:srgbClr val="FF0000"/>
                </a:solidFill>
                <a:latin typeface="Times New Roman" pitchFamily="18" charset="0"/>
              </a:rPr>
              <a:t>осам најчешћих нутритивних алергена</a:t>
            </a:r>
            <a:r>
              <a:rPr lang="sr-Latn-CS" sz="2400" b="1" smtClean="0">
                <a:solidFill>
                  <a:srgbClr val="000000"/>
                </a:solidFill>
                <a:latin typeface="Times New Roman" pitchFamily="18" charset="0"/>
              </a:rPr>
              <a:t> (90%особа са нутритивним алергијама)</a:t>
            </a:r>
            <a:r>
              <a:rPr lang="en-US" sz="2400" b="1" smtClean="0">
                <a:solidFill>
                  <a:srgbClr val="000000"/>
                </a:solidFill>
                <a:latin typeface="Times New Roman" pitchFamily="18" charset="0"/>
              </a:rPr>
              <a:t>:</a:t>
            </a:r>
            <a:endParaRPr lang="sr-Latn-CS" sz="2400" b="1" smtClean="0">
              <a:solidFill>
                <a:srgbClr val="000000"/>
              </a:solidFill>
              <a:latin typeface="Times New Roman" pitchFamily="18" charset="0"/>
            </a:endParaRPr>
          </a:p>
          <a:p>
            <a:pPr algn="just">
              <a:lnSpc>
                <a:spcPct val="80000"/>
              </a:lnSpc>
              <a:buFontTx/>
              <a:buNone/>
            </a:pPr>
            <a:endParaRPr lang="en-US" sz="2400" b="1" smtClean="0">
              <a:solidFill>
                <a:srgbClr val="000000"/>
              </a:solidFill>
              <a:latin typeface="Times New Roman" pitchFamily="18" charset="0"/>
            </a:endParaRPr>
          </a:p>
          <a:p>
            <a:pPr>
              <a:lnSpc>
                <a:spcPct val="80000"/>
              </a:lnSpc>
            </a:pPr>
            <a:r>
              <a:rPr lang="sr-Latn-CS" sz="2400" b="1" smtClean="0">
                <a:solidFill>
                  <a:srgbClr val="000000"/>
                </a:solidFill>
                <a:latin typeface="Times New Roman" pitchFamily="18" charset="0"/>
              </a:rPr>
              <a:t>млеко</a:t>
            </a:r>
            <a:endParaRPr lang="en-US" sz="2400" b="1" smtClean="0">
              <a:solidFill>
                <a:srgbClr val="000000"/>
              </a:solidFill>
              <a:latin typeface="Times New Roman" pitchFamily="18" charset="0"/>
            </a:endParaRPr>
          </a:p>
          <a:p>
            <a:pPr>
              <a:lnSpc>
                <a:spcPct val="80000"/>
              </a:lnSpc>
            </a:pPr>
            <a:r>
              <a:rPr lang="sr-Latn-CS" sz="2400" b="1" smtClean="0">
                <a:solidFill>
                  <a:srgbClr val="000000"/>
                </a:solidFill>
                <a:latin typeface="Times New Roman" pitchFamily="18" charset="0"/>
              </a:rPr>
              <a:t>јаја</a:t>
            </a:r>
            <a:r>
              <a:rPr lang="en-US" sz="2400" b="1" smtClean="0">
                <a:solidFill>
                  <a:srgbClr val="000000"/>
                </a:solidFill>
                <a:latin typeface="Times New Roman" pitchFamily="18" charset="0"/>
              </a:rPr>
              <a:t> </a:t>
            </a:r>
          </a:p>
          <a:p>
            <a:pPr>
              <a:lnSpc>
                <a:spcPct val="80000"/>
              </a:lnSpc>
            </a:pPr>
            <a:r>
              <a:rPr lang="sr-Latn-CS" sz="2400" b="1" smtClean="0">
                <a:solidFill>
                  <a:srgbClr val="000000"/>
                </a:solidFill>
                <a:latin typeface="Times New Roman" pitchFamily="18" charset="0"/>
              </a:rPr>
              <a:t>кикирики</a:t>
            </a:r>
            <a:endParaRPr lang="en-US" sz="2400" b="1" smtClean="0">
              <a:solidFill>
                <a:srgbClr val="000000"/>
              </a:solidFill>
              <a:latin typeface="Times New Roman" pitchFamily="18" charset="0"/>
            </a:endParaRPr>
          </a:p>
          <a:p>
            <a:pPr>
              <a:lnSpc>
                <a:spcPct val="80000"/>
              </a:lnSpc>
            </a:pPr>
            <a:r>
              <a:rPr lang="sr-Latn-CS" sz="2400" b="1" smtClean="0">
                <a:solidFill>
                  <a:srgbClr val="000000"/>
                </a:solidFill>
                <a:latin typeface="Times New Roman" pitchFamily="18" charset="0"/>
              </a:rPr>
              <a:t>језграсто воће</a:t>
            </a:r>
            <a:r>
              <a:rPr lang="en-US" sz="2400" b="1" smtClean="0">
                <a:solidFill>
                  <a:srgbClr val="000000"/>
                </a:solidFill>
                <a:latin typeface="Times New Roman" pitchFamily="18" charset="0"/>
              </a:rPr>
              <a:t> </a:t>
            </a:r>
          </a:p>
          <a:p>
            <a:pPr>
              <a:lnSpc>
                <a:spcPct val="80000"/>
              </a:lnSpc>
            </a:pPr>
            <a:r>
              <a:rPr lang="sr-Latn-CS" sz="2400" b="1" smtClean="0">
                <a:solidFill>
                  <a:srgbClr val="000000"/>
                </a:solidFill>
                <a:latin typeface="Times New Roman" pitchFamily="18" charset="0"/>
              </a:rPr>
              <a:t>риба</a:t>
            </a:r>
            <a:r>
              <a:rPr lang="en-US" sz="2400" b="1" smtClean="0">
                <a:solidFill>
                  <a:srgbClr val="000000"/>
                </a:solidFill>
                <a:latin typeface="Times New Roman" pitchFamily="18" charset="0"/>
              </a:rPr>
              <a:t> </a:t>
            </a:r>
            <a:endParaRPr lang="sr-Latn-CS" sz="2400" b="1" smtClean="0">
              <a:solidFill>
                <a:srgbClr val="000000"/>
              </a:solidFill>
              <a:latin typeface="Times New Roman" pitchFamily="18" charset="0"/>
            </a:endParaRPr>
          </a:p>
          <a:p>
            <a:pPr>
              <a:lnSpc>
                <a:spcPct val="80000"/>
              </a:lnSpc>
            </a:pPr>
            <a:r>
              <a:rPr lang="sr-Latn-CS" sz="2400" b="1" smtClean="0">
                <a:solidFill>
                  <a:srgbClr val="000000"/>
                </a:solidFill>
                <a:latin typeface="Times New Roman" pitchFamily="18" charset="0"/>
              </a:rPr>
              <a:t>плодови мора</a:t>
            </a:r>
            <a:endParaRPr lang="en-US" sz="2400" b="1" smtClean="0">
              <a:solidFill>
                <a:srgbClr val="000000"/>
              </a:solidFill>
              <a:latin typeface="Times New Roman" pitchFamily="18" charset="0"/>
            </a:endParaRPr>
          </a:p>
          <a:p>
            <a:pPr>
              <a:lnSpc>
                <a:spcPct val="80000"/>
              </a:lnSpc>
            </a:pPr>
            <a:r>
              <a:rPr lang="sr-Latn-CS" sz="2400" b="1" smtClean="0">
                <a:solidFill>
                  <a:srgbClr val="000000"/>
                </a:solidFill>
                <a:latin typeface="Times New Roman" pitchFamily="18" charset="0"/>
              </a:rPr>
              <a:t>соја</a:t>
            </a:r>
            <a:endParaRPr lang="en-US" sz="2400" b="1" smtClean="0">
              <a:solidFill>
                <a:srgbClr val="000000"/>
              </a:solidFill>
              <a:latin typeface="Times New Roman" pitchFamily="18" charset="0"/>
            </a:endParaRPr>
          </a:p>
          <a:p>
            <a:pPr>
              <a:lnSpc>
                <a:spcPct val="80000"/>
              </a:lnSpc>
            </a:pPr>
            <a:r>
              <a:rPr lang="sr-Latn-CS" sz="2400" b="1" smtClean="0">
                <a:solidFill>
                  <a:srgbClr val="000000"/>
                </a:solidFill>
                <a:latin typeface="Times New Roman" pitchFamily="18" charset="0"/>
              </a:rPr>
              <a:t>брашно</a:t>
            </a:r>
          </a:p>
          <a:p>
            <a:pPr>
              <a:lnSpc>
                <a:spcPct val="80000"/>
              </a:lnSpc>
            </a:pPr>
            <a:endParaRPr lang="en-US" sz="1800" b="1" smtClean="0">
              <a:solidFill>
                <a:srgbClr val="000000"/>
              </a:solidFill>
              <a:latin typeface="Times New Roman" pitchFamily="18" charset="0"/>
            </a:endParaRPr>
          </a:p>
          <a:p>
            <a:pPr>
              <a:lnSpc>
                <a:spcPct val="80000"/>
              </a:lnSpc>
              <a:buFontTx/>
              <a:buNone/>
            </a:pPr>
            <a:r>
              <a:rPr lang="sr-Latn-CS" sz="2400" b="1" smtClean="0">
                <a:solidFill>
                  <a:srgbClr val="000000"/>
                </a:solidFill>
                <a:latin typeface="Times New Roman" pitchFamily="18" charset="0"/>
              </a:rPr>
              <a:t>                                            </a:t>
            </a:r>
            <a:endParaRPr lang="en-US" sz="1400" smtClean="0">
              <a:solidFill>
                <a:srgbClr val="000000"/>
              </a:solidFill>
              <a:latin typeface="Times New Roman" pitchFamily="18" charset="0"/>
            </a:endParaRPr>
          </a:p>
        </p:txBody>
      </p:sp>
    </p:spTree>
    <p:extLst>
      <p:ext uri="{BB962C8B-B14F-4D97-AF65-F5344CB8AC3E}">
        <p14:creationId xmlns:p14="http://schemas.microsoft.com/office/powerpoint/2010/main" xmlns="" val="314131908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body" sz="half" idx="1"/>
          </p:nvPr>
        </p:nvSpPr>
        <p:spPr>
          <a:xfrm>
            <a:off x="611188" y="1341438"/>
            <a:ext cx="8088312" cy="5105400"/>
          </a:xfrm>
        </p:spPr>
        <p:txBody>
          <a:bodyPr/>
          <a:lstStyle/>
          <a:p>
            <a:pPr marL="457200" indent="-457200">
              <a:lnSpc>
                <a:spcPct val="80000"/>
              </a:lnSpc>
              <a:buFontTx/>
              <a:buNone/>
            </a:pPr>
            <a:r>
              <a:rPr lang="sr-Latn-CS" sz="2400" b="1" smtClean="0">
                <a:solidFill>
                  <a:srgbClr val="000000"/>
                </a:solidFill>
                <a:latin typeface="Times New Roman" pitchFamily="18" charset="0"/>
              </a:rPr>
              <a:t>Намирнице и имуни систем</a:t>
            </a:r>
            <a:endParaRPr lang="en-US" sz="2400" b="1" smtClean="0">
              <a:solidFill>
                <a:srgbClr val="000000"/>
              </a:solidFill>
              <a:latin typeface="Times New Roman" pitchFamily="18" charset="0"/>
            </a:endParaRPr>
          </a:p>
          <a:p>
            <a:pPr marL="457200" indent="-457200">
              <a:lnSpc>
                <a:spcPct val="80000"/>
              </a:lnSpc>
              <a:buFontTx/>
              <a:buNone/>
            </a:pPr>
            <a:endParaRPr lang="en-US" sz="2400" b="1" smtClean="0">
              <a:solidFill>
                <a:srgbClr val="000000"/>
              </a:solidFill>
              <a:latin typeface="Times New Roman" pitchFamily="18" charset="0"/>
            </a:endParaRPr>
          </a:p>
          <a:p>
            <a:pPr marL="457200" indent="-457200">
              <a:lnSpc>
                <a:spcPct val="80000"/>
              </a:lnSpc>
              <a:buFontTx/>
              <a:buNone/>
            </a:pPr>
            <a:r>
              <a:rPr lang="sr-Latn-CS" sz="1800" b="1" i="1" smtClean="0">
                <a:solidFill>
                  <a:srgbClr val="000000"/>
                </a:solidFill>
                <a:latin typeface="Times New Roman" pitchFamily="18" charset="0"/>
              </a:rPr>
              <a:t>Нутритивне алергије</a:t>
            </a:r>
            <a:r>
              <a:rPr lang="sr-Latn-CS" sz="1800" b="1" smtClean="0">
                <a:solidFill>
                  <a:srgbClr val="000000"/>
                </a:solidFill>
                <a:latin typeface="Times New Roman" pitchFamily="18" charset="0"/>
              </a:rPr>
              <a:t> представљају низ </a:t>
            </a:r>
            <a:r>
              <a:rPr lang="en-US" sz="1800" b="1" smtClean="0">
                <a:solidFill>
                  <a:srgbClr val="000000"/>
                </a:solidFill>
                <a:latin typeface="Times New Roman" pitchFamily="18" charset="0"/>
              </a:rPr>
              <a:t>нео</a:t>
            </a:r>
            <a:r>
              <a:rPr lang="sr-Latn-CS" sz="1800" b="1" smtClean="0">
                <a:solidFill>
                  <a:srgbClr val="000000"/>
                </a:solidFill>
                <a:latin typeface="Times New Roman" pitchFamily="18" charset="0"/>
              </a:rPr>
              <a:t>чекиваних реакција </a:t>
            </a:r>
            <a:r>
              <a:rPr lang="sr-Latn-CS" sz="1800" b="1" i="1" smtClean="0">
                <a:solidFill>
                  <a:srgbClr val="000000"/>
                </a:solidFill>
                <a:latin typeface="Times New Roman" pitchFamily="18" charset="0"/>
              </a:rPr>
              <a:t>хуманог имуног система</a:t>
            </a:r>
            <a:r>
              <a:rPr lang="sr-Latn-CS" sz="1800" b="1" smtClean="0">
                <a:solidFill>
                  <a:srgbClr val="000000"/>
                </a:solidFill>
                <a:latin typeface="Times New Roman" pitchFamily="18" charset="0"/>
              </a:rPr>
              <a:t> на протеине из намирница.</a:t>
            </a:r>
            <a:r>
              <a:rPr lang="sr-Latn-CS" sz="1800" smtClean="0">
                <a:solidFill>
                  <a:srgbClr val="000000"/>
                </a:solidFill>
                <a:latin typeface="Times New Roman" pitchFamily="18" charset="0"/>
              </a:rPr>
              <a:t> </a:t>
            </a:r>
            <a:endParaRPr lang="en-US" sz="1800" smtClean="0">
              <a:solidFill>
                <a:srgbClr val="000000"/>
              </a:solidFill>
              <a:latin typeface="Times New Roman" pitchFamily="18" charset="0"/>
            </a:endParaRPr>
          </a:p>
          <a:p>
            <a:pPr marL="457200" indent="-457200" algn="just">
              <a:lnSpc>
                <a:spcPct val="80000"/>
              </a:lnSpc>
              <a:buFontTx/>
              <a:buNone/>
            </a:pPr>
            <a:r>
              <a:rPr lang="sr-Latn-CS" sz="1800" smtClean="0">
                <a:solidFill>
                  <a:srgbClr val="000000"/>
                </a:solidFill>
                <a:latin typeface="Times New Roman" pitchFamily="18" charset="0"/>
              </a:rPr>
              <a:t> </a:t>
            </a:r>
            <a:endParaRPr lang="en-US" sz="1800" smtClean="0">
              <a:solidFill>
                <a:srgbClr val="000000"/>
              </a:solidFill>
              <a:latin typeface="Times New Roman" pitchFamily="18" charset="0"/>
            </a:endParaRPr>
          </a:p>
          <a:p>
            <a:pPr marL="457200" indent="-457200">
              <a:lnSpc>
                <a:spcPct val="80000"/>
              </a:lnSpc>
              <a:buFontTx/>
              <a:buNone/>
            </a:pPr>
            <a:r>
              <a:rPr lang="sr-Latn-CS" sz="1800" b="1" smtClean="0">
                <a:solidFill>
                  <a:srgbClr val="000000"/>
                </a:solidFill>
                <a:latin typeface="Times New Roman" pitchFamily="18" charset="0"/>
              </a:rPr>
              <a:t>Две кључне компоненте нутритивних алергија:</a:t>
            </a:r>
          </a:p>
          <a:p>
            <a:pPr marL="457200" indent="-457200" algn="just">
              <a:lnSpc>
                <a:spcPct val="80000"/>
              </a:lnSpc>
            </a:pPr>
            <a:r>
              <a:rPr lang="sr-Latn-CS" sz="1800" b="1" smtClean="0">
                <a:solidFill>
                  <a:srgbClr val="000000"/>
                </a:solidFill>
                <a:latin typeface="Times New Roman" pitchFamily="18" charset="0"/>
              </a:rPr>
              <a:t>Стварање </a:t>
            </a:r>
            <a:r>
              <a:rPr lang="sr-Latn-CS" sz="1800" b="1" i="1" smtClean="0">
                <a:solidFill>
                  <a:srgbClr val="000000"/>
                </a:solidFill>
                <a:latin typeface="Times New Roman" pitchFamily="18" charset="0"/>
              </a:rPr>
              <a:t>имуноглобулина Е </a:t>
            </a:r>
            <a:r>
              <a:rPr lang="en-US" sz="1800" b="1" i="1" smtClean="0">
                <a:solidFill>
                  <a:srgbClr val="000000"/>
                </a:solidFill>
                <a:latin typeface="Times New Roman" pitchFamily="18" charset="0"/>
              </a:rPr>
              <a:t>(ИгЕ)</a:t>
            </a:r>
            <a:r>
              <a:rPr lang="en-US" sz="1800" b="1" smtClean="0">
                <a:solidFill>
                  <a:srgbClr val="000000"/>
                </a:solidFill>
                <a:latin typeface="Times New Roman" pitchFamily="18" charset="0"/>
              </a:rPr>
              <a:t>, анти</a:t>
            </a:r>
            <a:r>
              <a:rPr lang="sr-Latn-CS" sz="1800" b="1" smtClean="0">
                <a:solidFill>
                  <a:srgbClr val="000000"/>
                </a:solidFill>
                <a:latin typeface="Times New Roman" pitchFamily="18" charset="0"/>
              </a:rPr>
              <a:t>тела која се стварају као реакција на поједине материје</a:t>
            </a:r>
            <a:r>
              <a:rPr lang="en-US" sz="1800" b="1" smtClean="0">
                <a:solidFill>
                  <a:srgbClr val="000000"/>
                </a:solidFill>
                <a:latin typeface="Times New Roman" pitchFamily="18" charset="0"/>
              </a:rPr>
              <a:t>. </a:t>
            </a:r>
            <a:endParaRPr lang="sr-Latn-CS" sz="1800" b="1" smtClean="0">
              <a:solidFill>
                <a:srgbClr val="000000"/>
              </a:solidFill>
              <a:latin typeface="Times New Roman" pitchFamily="18" charset="0"/>
            </a:endParaRPr>
          </a:p>
          <a:p>
            <a:pPr marL="457200" indent="-457200" algn="just">
              <a:lnSpc>
                <a:spcPct val="80000"/>
              </a:lnSpc>
            </a:pPr>
            <a:r>
              <a:rPr lang="sr-Latn-CS" sz="1800" b="1" i="1" smtClean="0">
                <a:solidFill>
                  <a:srgbClr val="000000"/>
                </a:solidFill>
                <a:latin typeface="Times New Roman" pitchFamily="18" charset="0"/>
              </a:rPr>
              <a:t>Мастоцити</a:t>
            </a:r>
            <a:r>
              <a:rPr lang="en-US" sz="1800" b="1" smtClean="0">
                <a:solidFill>
                  <a:srgbClr val="000000"/>
                </a:solidFill>
                <a:latin typeface="Times New Roman" pitchFamily="18" charset="0"/>
              </a:rPr>
              <a:t>, </a:t>
            </a:r>
            <a:r>
              <a:rPr lang="sr-Latn-CS" sz="1800" b="1" smtClean="0">
                <a:solidFill>
                  <a:srgbClr val="000000"/>
                </a:solidFill>
                <a:latin typeface="Times New Roman" pitchFamily="18" charset="0"/>
              </a:rPr>
              <a:t>ћелије које се налазе на месту где се алергијске реакције јављају: нос, грло, плућа и кожа</a:t>
            </a:r>
            <a:r>
              <a:rPr lang="en-US" sz="1800" b="1" smtClean="0">
                <a:solidFill>
                  <a:srgbClr val="000000"/>
                </a:solidFill>
                <a:latin typeface="Times New Roman" pitchFamily="18" charset="0"/>
              </a:rPr>
              <a:t>.</a:t>
            </a:r>
          </a:p>
          <a:p>
            <a:pPr marL="457200" indent="-457200" algn="just">
              <a:lnSpc>
                <a:spcPct val="80000"/>
              </a:lnSpc>
            </a:pPr>
            <a:r>
              <a:rPr lang="sr-Latn-CS" sz="1800" b="1" smtClean="0">
                <a:solidFill>
                  <a:srgbClr val="000000"/>
                </a:solidFill>
                <a:latin typeface="Times New Roman" pitchFamily="18" charset="0"/>
              </a:rPr>
              <a:t>Уколико особа има нутритивну алергију, организам те особе реагује на поједине намирнице тако што ствара већу количину </a:t>
            </a:r>
            <a:r>
              <a:rPr lang="en-US" sz="1800" b="1" smtClean="0">
                <a:solidFill>
                  <a:srgbClr val="000000"/>
                </a:solidFill>
                <a:latin typeface="Times New Roman" pitchFamily="18" charset="0"/>
              </a:rPr>
              <a:t>ИгЕ анти</a:t>
            </a:r>
            <a:r>
              <a:rPr lang="sr-Latn-CS" sz="1800" b="1" smtClean="0">
                <a:solidFill>
                  <a:srgbClr val="000000"/>
                </a:solidFill>
                <a:latin typeface="Times New Roman" pitchFamily="18" charset="0"/>
              </a:rPr>
              <a:t>тела </a:t>
            </a:r>
            <a:r>
              <a:rPr lang="sr-Latn-CS" sz="1800" b="1" i="1" smtClean="0">
                <a:solidFill>
                  <a:srgbClr val="000000"/>
                </a:solidFill>
                <a:latin typeface="Times New Roman" pitchFamily="18" charset="0"/>
              </a:rPr>
              <a:t>(</a:t>
            </a:r>
            <a:r>
              <a:rPr lang="en-US" sz="1800" b="1" i="1" smtClean="0">
                <a:solidFill>
                  <a:srgbClr val="000000"/>
                </a:solidFill>
                <a:latin typeface="Times New Roman" pitchFamily="18" charset="0"/>
              </a:rPr>
              <a:t>сен</a:t>
            </a:r>
            <a:r>
              <a:rPr lang="sr-Latn-CS" sz="1800" b="1" i="1" smtClean="0">
                <a:solidFill>
                  <a:srgbClr val="000000"/>
                </a:solidFill>
                <a:latin typeface="Times New Roman" pitchFamily="18" charset="0"/>
              </a:rPr>
              <a:t>з</a:t>
            </a:r>
            <a:r>
              <a:rPr lang="en-US" sz="1800" b="1" i="1" smtClean="0">
                <a:solidFill>
                  <a:srgbClr val="000000"/>
                </a:solidFill>
                <a:latin typeface="Times New Roman" pitchFamily="18" charset="0"/>
              </a:rPr>
              <a:t>ити</a:t>
            </a:r>
            <a:r>
              <a:rPr lang="sr-Latn-CS" sz="1800" b="1" i="1" smtClean="0">
                <a:solidFill>
                  <a:srgbClr val="000000"/>
                </a:solidFill>
                <a:latin typeface="Times New Roman" pitchFamily="18" charset="0"/>
              </a:rPr>
              <a:t>визација). </a:t>
            </a:r>
          </a:p>
          <a:p>
            <a:pPr marL="457200" indent="-457200" algn="just">
              <a:lnSpc>
                <a:spcPct val="80000"/>
              </a:lnSpc>
            </a:pPr>
            <a:r>
              <a:rPr lang="sr-Latn-CS" sz="1800" b="1" smtClean="0">
                <a:solidFill>
                  <a:srgbClr val="000000"/>
                </a:solidFill>
                <a:latin typeface="Times New Roman" pitchFamily="18" charset="0"/>
              </a:rPr>
              <a:t>ИгЕ антитела су приликом следећег уноса намирнице која је изазвала сензитивизацију </a:t>
            </a:r>
            <a:r>
              <a:rPr lang="sr-Latn-CS" sz="1800" b="1" smtClean="0">
                <a:solidFill>
                  <a:srgbClr val="000000"/>
                </a:solidFill>
              </a:rPr>
              <a:t>“</a:t>
            </a:r>
            <a:r>
              <a:rPr lang="sr-Latn-CS" sz="1800" b="1" smtClean="0">
                <a:solidFill>
                  <a:srgbClr val="000000"/>
                </a:solidFill>
                <a:latin typeface="Times New Roman" pitchFamily="18" charset="0"/>
              </a:rPr>
              <a:t>спремна</a:t>
            </a:r>
            <a:r>
              <a:rPr lang="sr-Latn-CS" sz="1800" b="1" smtClean="0">
                <a:solidFill>
                  <a:srgbClr val="000000"/>
                </a:solidFill>
              </a:rPr>
              <a:t>”</a:t>
            </a:r>
            <a:r>
              <a:rPr lang="sr-Latn-CS" sz="1800" b="1" smtClean="0">
                <a:solidFill>
                  <a:srgbClr val="000000"/>
                </a:solidFill>
                <a:latin typeface="Times New Roman" pitchFamily="18" charset="0"/>
              </a:rPr>
              <a:t> да реагују.</a:t>
            </a:r>
          </a:p>
          <a:p>
            <a:pPr marL="457200" indent="-457200" algn="just">
              <a:lnSpc>
                <a:spcPct val="80000"/>
              </a:lnSpc>
            </a:pPr>
            <a:r>
              <a:rPr lang="sr-Latn-CS" sz="1800" b="1" smtClean="0">
                <a:solidFill>
                  <a:srgbClr val="000000"/>
                </a:solidFill>
                <a:latin typeface="Times New Roman" pitchFamily="18" charset="0"/>
              </a:rPr>
              <a:t>Реакција између ИгЕ антитела и компоненте у намирници узрокује ослобађање хистамина из мастоцита, који проузрокује читав низ алергијских реакција.</a:t>
            </a:r>
            <a:endParaRPr lang="en-US" sz="1800" b="1" smtClean="0">
              <a:solidFill>
                <a:srgbClr val="000000"/>
              </a:solidFill>
              <a:latin typeface="Times New Roman" pitchFamily="18" charset="0"/>
            </a:endParaRPr>
          </a:p>
          <a:p>
            <a:pPr marL="457200" indent="-457200">
              <a:lnSpc>
                <a:spcPct val="80000"/>
              </a:lnSpc>
              <a:buFontTx/>
              <a:buNone/>
            </a:pPr>
            <a:endParaRPr lang="en-US" sz="800" b="1" smtClean="0">
              <a:solidFill>
                <a:srgbClr val="000000"/>
              </a:solidFill>
            </a:endParaRPr>
          </a:p>
        </p:txBody>
      </p:sp>
    </p:spTree>
    <p:extLst>
      <p:ext uri="{BB962C8B-B14F-4D97-AF65-F5344CB8AC3E}">
        <p14:creationId xmlns:p14="http://schemas.microsoft.com/office/powerpoint/2010/main" xmlns="" val="424601702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z="2400" b="1" i="1" smtClean="0">
                <a:latin typeface="Times New Roman" pitchFamily="18" charset="0"/>
              </a:rPr>
              <a:t>Која храна нај</a:t>
            </a:r>
            <a:r>
              <a:rPr lang="sr-Latn-CS" sz="2400" b="1" i="1" smtClean="0">
                <a:latin typeface="Times New Roman" pitchFamily="18" charset="0"/>
              </a:rPr>
              <a:t>ч</a:t>
            </a:r>
            <a:r>
              <a:rPr lang="en-US" sz="2400" b="1" i="1" smtClean="0">
                <a:latin typeface="Times New Roman" pitchFamily="18" charset="0"/>
              </a:rPr>
              <a:t>е</a:t>
            </a:r>
            <a:r>
              <a:rPr lang="sr-Latn-CS" sz="2400" b="1" i="1" smtClean="0">
                <a:latin typeface="Times New Roman" pitchFamily="18" charset="0"/>
              </a:rPr>
              <a:t>шћ</a:t>
            </a:r>
            <a:r>
              <a:rPr lang="en-US" sz="2400" b="1" i="1" smtClean="0">
                <a:latin typeface="Times New Roman" pitchFamily="18" charset="0"/>
              </a:rPr>
              <a:t>е узрокује</a:t>
            </a:r>
            <a:br>
              <a:rPr lang="en-US" sz="2400" b="1" i="1" smtClean="0">
                <a:latin typeface="Times New Roman" pitchFamily="18" charset="0"/>
              </a:rPr>
            </a:br>
            <a:r>
              <a:rPr lang="en-US" sz="2400" b="1" i="1" smtClean="0">
                <a:latin typeface="Times New Roman" pitchFamily="18" charset="0"/>
              </a:rPr>
              <a:t>алергијске реакције?</a:t>
            </a:r>
          </a:p>
        </p:txBody>
      </p:sp>
      <p:sp>
        <p:nvSpPr>
          <p:cNvPr id="96259" name="Rectangle 3"/>
          <p:cNvSpPr>
            <a:spLocks noGrp="1" noChangeArrowheads="1"/>
          </p:cNvSpPr>
          <p:nvPr>
            <p:ph type="body" idx="1"/>
          </p:nvPr>
        </p:nvSpPr>
        <p:spPr/>
        <p:txBody>
          <a:bodyPr/>
          <a:lstStyle/>
          <a:p>
            <a:pPr algn="just">
              <a:lnSpc>
                <a:spcPct val="90000"/>
              </a:lnSpc>
              <a:buFontTx/>
              <a:buNone/>
            </a:pPr>
            <a:r>
              <a:rPr lang="en-US" sz="2000" b="1" smtClean="0">
                <a:latin typeface="Times New Roman" pitchFamily="18" charset="0"/>
              </a:rPr>
              <a:t>Храна је састављена од белан</a:t>
            </a:r>
            <a:r>
              <a:rPr lang="sr-Latn-CS" sz="2000" b="1" smtClean="0">
                <a:latin typeface="Times New Roman" pitchFamily="18" charset="0"/>
              </a:rPr>
              <a:t>ч</a:t>
            </a:r>
            <a:r>
              <a:rPr lang="en-US" sz="2000" b="1" smtClean="0">
                <a:latin typeface="Times New Roman" pitchFamily="18" charset="0"/>
              </a:rPr>
              <a:t>евина, </a:t>
            </a:r>
            <a:r>
              <a:rPr lang="sr-Latn-CS" sz="2000" b="1" smtClean="0">
                <a:latin typeface="Times New Roman" pitchFamily="18" charset="0"/>
              </a:rPr>
              <a:t>ш</a:t>
            </a:r>
            <a:r>
              <a:rPr lang="en-US" sz="2000" b="1" smtClean="0">
                <a:latin typeface="Times New Roman" pitchFamily="18" charset="0"/>
              </a:rPr>
              <a:t>е</a:t>
            </a:r>
            <a:r>
              <a:rPr lang="sr-Latn-CS" sz="2000" b="1" smtClean="0">
                <a:latin typeface="Times New Roman" pitchFamily="18" charset="0"/>
              </a:rPr>
              <a:t>ћ</a:t>
            </a:r>
            <a:r>
              <a:rPr lang="en-US" sz="2000" b="1" smtClean="0">
                <a:latin typeface="Times New Roman" pitchFamily="18" charset="0"/>
              </a:rPr>
              <a:t>ера и масти. Нај</a:t>
            </a:r>
            <a:r>
              <a:rPr lang="sr-Latn-CS" sz="2000" b="1" smtClean="0">
                <a:latin typeface="Times New Roman" pitchFamily="18" charset="0"/>
              </a:rPr>
              <a:t>ч</a:t>
            </a:r>
            <a:r>
              <a:rPr lang="en-US" sz="2000" b="1" smtClean="0">
                <a:latin typeface="Times New Roman" pitchFamily="18" charset="0"/>
              </a:rPr>
              <a:t>е</a:t>
            </a:r>
            <a:r>
              <a:rPr lang="sr-Latn-CS" sz="2000" b="1" smtClean="0">
                <a:latin typeface="Times New Roman" pitchFamily="18" charset="0"/>
              </a:rPr>
              <a:t>шћ</a:t>
            </a:r>
            <a:r>
              <a:rPr lang="en-US" sz="2000" b="1" smtClean="0">
                <a:latin typeface="Times New Roman" pitchFamily="18" charset="0"/>
              </a:rPr>
              <a:t>и алергени</a:t>
            </a:r>
            <a:r>
              <a:rPr lang="sr-Latn-CS" sz="2000" b="1" smtClean="0">
                <a:latin typeface="Times New Roman" pitchFamily="18" charset="0"/>
              </a:rPr>
              <a:t> </a:t>
            </a:r>
            <a:r>
              <a:rPr lang="en-US" sz="2000" b="1" smtClean="0">
                <a:latin typeface="Times New Roman" pitchFamily="18" charset="0"/>
              </a:rPr>
              <a:t>у храни су спојеви који садр</a:t>
            </a:r>
            <a:r>
              <a:rPr lang="sr-Latn-CS" sz="2000" b="1" smtClean="0">
                <a:latin typeface="Times New Roman" pitchFamily="18" charset="0"/>
              </a:rPr>
              <a:t>ж</a:t>
            </a:r>
            <a:r>
              <a:rPr lang="en-US" sz="2000" b="1" smtClean="0">
                <a:latin typeface="Times New Roman" pitchFamily="18" charset="0"/>
              </a:rPr>
              <a:t>е </a:t>
            </a:r>
            <a:r>
              <a:rPr lang="sr-Latn-CS" sz="2000" b="1" smtClean="0">
                <a:latin typeface="Times New Roman" pitchFamily="18" charset="0"/>
              </a:rPr>
              <a:t>ш</a:t>
            </a:r>
            <a:r>
              <a:rPr lang="en-US" sz="2000" b="1" smtClean="0">
                <a:latin typeface="Times New Roman" pitchFamily="18" charset="0"/>
              </a:rPr>
              <a:t>е</a:t>
            </a:r>
            <a:r>
              <a:rPr lang="sr-Latn-CS" sz="2000" b="1" smtClean="0">
                <a:latin typeface="Times New Roman" pitchFamily="18" charset="0"/>
              </a:rPr>
              <a:t>ћ</a:t>
            </a:r>
            <a:r>
              <a:rPr lang="en-US" sz="2000" b="1" smtClean="0">
                <a:latin typeface="Times New Roman" pitchFamily="18" charset="0"/>
              </a:rPr>
              <a:t>ере и масно</a:t>
            </a:r>
            <a:r>
              <a:rPr lang="sr-Latn-CS" sz="2000" b="1" smtClean="0">
                <a:latin typeface="Times New Roman" pitchFamily="18" charset="0"/>
              </a:rPr>
              <a:t>ћ</a:t>
            </a:r>
            <a:r>
              <a:rPr lang="en-US" sz="2000" b="1" smtClean="0">
                <a:latin typeface="Times New Roman" pitchFamily="18" charset="0"/>
              </a:rPr>
              <a:t>е (гликопротеини).</a:t>
            </a:r>
            <a:endParaRPr lang="sr-Latn-CS" sz="2000" b="1" smtClean="0">
              <a:latin typeface="Times New Roman" pitchFamily="18" charset="0"/>
            </a:endParaRPr>
          </a:p>
          <a:p>
            <a:pPr algn="just">
              <a:lnSpc>
                <a:spcPct val="90000"/>
              </a:lnSpc>
              <a:buFontTx/>
              <a:buNone/>
            </a:pPr>
            <a:endParaRPr lang="sr-Latn-CS" sz="1200" b="1" smtClean="0">
              <a:latin typeface="Times New Roman" pitchFamily="18" charset="0"/>
            </a:endParaRPr>
          </a:p>
          <a:p>
            <a:pPr algn="just">
              <a:lnSpc>
                <a:spcPct val="90000"/>
              </a:lnSpc>
              <a:buFontTx/>
              <a:buNone/>
            </a:pPr>
            <a:r>
              <a:rPr lang="en-US" sz="2000" b="1" smtClean="0">
                <a:latin typeface="Times New Roman" pitchFamily="18" charset="0"/>
              </a:rPr>
              <a:t>У одраслих</a:t>
            </a:r>
            <a:r>
              <a:rPr lang="sr-Latn-CS" sz="2000" b="1" smtClean="0">
                <a:latin typeface="Times New Roman" pitchFamily="18" charset="0"/>
              </a:rPr>
              <a:t> </a:t>
            </a:r>
            <a:r>
              <a:rPr lang="en-US" sz="2000" b="1" smtClean="0">
                <a:latin typeface="Times New Roman" pitchFamily="18" charset="0"/>
              </a:rPr>
              <a:t>је око 90% алергијских реакција на храну узроковано кикирикијем, орасима,</a:t>
            </a:r>
            <a:r>
              <a:rPr lang="sr-Latn-CS" sz="2000" b="1" smtClean="0">
                <a:latin typeface="Times New Roman" pitchFamily="18" charset="0"/>
              </a:rPr>
              <a:t> </a:t>
            </a:r>
            <a:r>
              <a:rPr lang="en-US" sz="2000" b="1" smtClean="0">
                <a:latin typeface="Times New Roman" pitchFamily="18" charset="0"/>
              </a:rPr>
              <a:t>рибом и </a:t>
            </a:r>
            <a:r>
              <a:rPr lang="sr-Latn-CS" sz="2000" b="1" smtClean="0">
                <a:latin typeface="Times New Roman" pitchFamily="18" charset="0"/>
              </a:rPr>
              <a:t>ш</a:t>
            </a:r>
            <a:r>
              <a:rPr lang="en-US" sz="2000" b="1" smtClean="0">
                <a:latin typeface="Times New Roman" pitchFamily="18" charset="0"/>
              </a:rPr>
              <a:t>кољкама, а у деце јајима, млеком, сојом и бра</a:t>
            </a:r>
            <a:r>
              <a:rPr lang="sr-Latn-CS" sz="2000" b="1" smtClean="0">
                <a:latin typeface="Times New Roman" pitchFamily="18" charset="0"/>
              </a:rPr>
              <a:t>ш</a:t>
            </a:r>
            <a:r>
              <a:rPr lang="en-US" sz="2000" b="1" smtClean="0">
                <a:latin typeface="Times New Roman" pitchFamily="18" charset="0"/>
              </a:rPr>
              <a:t>ном. </a:t>
            </a:r>
            <a:endParaRPr lang="sr-Latn-CS" sz="2000" b="1" smtClean="0">
              <a:latin typeface="Times New Roman" pitchFamily="18" charset="0"/>
            </a:endParaRPr>
          </a:p>
          <a:p>
            <a:pPr algn="just">
              <a:lnSpc>
                <a:spcPct val="90000"/>
              </a:lnSpc>
              <a:buFontTx/>
              <a:buNone/>
            </a:pPr>
            <a:endParaRPr lang="sr-Latn-CS" sz="1200" b="1" smtClean="0">
              <a:latin typeface="Times New Roman" pitchFamily="18" charset="0"/>
            </a:endParaRPr>
          </a:p>
          <a:p>
            <a:pPr algn="just">
              <a:lnSpc>
                <a:spcPct val="90000"/>
              </a:lnSpc>
              <a:buFontTx/>
              <a:buNone/>
            </a:pPr>
            <a:r>
              <a:rPr lang="en-US" sz="2000" b="1" smtClean="0">
                <a:latin typeface="Times New Roman" pitchFamily="18" charset="0"/>
              </a:rPr>
              <a:t>Познато</a:t>
            </a:r>
            <a:r>
              <a:rPr lang="sr-Latn-CS" sz="2000" b="1" smtClean="0">
                <a:latin typeface="Times New Roman" pitchFamily="18" charset="0"/>
              </a:rPr>
              <a:t> </a:t>
            </a:r>
            <a:r>
              <a:rPr lang="en-US" sz="2000" b="1" smtClean="0">
                <a:latin typeface="Times New Roman" pitchFamily="18" charset="0"/>
              </a:rPr>
              <a:t>је да се </a:t>
            </a:r>
            <a:r>
              <a:rPr lang="sr-Latn-CS" sz="2000" b="1" smtClean="0">
                <a:latin typeface="Times New Roman" pitchFamily="18" charset="0"/>
              </a:rPr>
              <a:t>због</a:t>
            </a:r>
            <a:r>
              <a:rPr lang="en-US" sz="2000" b="1" smtClean="0">
                <a:latin typeface="Times New Roman" pitchFamily="18" charset="0"/>
              </a:rPr>
              <a:t> унакрсне реактивности у болесника који су алерги</a:t>
            </a:r>
            <a:r>
              <a:rPr lang="sr-Latn-CS" sz="2000" b="1" smtClean="0">
                <a:latin typeface="Times New Roman" pitchFamily="18" charset="0"/>
              </a:rPr>
              <a:t>ч</a:t>
            </a:r>
            <a:r>
              <a:rPr lang="en-US" sz="2000" b="1" smtClean="0">
                <a:latin typeface="Times New Roman" pitchFamily="18" charset="0"/>
              </a:rPr>
              <a:t>ни на п</a:t>
            </a:r>
            <a:r>
              <a:rPr lang="sr-Latn-CS" sz="2000" b="1" smtClean="0">
                <a:latin typeface="Times New Roman" pitchFamily="18" charset="0"/>
              </a:rPr>
              <a:t>олен </a:t>
            </a:r>
            <a:r>
              <a:rPr lang="en-US" sz="2000" b="1" smtClean="0">
                <a:latin typeface="Times New Roman" pitchFamily="18" charset="0"/>
              </a:rPr>
              <a:t>могу јавити алергијске реакције на храну, и обрнуто. </a:t>
            </a:r>
            <a:endParaRPr lang="sr-Latn-CS" sz="2000" b="1" smtClean="0">
              <a:latin typeface="Times New Roman" pitchFamily="18" charset="0"/>
            </a:endParaRPr>
          </a:p>
          <a:p>
            <a:pPr algn="just">
              <a:lnSpc>
                <a:spcPct val="90000"/>
              </a:lnSpc>
              <a:buFontTx/>
              <a:buNone/>
            </a:pPr>
            <a:endParaRPr lang="sr-Latn-CS" sz="1200" b="1" smtClean="0">
              <a:latin typeface="Times New Roman" pitchFamily="18" charset="0"/>
            </a:endParaRPr>
          </a:p>
          <a:p>
            <a:pPr algn="just">
              <a:lnSpc>
                <a:spcPct val="90000"/>
              </a:lnSpc>
              <a:buFontTx/>
              <a:buNone/>
            </a:pPr>
            <a:r>
              <a:rPr lang="en-US" sz="2000" b="1" smtClean="0">
                <a:latin typeface="Times New Roman" pitchFamily="18" charset="0"/>
              </a:rPr>
              <a:t>У болесника алерги</a:t>
            </a:r>
            <a:r>
              <a:rPr lang="sr-Latn-CS" sz="2000" b="1" smtClean="0">
                <a:latin typeface="Times New Roman" pitchFamily="18" charset="0"/>
              </a:rPr>
              <a:t>ч</a:t>
            </a:r>
            <a:r>
              <a:rPr lang="en-US" sz="2000" b="1" smtClean="0">
                <a:latin typeface="Times New Roman" pitchFamily="18" charset="0"/>
              </a:rPr>
              <a:t>них</a:t>
            </a:r>
            <a:r>
              <a:rPr lang="sr-Latn-CS" sz="2000" b="1" smtClean="0">
                <a:latin typeface="Times New Roman" pitchFamily="18" charset="0"/>
              </a:rPr>
              <a:t> </a:t>
            </a:r>
            <a:r>
              <a:rPr lang="en-US" sz="2000" b="1" smtClean="0">
                <a:latin typeface="Times New Roman" pitchFamily="18" charset="0"/>
              </a:rPr>
              <a:t>на п</a:t>
            </a:r>
            <a:r>
              <a:rPr lang="sr-Latn-CS" sz="2000" b="1" smtClean="0">
                <a:latin typeface="Times New Roman" pitchFamily="18" charset="0"/>
              </a:rPr>
              <a:t>олен</a:t>
            </a:r>
            <a:r>
              <a:rPr lang="en-US" sz="2000" b="1" smtClean="0">
                <a:latin typeface="Times New Roman" pitchFamily="18" charset="0"/>
              </a:rPr>
              <a:t> брезе </a:t>
            </a:r>
            <a:r>
              <a:rPr lang="sr-Latn-CS" sz="2000" b="1" smtClean="0">
                <a:latin typeface="Times New Roman" pitchFamily="18" charset="0"/>
              </a:rPr>
              <a:t>ч</a:t>
            </a:r>
            <a:r>
              <a:rPr lang="en-US" sz="2000" b="1" smtClean="0">
                <a:latin typeface="Times New Roman" pitchFamily="18" charset="0"/>
              </a:rPr>
              <a:t>еста је алергија на јабуку, сирови кр</a:t>
            </a:r>
            <a:r>
              <a:rPr lang="sr-Latn-CS" sz="2000" b="1" smtClean="0">
                <a:latin typeface="Times New Roman" pitchFamily="18" charset="0"/>
              </a:rPr>
              <a:t>о</a:t>
            </a:r>
            <a:r>
              <a:rPr lang="en-US" sz="2000" b="1" smtClean="0">
                <a:latin typeface="Times New Roman" pitchFamily="18" charset="0"/>
              </a:rPr>
              <a:t>мпир, </a:t>
            </a:r>
            <a:r>
              <a:rPr lang="sr-Latn-CS" sz="2000" b="1" smtClean="0">
                <a:latin typeface="Times New Roman" pitchFamily="18" charset="0"/>
              </a:rPr>
              <a:t>шаргарепу</a:t>
            </a:r>
            <a:r>
              <a:rPr lang="en-US" sz="2000" b="1" smtClean="0">
                <a:latin typeface="Times New Roman" pitchFamily="18" charset="0"/>
              </a:rPr>
              <a:t>, целер,</a:t>
            </a:r>
            <a:r>
              <a:rPr lang="sr-Latn-CS" sz="2000" b="1" smtClean="0">
                <a:latin typeface="Times New Roman" pitchFamily="18" charset="0"/>
              </a:rPr>
              <a:t> </a:t>
            </a:r>
            <a:r>
              <a:rPr lang="en-US" sz="2000" b="1" smtClean="0">
                <a:latin typeface="Times New Roman" pitchFamily="18" charset="0"/>
              </a:rPr>
              <a:t>гра</a:t>
            </a:r>
            <a:r>
              <a:rPr lang="sr-Latn-CS" sz="2000" b="1" smtClean="0">
                <a:latin typeface="Times New Roman" pitchFamily="18" charset="0"/>
              </a:rPr>
              <a:t>ш</a:t>
            </a:r>
            <a:r>
              <a:rPr lang="en-US" sz="2000" b="1" smtClean="0">
                <a:latin typeface="Times New Roman" pitchFamily="18" charset="0"/>
              </a:rPr>
              <a:t>ак, киви и сл.</a:t>
            </a:r>
          </a:p>
        </p:txBody>
      </p:sp>
    </p:spTree>
    <p:extLst>
      <p:ext uri="{BB962C8B-B14F-4D97-AF65-F5344CB8AC3E}">
        <p14:creationId xmlns:p14="http://schemas.microsoft.com/office/powerpoint/2010/main" xmlns="" val="3663579292"/>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body" sz="half" idx="1"/>
          </p:nvPr>
        </p:nvSpPr>
        <p:spPr>
          <a:xfrm>
            <a:off x="457200" y="1371600"/>
            <a:ext cx="7283450" cy="4419600"/>
          </a:xfrm>
        </p:spPr>
        <p:txBody>
          <a:bodyPr/>
          <a:lstStyle/>
          <a:p>
            <a:pPr algn="just">
              <a:lnSpc>
                <a:spcPct val="80000"/>
              </a:lnSpc>
              <a:buFontTx/>
              <a:buNone/>
            </a:pPr>
            <a:r>
              <a:rPr lang="en-US" sz="1800" b="1" smtClean="0">
                <a:latin typeface="Times New Roman" pitchFamily="18" charset="0"/>
              </a:rPr>
              <a:t>Алергијске реакције на храну неретко су узроковане додацима (</a:t>
            </a:r>
            <a:r>
              <a:rPr lang="en-US" sz="1800" b="1" i="1" smtClean="0">
                <a:latin typeface="Times New Roman" pitchFamily="18" charset="0"/>
              </a:rPr>
              <a:t>адитивима</a:t>
            </a:r>
            <a:r>
              <a:rPr lang="en-US" sz="1800" b="1" smtClean="0">
                <a:latin typeface="Times New Roman" pitchFamily="18" charset="0"/>
              </a:rPr>
              <a:t>)</a:t>
            </a:r>
            <a:r>
              <a:rPr lang="sr-Latn-CS" sz="1800" b="1" smtClean="0">
                <a:latin typeface="Times New Roman" pitchFamily="18" charset="0"/>
              </a:rPr>
              <a:t> </a:t>
            </a:r>
            <a:r>
              <a:rPr lang="en-US" sz="1800" b="1" smtClean="0">
                <a:latin typeface="Times New Roman" pitchFamily="18" charset="0"/>
              </a:rPr>
              <a:t>храни, конзервансима и бојама. </a:t>
            </a:r>
          </a:p>
          <a:p>
            <a:pPr algn="just">
              <a:lnSpc>
                <a:spcPct val="80000"/>
              </a:lnSpc>
              <a:buFontTx/>
              <a:buNone/>
            </a:pPr>
            <a:endParaRPr lang="sr-Latn-CS" sz="1800" b="1" smtClean="0">
              <a:latin typeface="Times New Roman" pitchFamily="18" charset="0"/>
            </a:endParaRPr>
          </a:p>
          <a:p>
            <a:pPr algn="just">
              <a:lnSpc>
                <a:spcPct val="80000"/>
              </a:lnSpc>
              <a:buFontTx/>
              <a:buNone/>
            </a:pPr>
            <a:r>
              <a:rPr lang="en-US" sz="1800" b="1" smtClean="0">
                <a:latin typeface="Times New Roman" pitchFamily="18" charset="0"/>
              </a:rPr>
              <a:t>Реакције на адитиве храни јављају се у</a:t>
            </a:r>
            <a:r>
              <a:rPr lang="sr-Latn-CS" sz="1800" b="1" smtClean="0">
                <a:latin typeface="Times New Roman" pitchFamily="18" charset="0"/>
              </a:rPr>
              <a:t> </a:t>
            </a:r>
            <a:r>
              <a:rPr lang="en-US" sz="1800" b="1" smtClean="0">
                <a:latin typeface="Times New Roman" pitchFamily="18" charset="0"/>
              </a:rPr>
              <a:t>око 1% деце и у 0,01 - 0,23% одраслих. </a:t>
            </a:r>
            <a:endParaRPr lang="sr-Latn-CS" sz="1800" b="1" smtClean="0">
              <a:latin typeface="Times New Roman" pitchFamily="18" charset="0"/>
            </a:endParaRPr>
          </a:p>
          <a:p>
            <a:pPr algn="just">
              <a:lnSpc>
                <a:spcPct val="80000"/>
              </a:lnSpc>
              <a:buFontTx/>
              <a:buNone/>
            </a:pPr>
            <a:endParaRPr lang="sr-Latn-CS" sz="1800" b="1" smtClean="0">
              <a:latin typeface="Times New Roman" pitchFamily="18" charset="0"/>
            </a:endParaRPr>
          </a:p>
          <a:p>
            <a:pPr algn="just">
              <a:lnSpc>
                <a:spcPct val="80000"/>
              </a:lnSpc>
              <a:buFontTx/>
              <a:buNone/>
            </a:pPr>
            <a:r>
              <a:rPr lang="en-US" sz="1800" b="1" smtClean="0">
                <a:latin typeface="Times New Roman" pitchFamily="18" charset="0"/>
              </a:rPr>
              <a:t>Сматра се да је у</a:t>
            </a:r>
            <a:r>
              <a:rPr lang="sr-Latn-CS" sz="1800" b="1" smtClean="0">
                <a:latin typeface="Times New Roman" pitchFamily="18" charset="0"/>
              </a:rPr>
              <a:t>ч</a:t>
            </a:r>
            <a:r>
              <a:rPr lang="en-US" sz="1800" b="1" smtClean="0">
                <a:latin typeface="Times New Roman" pitchFamily="18" charset="0"/>
              </a:rPr>
              <a:t>есталост</a:t>
            </a:r>
            <a:r>
              <a:rPr lang="sr-Latn-CS" sz="1800" b="1" smtClean="0">
                <a:latin typeface="Times New Roman" pitchFamily="18" charset="0"/>
              </a:rPr>
              <a:t> </a:t>
            </a:r>
            <a:r>
              <a:rPr lang="en-US" sz="1800" b="1" smtClean="0">
                <a:latin typeface="Times New Roman" pitchFamily="18" charset="0"/>
              </a:rPr>
              <a:t>реакција на адитиве</a:t>
            </a:r>
            <a:r>
              <a:rPr lang="sr-Latn-CS" sz="1800" b="1" smtClean="0">
                <a:latin typeface="Times New Roman" pitchFamily="18" charset="0"/>
              </a:rPr>
              <a:t> у</a:t>
            </a:r>
            <a:r>
              <a:rPr lang="en-US" sz="1800" b="1" smtClean="0">
                <a:latin typeface="Times New Roman" pitchFamily="18" charset="0"/>
              </a:rPr>
              <a:t> храни заправо ве</a:t>
            </a:r>
            <a:r>
              <a:rPr lang="sr-Latn-CS" sz="1800" b="1" smtClean="0">
                <a:latin typeface="Times New Roman" pitchFamily="18" charset="0"/>
              </a:rPr>
              <a:t>ћ</a:t>
            </a:r>
            <a:r>
              <a:rPr lang="en-US" sz="1800" b="1" smtClean="0">
                <a:latin typeface="Times New Roman" pitchFamily="18" charset="0"/>
              </a:rPr>
              <a:t>а, али се због недостатних </a:t>
            </a:r>
            <a:r>
              <a:rPr lang="sr-Latn-CS" sz="1800" b="1" smtClean="0">
                <a:latin typeface="Times New Roman" pitchFamily="18" charset="0"/>
              </a:rPr>
              <a:t>и </a:t>
            </a:r>
            <a:r>
              <a:rPr lang="en-US" sz="1800" b="1" smtClean="0">
                <a:latin typeface="Times New Roman" pitchFamily="18" charset="0"/>
              </a:rPr>
              <a:t>нестандардизираних тестова ре</a:t>
            </a:r>
            <a:r>
              <a:rPr lang="sr-Latn-CS" sz="1800" b="1" smtClean="0">
                <a:latin typeface="Times New Roman" pitchFamily="18" charset="0"/>
              </a:rPr>
              <a:t>ђ</a:t>
            </a:r>
            <a:r>
              <a:rPr lang="en-US" sz="1800" b="1" smtClean="0">
                <a:latin typeface="Times New Roman" pitchFamily="18" charset="0"/>
              </a:rPr>
              <a:t>е доказују. </a:t>
            </a:r>
          </a:p>
          <a:p>
            <a:pPr algn="just">
              <a:lnSpc>
                <a:spcPct val="80000"/>
              </a:lnSpc>
              <a:buFontTx/>
              <a:buNone/>
            </a:pPr>
            <a:endParaRPr lang="sr-Latn-CS" sz="1800" b="1" smtClean="0">
              <a:latin typeface="Times New Roman" pitchFamily="18" charset="0"/>
            </a:endParaRPr>
          </a:p>
          <a:p>
            <a:pPr algn="just">
              <a:lnSpc>
                <a:spcPct val="80000"/>
              </a:lnSpc>
              <a:buFontTx/>
              <a:buNone/>
            </a:pPr>
            <a:r>
              <a:rPr lang="en-US" sz="1800" b="1" smtClean="0">
                <a:latin typeface="Times New Roman" pitchFamily="18" charset="0"/>
              </a:rPr>
              <a:t>Неке </a:t>
            </a:r>
            <a:r>
              <a:rPr lang="sr-Latn-CS" sz="1800" b="1" smtClean="0">
                <a:latin typeface="Times New Roman" pitchFamily="18" charset="0"/>
              </a:rPr>
              <a:t>материје</a:t>
            </a:r>
            <a:r>
              <a:rPr lang="en-US" sz="1800" b="1" smtClean="0">
                <a:latin typeface="Times New Roman" pitchFamily="18" charset="0"/>
              </a:rPr>
              <a:t> могу се поимени</a:t>
            </a:r>
            <a:r>
              <a:rPr lang="sr-Latn-CS" sz="1800" b="1" smtClean="0">
                <a:latin typeface="Times New Roman" pitchFamily="18" charset="0"/>
              </a:rPr>
              <a:t>ч</a:t>
            </a:r>
            <a:r>
              <a:rPr lang="en-US" sz="1800" b="1" smtClean="0">
                <a:latin typeface="Times New Roman" pitchFamily="18" charset="0"/>
              </a:rPr>
              <a:t>но</a:t>
            </a:r>
            <a:r>
              <a:rPr lang="sr-Latn-CS" sz="1800" b="1" smtClean="0">
                <a:latin typeface="Times New Roman" pitchFamily="18" charset="0"/>
              </a:rPr>
              <a:t> </a:t>
            </a:r>
            <a:r>
              <a:rPr lang="en-US" sz="1800" b="1" smtClean="0">
                <a:latin typeface="Times New Roman" pitchFamily="18" charset="0"/>
              </a:rPr>
              <a:t>споменути: конзерванс натриј</a:t>
            </a:r>
            <a:r>
              <a:rPr lang="sr-Latn-CS" sz="1800" b="1" smtClean="0">
                <a:latin typeface="Times New Roman" pitchFamily="18" charset="0"/>
              </a:rPr>
              <a:t>ум</a:t>
            </a:r>
            <a:r>
              <a:rPr lang="en-US" sz="1800" b="1" smtClean="0">
                <a:latin typeface="Times New Roman" pitchFamily="18" charset="0"/>
              </a:rPr>
              <a:t> бензоат, боја тартразин (</a:t>
            </a:r>
            <a:r>
              <a:rPr lang="sr-Latn-CS" sz="1800" b="1" i="1" smtClean="0">
                <a:latin typeface="Times New Roman" pitchFamily="18" charset="0"/>
              </a:rPr>
              <a:t>ж</a:t>
            </a:r>
            <a:r>
              <a:rPr lang="en-US" sz="1800" b="1" i="1" smtClean="0">
                <a:latin typeface="Times New Roman" pitchFamily="18" charset="0"/>
              </a:rPr>
              <a:t>уто обојени</a:t>
            </a:r>
            <a:r>
              <a:rPr lang="sr-Latn-CS" sz="1800" b="1" i="1" smtClean="0">
                <a:latin typeface="Times New Roman" pitchFamily="18" charset="0"/>
              </a:rPr>
              <a:t> </a:t>
            </a:r>
            <a:r>
              <a:rPr lang="en-US" sz="1800" b="1" i="1" smtClean="0">
                <a:latin typeface="Times New Roman" pitchFamily="18" charset="0"/>
              </a:rPr>
              <a:t>напитци, слатки</a:t>
            </a:r>
            <a:r>
              <a:rPr lang="sr-Latn-CS" sz="1800" b="1" i="1" smtClean="0">
                <a:latin typeface="Times New Roman" pitchFamily="18" charset="0"/>
              </a:rPr>
              <a:t>ш</a:t>
            </a:r>
            <a:r>
              <a:rPr lang="en-US" sz="1800" b="1" i="1" smtClean="0">
                <a:latin typeface="Times New Roman" pitchFamily="18" charset="0"/>
              </a:rPr>
              <a:t>и и сл</a:t>
            </a:r>
            <a:r>
              <a:rPr lang="en-US" sz="1800" b="1" smtClean="0">
                <a:latin typeface="Times New Roman" pitchFamily="18" charset="0"/>
              </a:rPr>
              <a:t>.), те </a:t>
            </a:r>
            <a:r>
              <a:rPr lang="sr-Latn-CS" sz="1800" b="1" smtClean="0">
                <a:latin typeface="Times New Roman" pitchFamily="18" charset="0"/>
              </a:rPr>
              <a:t>вештачки заслађивач</a:t>
            </a:r>
            <a:r>
              <a:rPr lang="en-US" sz="1800" b="1" smtClean="0">
                <a:latin typeface="Times New Roman" pitchFamily="18" charset="0"/>
              </a:rPr>
              <a:t> аспартам.</a:t>
            </a:r>
          </a:p>
        </p:txBody>
      </p:sp>
    </p:spTree>
    <p:extLst>
      <p:ext uri="{BB962C8B-B14F-4D97-AF65-F5344CB8AC3E}">
        <p14:creationId xmlns:p14="http://schemas.microsoft.com/office/powerpoint/2010/main" xmlns="" val="45347115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539750" y="476250"/>
            <a:ext cx="8229600" cy="1371600"/>
          </a:xfrm>
        </p:spPr>
        <p:txBody>
          <a:bodyPr/>
          <a:lstStyle/>
          <a:p>
            <a:r>
              <a:rPr lang="sr-Cyrl-CS" sz="2000" b="1" i="1" smtClean="0">
                <a:latin typeface="Times New Roman" pitchFamily="18" charset="0"/>
              </a:rPr>
              <a:t>Како се манифестују нутритивне алергије?</a:t>
            </a:r>
          </a:p>
        </p:txBody>
      </p:sp>
      <p:sp>
        <p:nvSpPr>
          <p:cNvPr id="98307" name="Rectangle 3"/>
          <p:cNvSpPr>
            <a:spLocks noGrp="1" noChangeArrowheads="1"/>
          </p:cNvSpPr>
          <p:nvPr>
            <p:ph type="body" sz="half" idx="1"/>
          </p:nvPr>
        </p:nvSpPr>
        <p:spPr>
          <a:xfrm>
            <a:off x="539750" y="1905000"/>
            <a:ext cx="7427913" cy="4953000"/>
          </a:xfrm>
        </p:spPr>
        <p:txBody>
          <a:bodyPr/>
          <a:lstStyle/>
          <a:p>
            <a:pPr algn="just">
              <a:lnSpc>
                <a:spcPct val="80000"/>
              </a:lnSpc>
              <a:buFontTx/>
              <a:buNone/>
            </a:pPr>
            <a:r>
              <a:rPr lang="en-US" sz="1800" b="1" smtClean="0">
                <a:latin typeface="Times New Roman" pitchFamily="18" charset="0"/>
              </a:rPr>
              <a:t>Алергијске реакције на храну посредоване </a:t>
            </a:r>
            <a:r>
              <a:rPr lang="sr-Cyrl-CS" sz="1800" b="1" smtClean="0">
                <a:latin typeface="Times New Roman" pitchFamily="18" charset="0"/>
              </a:rPr>
              <a:t>ИгЕ</a:t>
            </a:r>
            <a:r>
              <a:rPr lang="en-US" sz="1800" b="1" smtClean="0">
                <a:latin typeface="Times New Roman" pitchFamily="18" charset="0"/>
              </a:rPr>
              <a:t> </a:t>
            </a:r>
            <a:r>
              <a:rPr lang="sr-Latn-CS" sz="1800" b="1" smtClean="0">
                <a:latin typeface="Times New Roman" pitchFamily="18" charset="0"/>
              </a:rPr>
              <a:t>антителима </a:t>
            </a:r>
            <a:r>
              <a:rPr lang="en-US" sz="1800" b="1" smtClean="0">
                <a:latin typeface="Times New Roman" pitchFamily="18" charset="0"/>
              </a:rPr>
              <a:t>врло су разнолике. </a:t>
            </a:r>
            <a:endParaRPr lang="sr-Latn-CS" sz="18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800" b="1" smtClean="0">
                <a:latin typeface="Times New Roman" pitchFamily="18" charset="0"/>
              </a:rPr>
              <a:t>Могу узроковати реакције</a:t>
            </a:r>
            <a:r>
              <a:rPr lang="sr-Latn-CS" sz="1800" b="1" smtClean="0">
                <a:latin typeface="Times New Roman" pitchFamily="18" charset="0"/>
              </a:rPr>
              <a:t> читавог организма </a:t>
            </a:r>
            <a:r>
              <a:rPr lang="en-US" sz="1800" b="1" smtClean="0">
                <a:latin typeface="Times New Roman" pitchFamily="18" charset="0"/>
              </a:rPr>
              <a:t>опасне по </a:t>
            </a:r>
            <a:r>
              <a:rPr lang="sr-Latn-CS" sz="1800" b="1" smtClean="0">
                <a:latin typeface="Times New Roman" pitchFamily="18" charset="0"/>
              </a:rPr>
              <a:t>ж</a:t>
            </a:r>
            <a:r>
              <a:rPr lang="en-US" sz="1800" b="1" smtClean="0">
                <a:latin typeface="Times New Roman" pitchFamily="18" charset="0"/>
              </a:rPr>
              <a:t>ивот (</a:t>
            </a:r>
            <a:r>
              <a:rPr lang="en-US" sz="1800" b="1" i="1" smtClean="0">
                <a:latin typeface="Times New Roman" pitchFamily="18" charset="0"/>
              </a:rPr>
              <a:t>анафилакти</a:t>
            </a:r>
            <a:r>
              <a:rPr lang="sr-Latn-CS" sz="1800" b="1" i="1" smtClean="0">
                <a:latin typeface="Times New Roman" pitchFamily="18" charset="0"/>
              </a:rPr>
              <a:t>ч</a:t>
            </a:r>
            <a:r>
              <a:rPr lang="en-US" sz="1800" b="1" i="1" smtClean="0">
                <a:latin typeface="Times New Roman" pitchFamily="18" charset="0"/>
              </a:rPr>
              <a:t>ки </a:t>
            </a:r>
            <a:r>
              <a:rPr lang="sr-Latn-CS" sz="1800" b="1" i="1" smtClean="0">
                <a:latin typeface="Times New Roman" pitchFamily="18" charset="0"/>
              </a:rPr>
              <a:t>ш</a:t>
            </a:r>
            <a:r>
              <a:rPr lang="en-US" sz="1800" b="1" i="1" smtClean="0">
                <a:latin typeface="Times New Roman" pitchFamily="18" charset="0"/>
              </a:rPr>
              <a:t>ок</a:t>
            </a:r>
            <a:r>
              <a:rPr lang="en-US" sz="1800" b="1" smtClean="0">
                <a:latin typeface="Times New Roman" pitchFamily="18" charset="0"/>
              </a:rPr>
              <a:t>) или захватити један или ви</a:t>
            </a:r>
            <a:r>
              <a:rPr lang="sr-Latn-CS" sz="1800" b="1" smtClean="0">
                <a:latin typeface="Times New Roman" pitchFamily="18" charset="0"/>
              </a:rPr>
              <a:t>ш</a:t>
            </a:r>
            <a:r>
              <a:rPr lang="en-US" sz="1800" b="1" smtClean="0">
                <a:latin typeface="Times New Roman" pitchFamily="18" charset="0"/>
              </a:rPr>
              <a:t>е</a:t>
            </a:r>
            <a:r>
              <a:rPr lang="sr-Latn-CS" sz="1800" b="1" smtClean="0">
                <a:latin typeface="Times New Roman" pitchFamily="18" charset="0"/>
              </a:rPr>
              <a:t> </a:t>
            </a:r>
            <a:r>
              <a:rPr lang="en-US" sz="1800" b="1" smtClean="0">
                <a:latin typeface="Times New Roman" pitchFamily="18" charset="0"/>
              </a:rPr>
              <a:t>органских с</a:t>
            </a:r>
            <a:r>
              <a:rPr lang="sr-Latn-CS" sz="1800" b="1" smtClean="0">
                <a:latin typeface="Times New Roman" pitchFamily="18" charset="0"/>
              </a:rPr>
              <a:t>и</a:t>
            </a:r>
            <a:r>
              <a:rPr lang="en-US" sz="1800" b="1" smtClean="0">
                <a:latin typeface="Times New Roman" pitchFamily="18" charset="0"/>
              </a:rPr>
              <a:t>ст</a:t>
            </a:r>
            <a:r>
              <a:rPr lang="sr-Latn-CS" sz="1800" b="1" smtClean="0">
                <a:latin typeface="Times New Roman" pitchFamily="18" charset="0"/>
              </a:rPr>
              <a:t>ема</a:t>
            </a:r>
            <a:r>
              <a:rPr lang="en-US" sz="1800" b="1" smtClean="0">
                <a:latin typeface="Times New Roman" pitchFamily="18" charset="0"/>
              </a:rPr>
              <a:t>. </a:t>
            </a:r>
            <a:endParaRPr lang="sr-Latn-CS" sz="18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800" b="1" smtClean="0">
                <a:latin typeface="Times New Roman" pitchFamily="18" charset="0"/>
              </a:rPr>
              <a:t>Нај</a:t>
            </a:r>
            <a:r>
              <a:rPr lang="sr-Latn-CS" sz="1800" b="1" smtClean="0">
                <a:latin typeface="Times New Roman" pitchFamily="18" charset="0"/>
              </a:rPr>
              <a:t>ч</a:t>
            </a:r>
            <a:r>
              <a:rPr lang="en-US" sz="1800" b="1" smtClean="0">
                <a:latin typeface="Times New Roman" pitchFamily="18" charset="0"/>
              </a:rPr>
              <a:t>е</a:t>
            </a:r>
            <a:r>
              <a:rPr lang="sr-Latn-CS" sz="1800" b="1" smtClean="0">
                <a:latin typeface="Times New Roman" pitchFamily="18" charset="0"/>
              </a:rPr>
              <a:t>шћ</a:t>
            </a:r>
            <a:r>
              <a:rPr lang="en-US" sz="1800" b="1" smtClean="0">
                <a:latin typeface="Times New Roman" pitchFamily="18" charset="0"/>
              </a:rPr>
              <a:t>е су ко</a:t>
            </a:r>
            <a:r>
              <a:rPr lang="sr-Latn-CS" sz="1800" b="1" smtClean="0">
                <a:latin typeface="Times New Roman" pitchFamily="18" charset="0"/>
              </a:rPr>
              <a:t>ж</a:t>
            </a:r>
            <a:r>
              <a:rPr lang="en-US" sz="1800" b="1" smtClean="0">
                <a:latin typeface="Times New Roman" pitchFamily="18" charset="0"/>
              </a:rPr>
              <a:t>не реакције (</a:t>
            </a:r>
            <a:r>
              <a:rPr lang="en-US" sz="1800" b="1" i="1" smtClean="0">
                <a:latin typeface="Times New Roman" pitchFamily="18" charset="0"/>
              </a:rPr>
              <a:t>уртикарија, ангиоедем,</a:t>
            </a:r>
            <a:r>
              <a:rPr lang="sr-Latn-CS" sz="1800" b="1" i="1" smtClean="0">
                <a:latin typeface="Times New Roman" pitchFamily="18" charset="0"/>
              </a:rPr>
              <a:t> </a:t>
            </a:r>
            <a:r>
              <a:rPr lang="en-US" sz="1800" b="1" i="1" smtClean="0">
                <a:latin typeface="Times New Roman" pitchFamily="18" charset="0"/>
              </a:rPr>
              <a:t>атопијски дерматитис</a:t>
            </a:r>
            <a:r>
              <a:rPr lang="en-US" sz="1800" b="1" smtClean="0">
                <a:latin typeface="Times New Roman" pitchFamily="18" charset="0"/>
              </a:rPr>
              <a:t>). </a:t>
            </a:r>
            <a:endParaRPr lang="sr-Latn-CS" sz="18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800" b="1" smtClean="0">
                <a:latin typeface="Times New Roman" pitchFamily="18" charset="0"/>
              </a:rPr>
              <a:t>Неретко се алергија на храну манифестује само тзв.</a:t>
            </a:r>
            <a:r>
              <a:rPr lang="sr-Latn-CS" sz="1800" b="1" smtClean="0">
                <a:latin typeface="Times New Roman" pitchFamily="18" charset="0"/>
              </a:rPr>
              <a:t> </a:t>
            </a:r>
            <a:r>
              <a:rPr lang="en-US" sz="1800" b="1" smtClean="0">
                <a:latin typeface="Times New Roman" pitchFamily="18" charset="0"/>
              </a:rPr>
              <a:t>оралним алергијским синдромом, односно осе</a:t>
            </a:r>
            <a:r>
              <a:rPr lang="sr-Latn-CS" sz="1800" b="1" smtClean="0">
                <a:latin typeface="Times New Roman" pitchFamily="18" charset="0"/>
              </a:rPr>
              <a:t>ћ</a:t>
            </a:r>
            <a:r>
              <a:rPr lang="en-US" sz="1800" b="1" smtClean="0">
                <a:latin typeface="Times New Roman" pitchFamily="18" charset="0"/>
              </a:rPr>
              <a:t>ајем пе</a:t>
            </a:r>
            <a:r>
              <a:rPr lang="sr-Latn-CS" sz="1800" b="1" smtClean="0">
                <a:latin typeface="Times New Roman" pitchFamily="18" charset="0"/>
              </a:rPr>
              <a:t>ч</a:t>
            </a:r>
            <a:r>
              <a:rPr lang="en-US" sz="1800" b="1" smtClean="0">
                <a:latin typeface="Times New Roman" pitchFamily="18" charset="0"/>
              </a:rPr>
              <a:t>ења или сврба</a:t>
            </a:r>
            <a:r>
              <a:rPr lang="sr-Latn-CS" sz="1800" b="1" smtClean="0">
                <a:latin typeface="Times New Roman" pitchFamily="18" charset="0"/>
              </a:rPr>
              <a:t> </a:t>
            </a:r>
            <a:r>
              <a:rPr lang="en-US" sz="1800" b="1" smtClean="0">
                <a:latin typeface="Times New Roman" pitchFamily="18" charset="0"/>
              </a:rPr>
              <a:t>језика, отоком језика, уса</a:t>
            </a:r>
            <a:r>
              <a:rPr lang="sr-Latn-CS" sz="1800" b="1" smtClean="0">
                <a:latin typeface="Times New Roman" pitchFamily="18" charset="0"/>
              </a:rPr>
              <a:t>на</a:t>
            </a:r>
            <a:r>
              <a:rPr lang="en-US" sz="1800" b="1" smtClean="0">
                <a:latin typeface="Times New Roman" pitchFamily="18" charset="0"/>
              </a:rPr>
              <a:t>, непца или </a:t>
            </a:r>
            <a:r>
              <a:rPr lang="sr-Latn-CS" sz="1800" b="1" smtClean="0">
                <a:latin typeface="Times New Roman" pitchFamily="18" charset="0"/>
              </a:rPr>
              <a:t>ж</a:t>
            </a:r>
            <a:r>
              <a:rPr lang="en-US" sz="1800" b="1" smtClean="0">
                <a:latin typeface="Times New Roman" pitchFamily="18" charset="0"/>
              </a:rPr>
              <a:t>дрела. </a:t>
            </a:r>
            <a:endParaRPr lang="sr-Latn-CS" sz="18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800" b="1" smtClean="0">
                <a:latin typeface="Times New Roman" pitchFamily="18" charset="0"/>
              </a:rPr>
              <a:t>Захва</a:t>
            </a:r>
            <a:r>
              <a:rPr lang="sr-Latn-CS" sz="1800" b="1" smtClean="0">
                <a:latin typeface="Times New Roman" pitchFamily="18" charset="0"/>
              </a:rPr>
              <a:t>ћ</a:t>
            </a:r>
            <a:r>
              <a:rPr lang="en-US" sz="1800" b="1" smtClean="0">
                <a:latin typeface="Times New Roman" pitchFamily="18" charset="0"/>
              </a:rPr>
              <a:t>еност </a:t>
            </a:r>
            <a:r>
              <a:rPr lang="sr-Latn-CS" sz="1800" b="1" smtClean="0">
                <a:latin typeface="Times New Roman" pitchFamily="18" charset="0"/>
              </a:rPr>
              <a:t>органа за дисање </a:t>
            </a:r>
            <a:r>
              <a:rPr lang="en-US" sz="1800" b="1" smtClean="0">
                <a:latin typeface="Times New Roman" pitchFamily="18" charset="0"/>
              </a:rPr>
              <a:t>мо</a:t>
            </a:r>
            <a:r>
              <a:rPr lang="sr-Latn-CS" sz="1800" b="1" smtClean="0">
                <a:latin typeface="Times New Roman" pitchFamily="18" charset="0"/>
              </a:rPr>
              <a:t>ж</a:t>
            </a:r>
            <a:r>
              <a:rPr lang="en-US" sz="1800" b="1" smtClean="0">
                <a:latin typeface="Times New Roman" pitchFamily="18" charset="0"/>
              </a:rPr>
              <a:t>е се </a:t>
            </a:r>
            <a:r>
              <a:rPr lang="sr-Latn-CS" sz="1800" b="1" smtClean="0">
                <a:latin typeface="Times New Roman" pitchFamily="18" charset="0"/>
              </a:rPr>
              <a:t>испољити</a:t>
            </a:r>
            <a:r>
              <a:rPr lang="en-US" sz="1800" b="1" smtClean="0">
                <a:latin typeface="Times New Roman" pitchFamily="18" charset="0"/>
              </a:rPr>
              <a:t> симптомима астме и алергијског ринитиса.</a:t>
            </a: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800" b="1" smtClean="0">
                <a:latin typeface="Times New Roman" pitchFamily="18" charset="0"/>
              </a:rPr>
              <a:t>Симптоми алергије на храну у </a:t>
            </a:r>
            <a:r>
              <a:rPr lang="sr-Latn-CS" sz="1800" b="1" smtClean="0">
                <a:latin typeface="Times New Roman" pitchFamily="18" charset="0"/>
              </a:rPr>
              <a:t>органима за варење</a:t>
            </a:r>
            <a:r>
              <a:rPr lang="en-US" sz="1800" b="1" smtClean="0">
                <a:latin typeface="Times New Roman" pitchFamily="18" charset="0"/>
              </a:rPr>
              <a:t> су гр</a:t>
            </a:r>
            <a:r>
              <a:rPr lang="sr-Latn-CS" sz="1800" b="1" smtClean="0">
                <a:latin typeface="Times New Roman" pitchFamily="18" charset="0"/>
              </a:rPr>
              <a:t>ч</a:t>
            </a:r>
            <a:r>
              <a:rPr lang="en-US" sz="1800" b="1" smtClean="0">
                <a:latin typeface="Times New Roman" pitchFamily="18" charset="0"/>
              </a:rPr>
              <a:t>еви, му</a:t>
            </a:r>
            <a:r>
              <a:rPr lang="sr-Latn-CS" sz="1800" b="1" smtClean="0">
                <a:latin typeface="Times New Roman" pitchFamily="18" charset="0"/>
              </a:rPr>
              <a:t>ч</a:t>
            </a:r>
            <a:r>
              <a:rPr lang="en-US" sz="1800" b="1" smtClean="0">
                <a:latin typeface="Times New Roman" pitchFamily="18" charset="0"/>
              </a:rPr>
              <a:t>нина,</a:t>
            </a:r>
            <a:r>
              <a:rPr lang="sr-Latn-CS" sz="1800" b="1" smtClean="0">
                <a:latin typeface="Times New Roman" pitchFamily="18" charset="0"/>
              </a:rPr>
              <a:t> </a:t>
            </a:r>
            <a:r>
              <a:rPr lang="en-US" sz="1800" b="1" smtClean="0">
                <a:latin typeface="Times New Roman" pitchFamily="18" charset="0"/>
              </a:rPr>
              <a:t>повра</a:t>
            </a:r>
            <a:r>
              <a:rPr lang="sr-Latn-CS" sz="1800" b="1" smtClean="0">
                <a:latin typeface="Times New Roman" pitchFamily="18" charset="0"/>
              </a:rPr>
              <a:t>ћ</a:t>
            </a:r>
            <a:r>
              <a:rPr lang="en-US" sz="1800" b="1" smtClean="0">
                <a:latin typeface="Times New Roman" pitchFamily="18" charset="0"/>
              </a:rPr>
              <a:t>ање и прол</a:t>
            </a:r>
            <a:r>
              <a:rPr lang="sr-Latn-CS" sz="1800" b="1" smtClean="0">
                <a:latin typeface="Times New Roman" pitchFamily="18" charset="0"/>
              </a:rPr>
              <a:t>и</a:t>
            </a:r>
            <a:r>
              <a:rPr lang="en-US" sz="1800" b="1" smtClean="0">
                <a:latin typeface="Times New Roman" pitchFamily="18" charset="0"/>
              </a:rPr>
              <a:t>в. Гр</a:t>
            </a:r>
            <a:r>
              <a:rPr lang="sr-Latn-CS" sz="1800" b="1" smtClean="0">
                <a:latin typeface="Times New Roman" pitchFamily="18" charset="0"/>
              </a:rPr>
              <a:t>ч</a:t>
            </a:r>
            <a:r>
              <a:rPr lang="en-US" sz="1800" b="1" smtClean="0">
                <a:latin typeface="Times New Roman" pitchFamily="18" charset="0"/>
              </a:rPr>
              <a:t>еви су </a:t>
            </a:r>
            <a:r>
              <a:rPr lang="sr-Latn-CS" sz="1800" b="1" smtClean="0">
                <a:latin typeface="Times New Roman" pitchFamily="18" charset="0"/>
              </a:rPr>
              <a:t>ч</a:t>
            </a:r>
            <a:r>
              <a:rPr lang="en-US" sz="1800" b="1" smtClean="0">
                <a:latin typeface="Times New Roman" pitchFamily="18" charset="0"/>
              </a:rPr>
              <a:t>ест симптом алергије на храну у</a:t>
            </a:r>
            <a:r>
              <a:rPr lang="sr-Latn-CS" sz="1800" b="1" smtClean="0">
                <a:latin typeface="Times New Roman" pitchFamily="18" charset="0"/>
              </a:rPr>
              <a:t> </a:t>
            </a:r>
            <a:r>
              <a:rPr lang="en-US" sz="1800" b="1" smtClean="0">
                <a:latin typeface="Times New Roman" pitchFamily="18" charset="0"/>
              </a:rPr>
              <a:t>о</a:t>
            </a:r>
            <a:r>
              <a:rPr lang="sr-Latn-CS" sz="1800" b="1" smtClean="0">
                <a:latin typeface="Times New Roman" pitchFamily="18" charset="0"/>
              </a:rPr>
              <a:t>дојчади</a:t>
            </a:r>
            <a:r>
              <a:rPr lang="en-US" sz="1800" b="1" smtClean="0">
                <a:latin typeface="Times New Roman" pitchFamily="18" charset="0"/>
              </a:rPr>
              <a:t>.</a:t>
            </a:r>
          </a:p>
        </p:txBody>
      </p:sp>
    </p:spTree>
    <p:extLst>
      <p:ext uri="{BB962C8B-B14F-4D97-AF65-F5344CB8AC3E}">
        <p14:creationId xmlns:p14="http://schemas.microsoft.com/office/powerpoint/2010/main" xmlns="" val="2154873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0" y="0"/>
            <a:ext cx="9144000" cy="765175"/>
          </a:xfrm>
        </p:spPr>
        <p:txBody>
          <a:bodyPr/>
          <a:lstStyle/>
          <a:p>
            <a:pPr eaLnBrk="1" hangingPunct="1">
              <a:defRPr/>
            </a:pPr>
            <a:r>
              <a:rPr lang="sr-Cyrl-CS" sz="3600" dirty="0" smtClean="0"/>
              <a:t>АНТРОПОМЕТРИЈСКА ИСПИТИВАЊА</a:t>
            </a:r>
            <a:endParaRPr lang="sr-Latn-CS" sz="3600" dirty="0" smtClean="0"/>
          </a:p>
        </p:txBody>
      </p:sp>
      <p:sp>
        <p:nvSpPr>
          <p:cNvPr id="36867" name="Rectangle 3"/>
          <p:cNvSpPr>
            <a:spLocks noGrp="1" noChangeArrowheads="1"/>
          </p:cNvSpPr>
          <p:nvPr>
            <p:ph type="body" idx="4294967295"/>
          </p:nvPr>
        </p:nvSpPr>
        <p:spPr>
          <a:xfrm>
            <a:off x="0" y="692150"/>
            <a:ext cx="9144000" cy="6165850"/>
          </a:xfrm>
        </p:spPr>
        <p:txBody>
          <a:bodyPr/>
          <a:lstStyle/>
          <a:p>
            <a:pPr eaLnBrk="1" hangingPunct="1">
              <a:lnSpc>
                <a:spcPct val="90000"/>
              </a:lnSpc>
              <a:buFontTx/>
              <a:buNone/>
              <a:defRPr/>
            </a:pPr>
            <a:r>
              <a:rPr lang="en-US" sz="2800" dirty="0" smtClean="0">
                <a:effectLst>
                  <a:outerShdw blurRad="38100" dist="38100" dir="2700000" algn="tl">
                    <a:srgbClr val="FFFFFF"/>
                  </a:outerShdw>
                </a:effectLst>
              </a:rPr>
              <a:t>   </a:t>
            </a:r>
            <a:r>
              <a:rPr lang="sr-Cyrl-CS" sz="2800" dirty="0" smtClean="0"/>
              <a:t>Објективно мерило за процену стања ухрањености</a:t>
            </a:r>
          </a:p>
          <a:p>
            <a:pPr eaLnBrk="1" hangingPunct="1">
              <a:lnSpc>
                <a:spcPct val="90000"/>
              </a:lnSpc>
              <a:defRPr/>
            </a:pPr>
            <a:r>
              <a:rPr lang="sr-Cyrl-CS" sz="2800" dirty="0" smtClean="0"/>
              <a:t>Телесна висина (ТВ)</a:t>
            </a:r>
          </a:p>
          <a:p>
            <a:pPr eaLnBrk="1" hangingPunct="1">
              <a:lnSpc>
                <a:spcPct val="90000"/>
              </a:lnSpc>
              <a:defRPr/>
            </a:pPr>
            <a:r>
              <a:rPr lang="sr-Cyrl-CS" sz="2800" dirty="0" smtClean="0"/>
              <a:t>Телесна маса (ТМ)</a:t>
            </a:r>
          </a:p>
          <a:p>
            <a:pPr eaLnBrk="1" hangingPunct="1">
              <a:lnSpc>
                <a:spcPct val="90000"/>
              </a:lnSpc>
              <a:defRPr/>
            </a:pPr>
            <a:r>
              <a:rPr lang="sr-Cyrl-CS" sz="2800" dirty="0" smtClean="0"/>
              <a:t>Боди мас индекс</a:t>
            </a:r>
            <a:r>
              <a:rPr lang="en-US" sz="2800" dirty="0" smtClean="0"/>
              <a:t> </a:t>
            </a:r>
            <a:r>
              <a:rPr lang="sr-Cyrl-CS" sz="2800" dirty="0" smtClean="0"/>
              <a:t>(</a:t>
            </a:r>
            <a:r>
              <a:rPr lang="sr-Latn-CS" sz="2800" dirty="0" smtClean="0"/>
              <a:t>body mass index)-</a:t>
            </a:r>
            <a:r>
              <a:rPr lang="en-US" sz="2800" dirty="0" smtClean="0"/>
              <a:t>                            </a:t>
            </a:r>
            <a:r>
              <a:rPr lang="sr-Cyrl-CS" sz="2800" dirty="0" smtClean="0"/>
              <a:t>индекс телесне масе</a:t>
            </a:r>
          </a:p>
          <a:p>
            <a:pPr eaLnBrk="1" hangingPunct="1">
              <a:lnSpc>
                <a:spcPct val="90000"/>
              </a:lnSpc>
              <a:defRPr/>
            </a:pPr>
            <a:r>
              <a:rPr lang="sr-Cyrl-CS" sz="2800" dirty="0" smtClean="0"/>
              <a:t>Обим струка</a:t>
            </a:r>
          </a:p>
          <a:p>
            <a:pPr eaLnBrk="1" hangingPunct="1">
              <a:lnSpc>
                <a:spcPct val="90000"/>
              </a:lnSpc>
              <a:defRPr/>
            </a:pPr>
            <a:r>
              <a:rPr lang="sr-Cyrl-CS" sz="2800" dirty="0" smtClean="0"/>
              <a:t>Обим кукова</a:t>
            </a:r>
          </a:p>
          <a:p>
            <a:pPr eaLnBrk="1" hangingPunct="1">
              <a:lnSpc>
                <a:spcPct val="90000"/>
              </a:lnSpc>
              <a:defRPr/>
            </a:pPr>
            <a:r>
              <a:rPr lang="sr-Cyrl-CS" sz="2800" dirty="0" smtClean="0"/>
              <a:t>Однос струка и кука</a:t>
            </a:r>
          </a:p>
          <a:p>
            <a:pPr eaLnBrk="1" hangingPunct="1">
              <a:lnSpc>
                <a:spcPct val="90000"/>
              </a:lnSpc>
              <a:defRPr/>
            </a:pPr>
            <a:r>
              <a:rPr lang="sr-Cyrl-CS" sz="2800" dirty="0" smtClean="0"/>
              <a:t>Проценат масног </a:t>
            </a:r>
            <a:r>
              <a:rPr lang="en-US" sz="2800" dirty="0" smtClean="0"/>
              <a:t> </a:t>
            </a:r>
            <a:r>
              <a:rPr lang="sr-Cyrl-CS" sz="2800" dirty="0" smtClean="0"/>
              <a:t>ткива у организму</a:t>
            </a:r>
          </a:p>
          <a:p>
            <a:pPr eaLnBrk="1" hangingPunct="1">
              <a:lnSpc>
                <a:spcPct val="90000"/>
              </a:lnSpc>
              <a:defRPr/>
            </a:pPr>
            <a:r>
              <a:rPr lang="sr-Cyrl-CS" sz="2800" dirty="0" smtClean="0"/>
              <a:t>Уз</a:t>
            </a:r>
          </a:p>
          <a:p>
            <a:pPr eaLnBrk="1" hangingPunct="1">
              <a:lnSpc>
                <a:spcPct val="90000"/>
              </a:lnSpc>
              <a:defRPr/>
            </a:pPr>
            <a:r>
              <a:rPr lang="sr-Cyrl-CS" sz="2800" dirty="0" smtClean="0"/>
              <a:t>Скенер</a:t>
            </a:r>
          </a:p>
          <a:p>
            <a:pPr eaLnBrk="1" hangingPunct="1">
              <a:lnSpc>
                <a:spcPct val="90000"/>
              </a:lnSpc>
              <a:defRPr/>
            </a:pPr>
            <a:r>
              <a:rPr lang="sr-Cyrl-CS" sz="2800" dirty="0" smtClean="0"/>
              <a:t>Магнетна резонанца</a:t>
            </a:r>
            <a:endParaRPr lang="sr-Latn-CS" sz="2800" dirty="0" smtClean="0"/>
          </a:p>
        </p:txBody>
      </p:sp>
      <p:pic>
        <p:nvPicPr>
          <p:cNvPr id="19462" name="Picture 6" descr="fa3ae54cad">
            <a:hlinkClick r:id="rId2"/>
          </p:cNvPr>
          <p:cNvPicPr>
            <a:picLocks noChangeAspect="1" noChangeArrowheads="1"/>
          </p:cNvPicPr>
          <p:nvPr/>
        </p:nvPicPr>
        <p:blipFill>
          <a:blip r:embed="rId3" cstate="print"/>
          <a:srcRect/>
          <a:stretch>
            <a:fillRect/>
          </a:stretch>
        </p:blipFill>
        <p:spPr bwMode="auto">
          <a:xfrm>
            <a:off x="6324600" y="1752600"/>
            <a:ext cx="2051050" cy="234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body" idx="1"/>
          </p:nvPr>
        </p:nvSpPr>
        <p:spPr>
          <a:xfrm>
            <a:off x="228600" y="685800"/>
            <a:ext cx="8686800" cy="5867400"/>
          </a:xfrm>
        </p:spPr>
        <p:txBody>
          <a:bodyPr/>
          <a:lstStyle/>
          <a:p>
            <a:pPr>
              <a:lnSpc>
                <a:spcPct val="90000"/>
              </a:lnSpc>
              <a:buFontTx/>
              <a:buNone/>
            </a:pPr>
            <a:r>
              <a:rPr lang="sr-Latn-CS" b="1" smtClean="0">
                <a:solidFill>
                  <a:srgbClr val="000000"/>
                </a:solidFill>
                <a:latin typeface="Times New Roman" pitchFamily="18" charset="0"/>
              </a:rPr>
              <a:t>Симптоми</a:t>
            </a:r>
          </a:p>
          <a:p>
            <a:pPr>
              <a:lnSpc>
                <a:spcPct val="90000"/>
              </a:lnSpc>
              <a:buFontTx/>
              <a:buNone/>
            </a:pPr>
            <a:endParaRPr lang="en-US" b="1" smtClean="0">
              <a:solidFill>
                <a:srgbClr val="000000"/>
              </a:solidFill>
              <a:latin typeface="Times New Roman" pitchFamily="18" charset="0"/>
            </a:endParaRPr>
          </a:p>
          <a:p>
            <a:pPr>
              <a:lnSpc>
                <a:spcPct val="90000"/>
              </a:lnSpc>
            </a:pPr>
            <a:r>
              <a:rPr lang="sr-Latn-CS" sz="2400" b="1" smtClean="0">
                <a:solidFill>
                  <a:srgbClr val="000000"/>
                </a:solidFill>
                <a:latin typeface="Times New Roman" pitchFamily="18" charset="0"/>
              </a:rPr>
              <a:t>Први симптоми нутритивних алергија су свраб и оток усана, језика и грла.</a:t>
            </a:r>
          </a:p>
          <a:p>
            <a:pPr>
              <a:lnSpc>
                <a:spcPct val="90000"/>
              </a:lnSpc>
              <a:buFontTx/>
              <a:buNone/>
            </a:pPr>
            <a:endParaRPr lang="sr-Latn-CS" sz="2400" b="1" smtClean="0">
              <a:solidFill>
                <a:srgbClr val="000000"/>
              </a:solidFill>
              <a:latin typeface="Times New Roman" pitchFamily="18" charset="0"/>
            </a:endParaRPr>
          </a:p>
          <a:p>
            <a:pPr>
              <a:lnSpc>
                <a:spcPct val="90000"/>
              </a:lnSpc>
            </a:pPr>
            <a:r>
              <a:rPr lang="sr-Latn-CS" sz="2400" b="1" smtClean="0">
                <a:solidFill>
                  <a:srgbClr val="000000"/>
                </a:solidFill>
                <a:latin typeface="Times New Roman" pitchFamily="18" charset="0"/>
              </a:rPr>
              <a:t>Могуће су и следеће реакције</a:t>
            </a:r>
            <a:r>
              <a:rPr lang="en-US" sz="2400" b="1" smtClean="0">
                <a:solidFill>
                  <a:srgbClr val="000000"/>
                </a:solidFill>
                <a:latin typeface="Times New Roman" pitchFamily="18" charset="0"/>
              </a:rPr>
              <a:t>:</a:t>
            </a:r>
            <a:endParaRPr lang="sr-Latn-CS" sz="2400" b="1" smtClean="0">
              <a:solidFill>
                <a:srgbClr val="000000"/>
              </a:solidFill>
              <a:latin typeface="Times New Roman" pitchFamily="18" charset="0"/>
            </a:endParaRPr>
          </a:p>
          <a:p>
            <a:pPr>
              <a:lnSpc>
                <a:spcPct val="90000"/>
              </a:lnSpc>
              <a:buFontTx/>
              <a:buNone/>
            </a:pPr>
            <a:r>
              <a:rPr lang="en-US" sz="2000" b="1" smtClean="0">
                <a:solidFill>
                  <a:srgbClr val="000000"/>
                </a:solidFill>
                <a:latin typeface="Times New Roman" pitchFamily="18" charset="0"/>
              </a:rPr>
              <a:t> </a:t>
            </a: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кожне промене </a:t>
            </a:r>
            <a:r>
              <a:rPr lang="sr-Latn-CS" sz="2000" b="1" smtClean="0">
                <a:solidFill>
                  <a:srgbClr val="000000"/>
                </a:solidFill>
              </a:rPr>
              <a:t>–</a:t>
            </a:r>
            <a:r>
              <a:rPr lang="sr-Latn-CS" sz="2000" b="1" smtClean="0">
                <a:solidFill>
                  <a:srgbClr val="000000"/>
                </a:solidFill>
                <a:latin typeface="Times New Roman" pitchFamily="18" charset="0"/>
              </a:rPr>
              <a:t> свраб и оток</a:t>
            </a:r>
            <a:r>
              <a:rPr lang="en-US" sz="2000" b="1" smtClean="0">
                <a:solidFill>
                  <a:srgbClr val="000000"/>
                </a:solidFill>
                <a:latin typeface="Times New Roman" pitchFamily="18" charset="0"/>
              </a:rPr>
              <a:t>, </a:t>
            </a:r>
            <a:r>
              <a:rPr lang="sr-Latn-CS" sz="2000" b="1" smtClean="0">
                <a:solidFill>
                  <a:srgbClr val="000000"/>
                </a:solidFill>
                <a:latin typeface="Times New Roman" pitchFamily="18" charset="0"/>
              </a:rPr>
              <a:t>екцем</a:t>
            </a:r>
            <a:r>
              <a:rPr lang="en-US" sz="2000" b="1" smtClean="0">
                <a:solidFill>
                  <a:srgbClr val="000000"/>
                </a:solidFill>
                <a:latin typeface="Times New Roman" pitchFamily="18" charset="0"/>
              </a:rPr>
              <a:t> </a:t>
            </a:r>
            <a:r>
              <a:rPr lang="sr-Latn-CS" sz="2000" b="1" smtClean="0">
                <a:solidFill>
                  <a:srgbClr val="000000"/>
                </a:solidFill>
                <a:latin typeface="Times New Roman" pitchFamily="18" charset="0"/>
              </a:rPr>
              <a:t>и црвенило</a:t>
            </a:r>
            <a:endParaRPr lang="en-US" sz="2000" b="1" smtClean="0">
              <a:solidFill>
                <a:srgbClr val="000000"/>
              </a:solidFill>
              <a:latin typeface="Times New Roman" pitchFamily="18" charset="0"/>
            </a:endParaRP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повраћање и/или дијареја</a:t>
            </a:r>
            <a:r>
              <a:rPr lang="en-US" sz="2000" b="1" smtClean="0">
                <a:solidFill>
                  <a:srgbClr val="000000"/>
                </a:solidFill>
                <a:latin typeface="Times New Roman" pitchFamily="18" charset="0"/>
              </a:rPr>
              <a:t> </a:t>
            </a: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кашаљ</a:t>
            </a:r>
            <a:r>
              <a:rPr lang="en-US" sz="2000" b="1" smtClean="0">
                <a:solidFill>
                  <a:srgbClr val="000000"/>
                </a:solidFill>
                <a:latin typeface="Times New Roman" pitchFamily="18" charset="0"/>
              </a:rPr>
              <a:t>, </a:t>
            </a:r>
            <a:r>
              <a:rPr lang="sr-Latn-CS" sz="2000" b="1" smtClean="0">
                <a:solidFill>
                  <a:srgbClr val="000000"/>
                </a:solidFill>
              </a:rPr>
              <a:t>“</a:t>
            </a:r>
            <a:r>
              <a:rPr lang="sr-Latn-CS" sz="2000" b="1" smtClean="0">
                <a:solidFill>
                  <a:srgbClr val="000000"/>
                </a:solidFill>
                <a:latin typeface="Times New Roman" pitchFamily="18" charset="0"/>
              </a:rPr>
              <a:t>цурење</a:t>
            </a:r>
            <a:r>
              <a:rPr lang="sr-Latn-CS" sz="2000" b="1" smtClean="0">
                <a:solidFill>
                  <a:srgbClr val="000000"/>
                </a:solidFill>
              </a:rPr>
              <a:t>”</a:t>
            </a:r>
            <a:r>
              <a:rPr lang="sr-Latn-CS" sz="2000" b="1" smtClean="0">
                <a:solidFill>
                  <a:srgbClr val="000000"/>
                </a:solidFill>
                <a:latin typeface="Times New Roman" pitchFamily="18" charset="0"/>
              </a:rPr>
              <a:t> из носа</a:t>
            </a:r>
            <a:r>
              <a:rPr lang="en-US" sz="2000" b="1" smtClean="0">
                <a:solidFill>
                  <a:srgbClr val="000000"/>
                </a:solidFill>
                <a:latin typeface="Times New Roman" pitchFamily="18" charset="0"/>
              </a:rPr>
              <a:t> </a:t>
            </a: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оток усана</a:t>
            </a:r>
            <a:r>
              <a:rPr lang="en-US" sz="2000" b="1" smtClean="0">
                <a:solidFill>
                  <a:srgbClr val="000000"/>
                </a:solidFill>
                <a:latin typeface="Times New Roman" pitchFamily="18" charset="0"/>
              </a:rPr>
              <a:t> </a:t>
            </a: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црвенило и свраб у очима</a:t>
            </a:r>
            <a:r>
              <a:rPr lang="en-US" sz="2000" b="1" smtClean="0">
                <a:solidFill>
                  <a:srgbClr val="000000"/>
                </a:solidFill>
                <a:latin typeface="Times New Roman" pitchFamily="18" charset="0"/>
              </a:rPr>
              <a:t> </a:t>
            </a: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прве алергијске реакције на храну се дешавају у првих пар минута, да би се потпуна клиничка слика развила у року пар сати</a:t>
            </a:r>
          </a:p>
          <a:p>
            <a:pPr lvl="1">
              <a:lnSpc>
                <a:spcPct val="90000"/>
              </a:lnSpc>
              <a:buClr>
                <a:schemeClr val="folHlink"/>
              </a:buClr>
              <a:buFont typeface="Wingdings" pitchFamily="2" charset="2"/>
              <a:buChar char="Ø"/>
            </a:pPr>
            <a:r>
              <a:rPr lang="sr-Latn-CS" sz="2000" b="1" smtClean="0">
                <a:solidFill>
                  <a:srgbClr val="000000"/>
                </a:solidFill>
                <a:latin typeface="Times New Roman" pitchFamily="18" charset="0"/>
              </a:rPr>
              <a:t>у појединих особа се развија и анафилактички шок који може бити и фаталан</a:t>
            </a:r>
            <a:endParaRPr lang="en-US" sz="2000" b="1" smtClean="0">
              <a:solidFill>
                <a:srgbClr val="000000"/>
              </a:solidFill>
              <a:latin typeface="Times New Roman" pitchFamily="18" charset="0"/>
            </a:endParaRPr>
          </a:p>
        </p:txBody>
      </p:sp>
    </p:spTree>
    <p:extLst>
      <p:ext uri="{BB962C8B-B14F-4D97-AF65-F5344CB8AC3E}">
        <p14:creationId xmlns:p14="http://schemas.microsoft.com/office/powerpoint/2010/main" xmlns="" val="163267831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z="2400" b="1" i="1" smtClean="0">
                <a:solidFill>
                  <a:srgbClr val="000000"/>
                </a:solidFill>
                <a:latin typeface="Times New Roman" pitchFamily="18" charset="0"/>
              </a:rPr>
              <a:t>Алергија на кравље млеко</a:t>
            </a:r>
          </a:p>
        </p:txBody>
      </p:sp>
      <p:sp>
        <p:nvSpPr>
          <p:cNvPr id="100355" name="Rectangle 3"/>
          <p:cNvSpPr>
            <a:spLocks noGrp="1" noChangeArrowheads="1"/>
          </p:cNvSpPr>
          <p:nvPr>
            <p:ph type="body" idx="1"/>
          </p:nvPr>
        </p:nvSpPr>
        <p:spPr/>
        <p:txBody>
          <a:bodyPr/>
          <a:lstStyle/>
          <a:p>
            <a:pPr>
              <a:lnSpc>
                <a:spcPct val="80000"/>
              </a:lnSpc>
              <a:buFontTx/>
              <a:buNone/>
            </a:pPr>
            <a:endParaRPr lang="en-US" sz="800" smtClean="0"/>
          </a:p>
          <a:p>
            <a:pPr algn="just">
              <a:lnSpc>
                <a:spcPct val="80000"/>
              </a:lnSpc>
              <a:buFontTx/>
              <a:buNone/>
            </a:pPr>
            <a:r>
              <a:rPr lang="en-US" sz="1400" b="1" smtClean="0">
                <a:latin typeface="Times New Roman" pitchFamily="18" charset="0"/>
              </a:rPr>
              <a:t>Алергија на кравље млеко јавља се у око </a:t>
            </a:r>
            <a:r>
              <a:rPr lang="en-US" sz="1400" b="1" i="1" smtClean="0">
                <a:latin typeface="Times New Roman" pitchFamily="18" charset="0"/>
              </a:rPr>
              <a:t>2,5% </a:t>
            </a:r>
            <a:r>
              <a:rPr lang="sr-Latn-CS" sz="1400" b="1" i="1" smtClean="0">
                <a:latin typeface="Times New Roman" pitchFamily="18" charset="0"/>
              </a:rPr>
              <a:t>одојчади</a:t>
            </a:r>
            <a:r>
              <a:rPr lang="en-US" sz="1400" b="1" i="1" smtClean="0">
                <a:latin typeface="Times New Roman" pitchFamily="18" charset="0"/>
              </a:rPr>
              <a:t> и у деце до</a:t>
            </a:r>
            <a:r>
              <a:rPr lang="sr-Latn-CS" sz="1400" b="1" i="1" smtClean="0">
                <a:latin typeface="Times New Roman" pitchFamily="18" charset="0"/>
              </a:rPr>
              <a:t> </a:t>
            </a:r>
            <a:r>
              <a:rPr lang="en-US" sz="1400" b="1" i="1" smtClean="0">
                <a:latin typeface="Times New Roman" pitchFamily="18" charset="0"/>
              </a:rPr>
              <a:t>друге године </a:t>
            </a:r>
            <a:r>
              <a:rPr lang="sr-Latn-CS" sz="1400" b="1" i="1" smtClean="0">
                <a:latin typeface="Times New Roman" pitchFamily="18" charset="0"/>
              </a:rPr>
              <a:t>ж</a:t>
            </a:r>
            <a:r>
              <a:rPr lang="en-US" sz="1400" b="1" i="1" smtClean="0">
                <a:latin typeface="Times New Roman" pitchFamily="18" charset="0"/>
              </a:rPr>
              <a:t>ивота</a:t>
            </a:r>
            <a:r>
              <a:rPr lang="sr-Latn-CS" sz="1400" b="1" smtClean="0">
                <a:latin typeface="Times New Roman" pitchFamily="18" charset="0"/>
              </a:rPr>
              <a:t>,</a:t>
            </a:r>
            <a:r>
              <a:rPr lang="en-US" sz="1400" b="1" smtClean="0">
                <a:latin typeface="Times New Roman" pitchFamily="18" charset="0"/>
              </a:rPr>
              <a:t> </a:t>
            </a:r>
          </a:p>
          <a:p>
            <a:pPr algn="just">
              <a:lnSpc>
                <a:spcPct val="80000"/>
              </a:lnSpc>
              <a:buFontTx/>
              <a:buNone/>
            </a:pPr>
            <a:r>
              <a:rPr lang="en-US" sz="1400" b="1" smtClean="0">
                <a:latin typeface="Times New Roman" pitchFamily="18" charset="0"/>
              </a:rPr>
              <a:t>нај</a:t>
            </a:r>
            <a:r>
              <a:rPr lang="sr-Latn-CS" sz="1400" b="1" smtClean="0">
                <a:latin typeface="Times New Roman" pitchFamily="18" charset="0"/>
              </a:rPr>
              <a:t>ч</a:t>
            </a:r>
            <a:r>
              <a:rPr lang="en-US" sz="1400" b="1" smtClean="0">
                <a:latin typeface="Times New Roman" pitchFamily="18" charset="0"/>
              </a:rPr>
              <a:t>е</a:t>
            </a:r>
            <a:r>
              <a:rPr lang="sr-Latn-CS" sz="1400" b="1" smtClean="0">
                <a:latin typeface="Times New Roman" pitchFamily="18" charset="0"/>
              </a:rPr>
              <a:t>шћ</a:t>
            </a:r>
            <a:r>
              <a:rPr lang="en-US" sz="1400" b="1" smtClean="0">
                <a:latin typeface="Times New Roman" pitchFamily="18" charset="0"/>
              </a:rPr>
              <a:t>а алергијска реакција  деце </a:t>
            </a:r>
            <a:endParaRPr lang="sr-Latn-CS" sz="1400" b="1" smtClean="0">
              <a:latin typeface="Times New Roman" pitchFamily="18" charset="0"/>
            </a:endParaRPr>
          </a:p>
          <a:p>
            <a:pPr algn="just">
              <a:lnSpc>
                <a:spcPct val="80000"/>
              </a:lnSpc>
              <a:buFontTx/>
              <a:buNone/>
            </a:pPr>
            <a:endParaRPr lang="en-US" sz="1400" b="1" smtClean="0">
              <a:latin typeface="Times New Roman" pitchFamily="18" charset="0"/>
            </a:endParaRPr>
          </a:p>
          <a:p>
            <a:pPr algn="just">
              <a:lnSpc>
                <a:spcPct val="80000"/>
              </a:lnSpc>
              <a:buFontTx/>
              <a:buNone/>
            </a:pPr>
            <a:r>
              <a:rPr lang="en-US" sz="1400" b="1" smtClean="0">
                <a:latin typeface="Times New Roman" pitchFamily="18" charset="0"/>
              </a:rPr>
              <a:t>белан</a:t>
            </a:r>
            <a:r>
              <a:rPr lang="sr-Latn-CS" sz="1400" b="1" smtClean="0">
                <a:latin typeface="Times New Roman" pitchFamily="18" charset="0"/>
              </a:rPr>
              <a:t>ч</a:t>
            </a:r>
            <a:r>
              <a:rPr lang="en-US" sz="1400" b="1" smtClean="0">
                <a:latin typeface="Times New Roman" pitchFamily="18" charset="0"/>
              </a:rPr>
              <a:t>евине крављег млека </a:t>
            </a:r>
            <a:r>
              <a:rPr lang="sr-Cyrl-CS" sz="1400" b="1" smtClean="0">
                <a:latin typeface="Times New Roman" pitchFamily="18" charset="0"/>
              </a:rPr>
              <a:t>су</a:t>
            </a:r>
            <a:r>
              <a:rPr lang="sr-Cyrl-CS" sz="1400" b="1" smtClean="0"/>
              <a:t> </a:t>
            </a:r>
            <a:r>
              <a:rPr lang="en-US" sz="1400" b="1" smtClean="0">
                <a:latin typeface="Times New Roman" pitchFamily="18" charset="0"/>
              </a:rPr>
              <a:t> прве</a:t>
            </a:r>
            <a:r>
              <a:rPr lang="sr-Latn-CS" sz="1400" b="1" smtClean="0">
                <a:latin typeface="Times New Roman" pitchFamily="18" charset="0"/>
              </a:rPr>
              <a:t> </a:t>
            </a:r>
            <a:r>
              <a:rPr lang="en-US" sz="1400" b="1" smtClean="0">
                <a:latin typeface="Times New Roman" pitchFamily="18" charset="0"/>
              </a:rPr>
              <a:t>стране белан</a:t>
            </a:r>
            <a:r>
              <a:rPr lang="sr-Latn-CS" sz="1400" b="1" smtClean="0">
                <a:latin typeface="Times New Roman" pitchFamily="18" charset="0"/>
              </a:rPr>
              <a:t>ч</a:t>
            </a:r>
            <a:r>
              <a:rPr lang="en-US" sz="1400" b="1" smtClean="0">
                <a:latin typeface="Times New Roman" pitchFamily="18" charset="0"/>
              </a:rPr>
              <a:t>евине</a:t>
            </a:r>
            <a:endParaRPr lang="sr-Latn-CS" sz="14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400" b="1" smtClean="0">
                <a:latin typeface="Times New Roman" pitchFamily="18" charset="0"/>
              </a:rPr>
              <a:t>У крављем млеку</a:t>
            </a:r>
            <a:r>
              <a:rPr lang="sr-Latn-CS" sz="1400" b="1" smtClean="0">
                <a:latin typeface="Times New Roman" pitchFamily="18" charset="0"/>
              </a:rPr>
              <a:t> </a:t>
            </a:r>
            <a:r>
              <a:rPr lang="en-US" sz="1400" b="1" smtClean="0">
                <a:latin typeface="Times New Roman" pitchFamily="18" charset="0"/>
              </a:rPr>
              <a:t>налази се </a:t>
            </a:r>
            <a:r>
              <a:rPr lang="en-US" sz="1400" b="1" i="1" smtClean="0">
                <a:latin typeface="Times New Roman" pitchFamily="18" charset="0"/>
              </a:rPr>
              <a:t>двадесетак </a:t>
            </a:r>
            <a:r>
              <a:rPr lang="sr-Latn-CS" sz="1400" b="1" i="1" smtClean="0">
                <a:latin typeface="Times New Roman" pitchFamily="18" charset="0"/>
              </a:rPr>
              <a:t>супстанци</a:t>
            </a:r>
            <a:r>
              <a:rPr lang="en-US" sz="1400" b="1" smtClean="0">
                <a:latin typeface="Times New Roman" pitchFamily="18" charset="0"/>
              </a:rPr>
              <a:t> које могу узроковати алергијску реакцију.</a:t>
            </a:r>
            <a:r>
              <a:rPr lang="sr-Latn-CS" sz="1400" b="1" smtClean="0">
                <a:latin typeface="Times New Roman" pitchFamily="18" charset="0"/>
              </a:rPr>
              <a:t> </a:t>
            </a:r>
            <a:r>
              <a:rPr lang="en-US" sz="1400" b="1" smtClean="0">
                <a:latin typeface="Times New Roman" pitchFamily="18" charset="0"/>
              </a:rPr>
              <a:t>Најва</a:t>
            </a:r>
            <a:r>
              <a:rPr lang="sr-Latn-CS" sz="1400" b="1" smtClean="0">
                <a:latin typeface="Times New Roman" pitchFamily="18" charset="0"/>
              </a:rPr>
              <a:t>жн</a:t>
            </a:r>
            <a:r>
              <a:rPr lang="en-US" sz="1400" b="1" smtClean="0">
                <a:latin typeface="Times New Roman" pitchFamily="18" charset="0"/>
              </a:rPr>
              <a:t>ије су</a:t>
            </a:r>
            <a:r>
              <a:rPr lang="sr-Cyrl-CS" sz="1400" b="1" smtClean="0">
                <a:latin typeface="Times New Roman" pitchFamily="18" charset="0"/>
              </a:rPr>
              <a:t>:</a:t>
            </a:r>
          </a:p>
          <a:p>
            <a:pPr algn="ctr">
              <a:lnSpc>
                <a:spcPct val="80000"/>
              </a:lnSpc>
              <a:buFontTx/>
              <a:buNone/>
            </a:pPr>
            <a:r>
              <a:rPr lang="en-US" sz="1400" b="1" smtClean="0">
                <a:latin typeface="Times New Roman" pitchFamily="18" charset="0"/>
              </a:rPr>
              <a:t> </a:t>
            </a:r>
            <a:r>
              <a:rPr lang="en-US" sz="1400" b="1" i="1" smtClean="0">
                <a:latin typeface="Times New Roman" pitchFamily="18" charset="0"/>
              </a:rPr>
              <a:t>лактоглобулини, лакталбумин, казеин и крављи албумин.</a:t>
            </a:r>
            <a:endParaRPr lang="sr-Latn-CS" sz="1400" b="1" i="1" smtClean="0">
              <a:latin typeface="Times New Roman" pitchFamily="18" charset="0"/>
            </a:endParaRPr>
          </a:p>
          <a:p>
            <a:pPr algn="just">
              <a:lnSpc>
                <a:spcPct val="80000"/>
              </a:lnSpc>
              <a:buFontTx/>
              <a:buNone/>
            </a:pPr>
            <a:endParaRPr lang="en-US" sz="1400" b="1" i="1" smtClean="0">
              <a:latin typeface="Times New Roman" pitchFamily="18" charset="0"/>
            </a:endParaRPr>
          </a:p>
          <a:p>
            <a:pPr algn="just">
              <a:lnSpc>
                <a:spcPct val="80000"/>
              </a:lnSpc>
              <a:buFontTx/>
              <a:buNone/>
            </a:pPr>
            <a:r>
              <a:rPr lang="en-US" sz="1400" b="1" smtClean="0">
                <a:latin typeface="Times New Roman" pitchFamily="18" charset="0"/>
              </a:rPr>
              <a:t>Пастериз</a:t>
            </a:r>
            <a:r>
              <a:rPr lang="sr-Latn-CS" sz="1400" b="1" smtClean="0">
                <a:latin typeface="Times New Roman" pitchFamily="18" charset="0"/>
              </a:rPr>
              <a:t>овањем</a:t>
            </a:r>
            <a:r>
              <a:rPr lang="en-US" sz="1400" b="1" smtClean="0">
                <a:latin typeface="Times New Roman" pitchFamily="18" charset="0"/>
              </a:rPr>
              <a:t> млека не смањује се његова алергогеност. </a:t>
            </a:r>
            <a:endParaRPr lang="sr-Latn-CS" sz="14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400" b="1" smtClean="0">
                <a:latin typeface="Times New Roman" pitchFamily="18" charset="0"/>
              </a:rPr>
              <a:t>У око 50% болесника, који су због алергије на кравље млијеко</a:t>
            </a:r>
            <a:r>
              <a:rPr lang="sr-Latn-CS" sz="1400" b="1" smtClean="0">
                <a:latin typeface="Times New Roman" pitchFamily="18" charset="0"/>
              </a:rPr>
              <a:t> </a:t>
            </a:r>
            <a:r>
              <a:rPr lang="en-US" sz="1400" b="1" smtClean="0">
                <a:latin typeface="Times New Roman" pitchFamily="18" charset="0"/>
              </a:rPr>
              <a:t>узимали сојино млеко, развије се осетљивост и на соју. </a:t>
            </a:r>
            <a:endParaRPr lang="sr-Latn-CS" sz="14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400" b="1" smtClean="0">
                <a:latin typeface="Times New Roman" pitchFamily="18" charset="0"/>
              </a:rPr>
              <a:t>преосетљивост на кравље млеко </a:t>
            </a:r>
            <a:r>
              <a:rPr lang="sr-Latn-CS" sz="1400" b="1" smtClean="0">
                <a:latin typeface="Times New Roman" pitchFamily="18" charset="0"/>
              </a:rPr>
              <a:t>ч</a:t>
            </a:r>
            <a:r>
              <a:rPr lang="en-US" sz="1400" b="1" smtClean="0">
                <a:latin typeface="Times New Roman" pitchFamily="18" charset="0"/>
              </a:rPr>
              <a:t>есто није трајна појава. </a:t>
            </a:r>
            <a:endParaRPr lang="sr-Latn-CS" sz="1400" b="1" smtClean="0">
              <a:latin typeface="Times New Roman" pitchFamily="18" charset="0"/>
            </a:endParaRPr>
          </a:p>
          <a:p>
            <a:pPr algn="just">
              <a:lnSpc>
                <a:spcPct val="80000"/>
              </a:lnSpc>
              <a:buFontTx/>
              <a:buNone/>
            </a:pPr>
            <a:endParaRPr lang="sr-Latn-CS" sz="1400" b="1" smtClean="0">
              <a:latin typeface="Times New Roman" pitchFamily="18" charset="0"/>
            </a:endParaRPr>
          </a:p>
          <a:p>
            <a:pPr algn="just">
              <a:lnSpc>
                <a:spcPct val="80000"/>
              </a:lnSpc>
              <a:buFontTx/>
              <a:buNone/>
            </a:pPr>
            <a:r>
              <a:rPr lang="en-US" sz="1400" b="1" smtClean="0">
                <a:latin typeface="Times New Roman" pitchFamily="18" charset="0"/>
              </a:rPr>
              <a:t>Око 85% деце</a:t>
            </a:r>
            <a:r>
              <a:rPr lang="sr-Latn-CS" sz="1400" b="1" smtClean="0">
                <a:latin typeface="Times New Roman" pitchFamily="18" charset="0"/>
              </a:rPr>
              <a:t> </a:t>
            </a:r>
            <a:r>
              <a:rPr lang="en-US" sz="1400" b="1" smtClean="0">
                <a:latin typeface="Times New Roman" pitchFamily="18" charset="0"/>
              </a:rPr>
              <a:t>у којих је била доказана алергија на кравље млеко престаје бити алерги</a:t>
            </a:r>
            <a:r>
              <a:rPr lang="sr-Latn-CS" sz="1400" b="1" smtClean="0">
                <a:latin typeface="Times New Roman" pitchFamily="18" charset="0"/>
              </a:rPr>
              <a:t>ч</a:t>
            </a:r>
            <a:r>
              <a:rPr lang="en-US" sz="1400" b="1" smtClean="0">
                <a:latin typeface="Times New Roman" pitchFamily="18" charset="0"/>
              </a:rPr>
              <a:t>но</a:t>
            </a:r>
            <a:r>
              <a:rPr lang="sr-Latn-CS" sz="1400" b="1" smtClean="0">
                <a:latin typeface="Times New Roman" pitchFamily="18" charset="0"/>
              </a:rPr>
              <a:t> </a:t>
            </a:r>
            <a:r>
              <a:rPr lang="en-US" sz="1400" b="1" smtClean="0">
                <a:latin typeface="Times New Roman" pitchFamily="18" charset="0"/>
              </a:rPr>
              <a:t>до тре</a:t>
            </a:r>
            <a:r>
              <a:rPr lang="sr-Latn-CS" sz="1400" b="1" smtClean="0">
                <a:latin typeface="Times New Roman" pitchFamily="18" charset="0"/>
              </a:rPr>
              <a:t>ћ</a:t>
            </a:r>
            <a:r>
              <a:rPr lang="en-US" sz="1400" b="1" smtClean="0">
                <a:latin typeface="Times New Roman" pitchFamily="18" charset="0"/>
              </a:rPr>
              <a:t>е године </a:t>
            </a:r>
            <a:r>
              <a:rPr lang="sr-Latn-CS" sz="1400" b="1" smtClean="0">
                <a:latin typeface="Times New Roman" pitchFamily="18" charset="0"/>
              </a:rPr>
              <a:t>ж</a:t>
            </a:r>
            <a:r>
              <a:rPr lang="en-US" sz="1400" b="1" smtClean="0">
                <a:latin typeface="Times New Roman" pitchFamily="18" charset="0"/>
              </a:rPr>
              <a:t>ивота те мо</a:t>
            </a:r>
            <a:r>
              <a:rPr lang="sr-Latn-CS" sz="1400" b="1" smtClean="0">
                <a:latin typeface="Times New Roman" pitchFamily="18" charset="0"/>
              </a:rPr>
              <a:t>ж</a:t>
            </a:r>
            <a:r>
              <a:rPr lang="en-US" sz="1400" b="1" smtClean="0">
                <a:latin typeface="Times New Roman" pitchFamily="18" charset="0"/>
              </a:rPr>
              <a:t>е конзумирати кравље млеко без последица.</a:t>
            </a:r>
          </a:p>
          <a:p>
            <a:pPr algn="just">
              <a:lnSpc>
                <a:spcPct val="80000"/>
              </a:lnSpc>
              <a:buFontTx/>
              <a:buNone/>
            </a:pPr>
            <a:endParaRPr lang="en-US" sz="1400" b="1" i="1" smtClean="0">
              <a:latin typeface="Times New Roman" pitchFamily="18" charset="0"/>
            </a:endParaRPr>
          </a:p>
        </p:txBody>
      </p:sp>
    </p:spTree>
    <p:extLst>
      <p:ext uri="{BB962C8B-B14F-4D97-AF65-F5344CB8AC3E}">
        <p14:creationId xmlns:p14="http://schemas.microsoft.com/office/powerpoint/2010/main" xmlns="" val="208216427"/>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algn="l"/>
            <a:r>
              <a:rPr lang="en-US" sz="2400" b="1" i="1" smtClean="0">
                <a:latin typeface="Times New Roman" pitchFamily="18" charset="0"/>
              </a:rPr>
              <a:t>Алергија на јаја</a:t>
            </a:r>
          </a:p>
        </p:txBody>
      </p:sp>
      <p:sp>
        <p:nvSpPr>
          <p:cNvPr id="101379" name="Rectangle 3"/>
          <p:cNvSpPr>
            <a:spLocks noGrp="1" noChangeArrowheads="1"/>
          </p:cNvSpPr>
          <p:nvPr>
            <p:ph type="body" idx="1"/>
          </p:nvPr>
        </p:nvSpPr>
        <p:spPr/>
        <p:txBody>
          <a:bodyPr/>
          <a:lstStyle/>
          <a:p>
            <a:pPr algn="just">
              <a:lnSpc>
                <a:spcPct val="80000"/>
              </a:lnSpc>
              <a:buFontTx/>
              <a:buNone/>
            </a:pPr>
            <a:r>
              <a:rPr lang="en-US" sz="2000" b="1" smtClean="0">
                <a:latin typeface="Times New Roman" pitchFamily="18" charset="0"/>
              </a:rPr>
              <a:t>Јаја су </a:t>
            </a:r>
            <a:r>
              <a:rPr lang="sr-Latn-CS" sz="2000" b="1" smtClean="0">
                <a:latin typeface="Times New Roman" pitchFamily="18" charset="0"/>
              </a:rPr>
              <a:t>ч</a:t>
            </a:r>
            <a:r>
              <a:rPr lang="en-US" sz="2000" b="1" smtClean="0">
                <a:latin typeface="Times New Roman" pitchFamily="18" charset="0"/>
              </a:rPr>
              <a:t>ест узрок алергијских реакција. </a:t>
            </a:r>
            <a:r>
              <a:rPr lang="sr-Latn-CS" sz="2000" b="1" smtClean="0">
                <a:latin typeface="Times New Roman" pitchFamily="18" charset="0"/>
              </a:rPr>
              <a:t>Ч</a:t>
            </a:r>
            <a:r>
              <a:rPr lang="en-US" sz="2000" b="1" smtClean="0">
                <a:latin typeface="Times New Roman" pitchFamily="18" charset="0"/>
              </a:rPr>
              <a:t>е</a:t>
            </a:r>
            <a:r>
              <a:rPr lang="sr-Latn-CS" sz="2000" b="1" smtClean="0">
                <a:latin typeface="Times New Roman" pitchFamily="18" charset="0"/>
              </a:rPr>
              <a:t>шћ</a:t>
            </a:r>
            <a:r>
              <a:rPr lang="en-US" sz="2000" b="1" smtClean="0">
                <a:latin typeface="Times New Roman" pitchFamily="18" charset="0"/>
              </a:rPr>
              <a:t>а је алергија на белан</a:t>
            </a:r>
            <a:r>
              <a:rPr lang="sr-Latn-CS" sz="2000" b="1" smtClean="0">
                <a:latin typeface="Times New Roman" pitchFamily="18" charset="0"/>
              </a:rPr>
              <a:t>це</a:t>
            </a:r>
            <a:r>
              <a:rPr lang="en-US" sz="2000" b="1" smtClean="0">
                <a:latin typeface="Times New Roman" pitchFamily="18" charset="0"/>
              </a:rPr>
              <a:t>,</a:t>
            </a:r>
            <a:r>
              <a:rPr lang="sr-Latn-CS" sz="2000" b="1" smtClean="0">
                <a:latin typeface="Times New Roman" pitchFamily="18" charset="0"/>
              </a:rPr>
              <a:t> </a:t>
            </a:r>
            <a:r>
              <a:rPr lang="en-US" sz="2000" b="1" smtClean="0">
                <a:latin typeface="Times New Roman" pitchFamily="18" charset="0"/>
              </a:rPr>
              <a:t>него на </a:t>
            </a:r>
            <a:r>
              <a:rPr lang="sr-Latn-CS" sz="2000" b="1" smtClean="0">
                <a:latin typeface="Times New Roman" pitchFamily="18" charset="0"/>
              </a:rPr>
              <a:t>жуманце</a:t>
            </a:r>
            <a:r>
              <a:rPr lang="en-US" sz="2000" b="1" smtClean="0">
                <a:latin typeface="Times New Roman" pitchFamily="18" charset="0"/>
              </a:rPr>
              <a:t> јајета. </a:t>
            </a:r>
            <a:endParaRPr lang="sr-Latn-CS" sz="2000" b="1" smtClean="0">
              <a:latin typeface="Times New Roman" pitchFamily="18" charset="0"/>
            </a:endParaRPr>
          </a:p>
          <a:p>
            <a:pPr algn="just">
              <a:lnSpc>
                <a:spcPct val="80000"/>
              </a:lnSpc>
              <a:buFontTx/>
              <a:buNone/>
            </a:pPr>
            <a:endParaRPr lang="sr-Latn-CS" sz="2000" b="1" smtClean="0">
              <a:latin typeface="Times New Roman" pitchFamily="18" charset="0"/>
            </a:endParaRPr>
          </a:p>
          <a:p>
            <a:pPr algn="just">
              <a:lnSpc>
                <a:spcPct val="80000"/>
              </a:lnSpc>
              <a:buFontTx/>
              <a:buNone/>
            </a:pPr>
            <a:r>
              <a:rPr lang="en-US" sz="2000" b="1" smtClean="0">
                <a:latin typeface="Times New Roman" pitchFamily="18" charset="0"/>
              </a:rPr>
              <a:t>У јај</a:t>
            </a:r>
            <a:r>
              <a:rPr lang="sr-Latn-CS" sz="2000" b="1" smtClean="0">
                <a:latin typeface="Times New Roman" pitchFamily="18" charset="0"/>
              </a:rPr>
              <a:t>има</a:t>
            </a:r>
            <a:r>
              <a:rPr lang="en-US" sz="2000" b="1" smtClean="0">
                <a:latin typeface="Times New Roman" pitchFamily="18" charset="0"/>
              </a:rPr>
              <a:t> се налазе бројни потентни гликопротеини</a:t>
            </a:r>
            <a:r>
              <a:rPr lang="sr-Latn-CS" sz="2000" b="1" smtClean="0">
                <a:latin typeface="Times New Roman" pitchFamily="18" charset="0"/>
              </a:rPr>
              <a:t> </a:t>
            </a:r>
            <a:r>
              <a:rPr lang="en-US" sz="2000" b="1" smtClean="0">
                <a:latin typeface="Times New Roman" pitchFamily="18" charset="0"/>
              </a:rPr>
              <a:t>који могу узроковати настанак алергијске преосетљивости (ов</a:t>
            </a:r>
            <a:r>
              <a:rPr lang="sr-Latn-CS" sz="2000" b="1" smtClean="0">
                <a:latin typeface="Times New Roman" pitchFamily="18" charset="0"/>
              </a:rPr>
              <a:t>о</a:t>
            </a:r>
            <a:r>
              <a:rPr lang="en-US" sz="2000" b="1" smtClean="0">
                <a:latin typeface="Times New Roman" pitchFamily="18" charset="0"/>
              </a:rPr>
              <a:t>албумин,</a:t>
            </a:r>
            <a:r>
              <a:rPr lang="sr-Latn-CS" sz="2000" b="1" smtClean="0">
                <a:latin typeface="Times New Roman" pitchFamily="18" charset="0"/>
              </a:rPr>
              <a:t> </a:t>
            </a:r>
            <a:r>
              <a:rPr lang="en-US" sz="2000" b="1" smtClean="0">
                <a:latin typeface="Times New Roman" pitchFamily="18" charset="0"/>
              </a:rPr>
              <a:t>овомукоид, овотрансферин и лизозим).</a:t>
            </a:r>
            <a:endParaRPr lang="sr-Latn-CS" sz="2000" b="1" smtClean="0">
              <a:latin typeface="Times New Roman" pitchFamily="18" charset="0"/>
            </a:endParaRPr>
          </a:p>
          <a:p>
            <a:pPr algn="just">
              <a:lnSpc>
                <a:spcPct val="80000"/>
              </a:lnSpc>
              <a:buFontTx/>
              <a:buNone/>
            </a:pPr>
            <a:endParaRPr lang="sr-Latn-CS" sz="2000" b="1" smtClean="0">
              <a:latin typeface="Times New Roman" pitchFamily="18" charset="0"/>
            </a:endParaRPr>
          </a:p>
          <a:p>
            <a:pPr algn="just">
              <a:lnSpc>
                <a:spcPct val="80000"/>
              </a:lnSpc>
              <a:buFontTx/>
              <a:buNone/>
            </a:pPr>
            <a:r>
              <a:rPr lang="en-US" sz="2000" b="1" smtClean="0">
                <a:latin typeface="Times New Roman" pitchFamily="18" charset="0"/>
              </a:rPr>
              <a:t>Овоалбумин </a:t>
            </a:r>
            <a:r>
              <a:rPr lang="sr-Latn-CS" sz="2000" b="1" smtClean="0">
                <a:latin typeface="Times New Roman" pitchFamily="18" charset="0"/>
              </a:rPr>
              <a:t>ч</a:t>
            </a:r>
            <a:r>
              <a:rPr lang="en-US" sz="2000" b="1" smtClean="0">
                <a:latin typeface="Times New Roman" pitchFamily="18" charset="0"/>
              </a:rPr>
              <a:t>ини ви</a:t>
            </a:r>
            <a:r>
              <a:rPr lang="sr-Latn-CS" sz="2000" b="1" smtClean="0">
                <a:latin typeface="Times New Roman" pitchFamily="18" charset="0"/>
              </a:rPr>
              <a:t>ш</a:t>
            </a:r>
            <a:r>
              <a:rPr lang="en-US" sz="2000" b="1" smtClean="0">
                <a:latin typeface="Times New Roman" pitchFamily="18" charset="0"/>
              </a:rPr>
              <a:t>е од 50% укупних</a:t>
            </a:r>
            <a:r>
              <a:rPr lang="sr-Latn-CS" sz="2000" b="1" smtClean="0">
                <a:latin typeface="Times New Roman" pitchFamily="18" charset="0"/>
              </a:rPr>
              <a:t> </a:t>
            </a:r>
            <a:r>
              <a:rPr lang="en-US" sz="2000" b="1" smtClean="0">
                <a:latin typeface="Times New Roman" pitchFamily="18" charset="0"/>
              </a:rPr>
              <a:t>протеина </a:t>
            </a:r>
            <a:r>
              <a:rPr lang="sr-Latn-CS" sz="2000" b="1" smtClean="0">
                <a:latin typeface="Times New Roman" pitchFamily="18" charset="0"/>
              </a:rPr>
              <a:t>беланцета</a:t>
            </a:r>
            <a:r>
              <a:rPr lang="en-US" sz="2000" b="1" smtClean="0">
                <a:latin typeface="Times New Roman" pitchFamily="18" charset="0"/>
              </a:rPr>
              <a:t>, како у сировом јајету, тако и у </a:t>
            </a:r>
            <a:r>
              <a:rPr lang="sr-Latn-CS" sz="2000" b="1" smtClean="0">
                <a:latin typeface="Times New Roman" pitchFamily="18" charset="0"/>
              </a:rPr>
              <a:t>куваном</a:t>
            </a:r>
            <a:r>
              <a:rPr lang="en-US" sz="2000" b="1" smtClean="0">
                <a:latin typeface="Times New Roman" pitchFamily="18" charset="0"/>
              </a:rPr>
              <a:t>. </a:t>
            </a:r>
            <a:endParaRPr lang="sr-Latn-CS" sz="2000" b="1" smtClean="0">
              <a:latin typeface="Times New Roman" pitchFamily="18" charset="0"/>
            </a:endParaRPr>
          </a:p>
          <a:p>
            <a:pPr algn="just">
              <a:lnSpc>
                <a:spcPct val="80000"/>
              </a:lnSpc>
              <a:buFontTx/>
              <a:buNone/>
            </a:pPr>
            <a:endParaRPr lang="sr-Latn-CS" sz="2000" b="1" smtClean="0">
              <a:latin typeface="Times New Roman" pitchFamily="18" charset="0"/>
            </a:endParaRPr>
          </a:p>
          <a:p>
            <a:pPr algn="just">
              <a:lnSpc>
                <a:spcPct val="80000"/>
              </a:lnSpc>
              <a:buFontTx/>
              <a:buNone/>
            </a:pPr>
            <a:r>
              <a:rPr lang="en-US" sz="2000" b="1" smtClean="0">
                <a:latin typeface="Times New Roman" pitchFamily="18" charset="0"/>
              </a:rPr>
              <a:t>Занимљиво</a:t>
            </a:r>
            <a:r>
              <a:rPr lang="sr-Latn-CS" sz="2000" b="1" smtClean="0">
                <a:latin typeface="Times New Roman" pitchFamily="18" charset="0"/>
              </a:rPr>
              <a:t> </a:t>
            </a:r>
            <a:r>
              <a:rPr lang="en-US" sz="2000" b="1" smtClean="0">
                <a:latin typeface="Times New Roman" pitchFamily="18" charset="0"/>
              </a:rPr>
              <a:t>је да болесници алерги</a:t>
            </a:r>
            <a:r>
              <a:rPr lang="sr-Latn-CS" sz="2000" b="1" smtClean="0">
                <a:latin typeface="Times New Roman" pitchFamily="18" charset="0"/>
              </a:rPr>
              <a:t>ч</a:t>
            </a:r>
            <a:r>
              <a:rPr lang="en-US" sz="2000" b="1" smtClean="0">
                <a:latin typeface="Times New Roman" pitchFamily="18" charset="0"/>
              </a:rPr>
              <a:t>ни на јаја </a:t>
            </a:r>
            <a:r>
              <a:rPr lang="sr-Latn-CS" sz="2000" b="1" smtClean="0">
                <a:latin typeface="Times New Roman" pitchFamily="18" charset="0"/>
              </a:rPr>
              <a:t>ч</a:t>
            </a:r>
            <a:r>
              <a:rPr lang="en-US" sz="2000" b="1" smtClean="0">
                <a:latin typeface="Times New Roman" pitchFamily="18" charset="0"/>
              </a:rPr>
              <a:t>есто имају позитивне ко</a:t>
            </a:r>
            <a:r>
              <a:rPr lang="sr-Latn-CS" sz="2000" b="1" smtClean="0">
                <a:latin typeface="Times New Roman" pitchFamily="18" charset="0"/>
              </a:rPr>
              <a:t>ж</a:t>
            </a:r>
            <a:r>
              <a:rPr lang="en-US" sz="2000" b="1" smtClean="0">
                <a:latin typeface="Times New Roman" pitchFamily="18" charset="0"/>
              </a:rPr>
              <a:t>не алергијске</a:t>
            </a:r>
            <a:r>
              <a:rPr lang="sr-Latn-CS" sz="2000" b="1" smtClean="0">
                <a:latin typeface="Times New Roman" pitchFamily="18" charset="0"/>
              </a:rPr>
              <a:t> </a:t>
            </a:r>
            <a:r>
              <a:rPr lang="en-US" sz="2000" b="1" smtClean="0">
                <a:latin typeface="Times New Roman" pitchFamily="18" charset="0"/>
              </a:rPr>
              <a:t>тестове на пилетину, иако пилетину могу јести без алергијских реакција.</a:t>
            </a:r>
          </a:p>
        </p:txBody>
      </p:sp>
    </p:spTree>
    <p:extLst>
      <p:ext uri="{BB962C8B-B14F-4D97-AF65-F5344CB8AC3E}">
        <p14:creationId xmlns:p14="http://schemas.microsoft.com/office/powerpoint/2010/main" xmlns="" val="104419599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sz="2400" b="1" i="1" smtClean="0">
                <a:latin typeface="Times New Roman" pitchFamily="18" charset="0"/>
              </a:rPr>
              <a:t>Алергија на рибе, </a:t>
            </a:r>
            <a:r>
              <a:rPr lang="sr-Latn-CS" sz="2400" b="1" i="1" smtClean="0">
                <a:latin typeface="Times New Roman" pitchFamily="18" charset="0"/>
              </a:rPr>
              <a:t>ш</a:t>
            </a:r>
            <a:r>
              <a:rPr lang="en-US" sz="2400" b="1" i="1" smtClean="0">
                <a:latin typeface="Times New Roman" pitchFamily="18" charset="0"/>
              </a:rPr>
              <a:t>кољке</a:t>
            </a:r>
            <a:r>
              <a:rPr lang="sr-Latn-CS" sz="2400" b="1" i="1" smtClean="0">
                <a:latin typeface="Times New Roman" pitchFamily="18" charset="0"/>
              </a:rPr>
              <a:t> и ракове</a:t>
            </a:r>
            <a:endParaRPr lang="en-US" sz="2400" b="1" i="1" smtClean="0">
              <a:latin typeface="Times New Roman" pitchFamily="18" charset="0"/>
            </a:endParaRPr>
          </a:p>
        </p:txBody>
      </p:sp>
      <p:sp>
        <p:nvSpPr>
          <p:cNvPr id="102403" name="Rectangle 3"/>
          <p:cNvSpPr>
            <a:spLocks noGrp="1" noChangeArrowheads="1"/>
          </p:cNvSpPr>
          <p:nvPr>
            <p:ph type="body" idx="1"/>
          </p:nvPr>
        </p:nvSpPr>
        <p:spPr/>
        <p:txBody>
          <a:bodyPr/>
          <a:lstStyle/>
          <a:p>
            <a:pPr algn="just">
              <a:lnSpc>
                <a:spcPct val="80000"/>
              </a:lnSpc>
              <a:buFontTx/>
              <a:buNone/>
            </a:pPr>
            <a:r>
              <a:rPr lang="en-US" sz="1800" b="1" smtClean="0">
                <a:latin typeface="Times New Roman" pitchFamily="18" charset="0"/>
              </a:rPr>
              <a:t>Не</a:t>
            </a:r>
            <a:r>
              <a:rPr lang="sr-Latn-CS" sz="1800" b="1" smtClean="0">
                <a:latin typeface="Times New Roman" pitchFamily="18" charset="0"/>
              </a:rPr>
              <a:t>ж</a:t>
            </a:r>
            <a:r>
              <a:rPr lang="en-US" sz="1800" b="1" smtClean="0">
                <a:latin typeface="Times New Roman" pitchFamily="18" charset="0"/>
              </a:rPr>
              <a:t>ељене реакције на рибу, </a:t>
            </a:r>
            <a:r>
              <a:rPr lang="sr-Latn-CS" sz="1800" b="1" smtClean="0">
                <a:latin typeface="Times New Roman" pitchFamily="18" charset="0"/>
              </a:rPr>
              <a:t>ш</a:t>
            </a:r>
            <a:r>
              <a:rPr lang="en-US" sz="1800" b="1" smtClean="0">
                <a:latin typeface="Times New Roman" pitchFamily="18" charset="0"/>
              </a:rPr>
              <a:t>кољке или ракове</a:t>
            </a:r>
            <a:r>
              <a:rPr lang="sr-Latn-CS" sz="1800" b="1" smtClean="0">
                <a:latin typeface="Times New Roman" pitchFamily="18" charset="0"/>
              </a:rPr>
              <a:t> </a:t>
            </a:r>
            <a:r>
              <a:rPr lang="en-US" sz="1800" b="1" smtClean="0">
                <a:latin typeface="Times New Roman" pitchFamily="18" charset="0"/>
              </a:rPr>
              <a:t>могу бити алергијске и неалергијске природе. </a:t>
            </a:r>
            <a:endParaRPr lang="sr-Latn-CS" sz="1800" b="1" smtClean="0">
              <a:latin typeface="Times New Roman" pitchFamily="18" charset="0"/>
            </a:endParaRPr>
          </a:p>
          <a:p>
            <a:pPr algn="just">
              <a:lnSpc>
                <a:spcPct val="80000"/>
              </a:lnSpc>
              <a:buFontTx/>
              <a:buNone/>
            </a:pPr>
            <a:r>
              <a:rPr lang="en-US" sz="1800" b="1" smtClean="0">
                <a:latin typeface="Times New Roman" pitchFamily="18" charset="0"/>
              </a:rPr>
              <a:t>У</a:t>
            </a:r>
            <a:r>
              <a:rPr lang="sr-Latn-CS" sz="1800" b="1" smtClean="0">
                <a:latin typeface="Times New Roman" pitchFamily="18" charset="0"/>
              </a:rPr>
              <a:t> </a:t>
            </a:r>
            <a:r>
              <a:rPr lang="en-US" sz="1800" b="1" smtClean="0">
                <a:latin typeface="Times New Roman" pitchFamily="18" charset="0"/>
              </a:rPr>
              <a:t>неких особа</a:t>
            </a:r>
            <a:r>
              <a:rPr lang="sr-Latn-CS" sz="1800" b="1" smtClean="0">
                <a:latin typeface="Times New Roman" pitchFamily="18" charset="0"/>
              </a:rPr>
              <a:t> се </a:t>
            </a:r>
            <a:r>
              <a:rPr lang="en-US" sz="1800" b="1" smtClean="0">
                <a:latin typeface="Times New Roman" pitchFamily="18" charset="0"/>
              </a:rPr>
              <a:t>након конзумирања тих</a:t>
            </a:r>
            <a:r>
              <a:rPr lang="sr-Latn-CS" sz="1800" b="1" smtClean="0">
                <a:latin typeface="Times New Roman" pitchFamily="18" charset="0"/>
              </a:rPr>
              <a:t> </a:t>
            </a:r>
            <a:r>
              <a:rPr lang="en-US" sz="1800" b="1" smtClean="0">
                <a:latin typeface="Times New Roman" pitchFamily="18" charset="0"/>
              </a:rPr>
              <a:t>намирница (плава риба, дагње, </a:t>
            </a:r>
            <a:r>
              <a:rPr lang="sr-Latn-CS" sz="1800" b="1" smtClean="0">
                <a:latin typeface="Times New Roman" pitchFamily="18" charset="0"/>
              </a:rPr>
              <a:t>ш</a:t>
            </a:r>
            <a:r>
              <a:rPr lang="en-US" sz="1800" b="1" smtClean="0">
                <a:latin typeface="Times New Roman" pitchFamily="18" charset="0"/>
              </a:rPr>
              <a:t>кампи) могу</a:t>
            </a:r>
            <a:r>
              <a:rPr lang="sr-Latn-CS" sz="1800" b="1" smtClean="0">
                <a:latin typeface="Times New Roman" pitchFamily="18" charset="0"/>
              </a:rPr>
              <a:t> </a:t>
            </a:r>
            <a:r>
              <a:rPr lang="en-US" sz="1800" b="1" smtClean="0">
                <a:latin typeface="Times New Roman" pitchFamily="18" charset="0"/>
              </a:rPr>
              <a:t>јавити му</a:t>
            </a:r>
            <a:r>
              <a:rPr lang="sr-Latn-CS" sz="1800" b="1" smtClean="0">
                <a:latin typeface="Times New Roman" pitchFamily="18" charset="0"/>
              </a:rPr>
              <a:t>ч</a:t>
            </a:r>
            <a:r>
              <a:rPr lang="en-US" sz="1800" b="1" smtClean="0">
                <a:latin typeface="Times New Roman" pitchFamily="18" charset="0"/>
              </a:rPr>
              <a:t>нина, повра</a:t>
            </a:r>
            <a:r>
              <a:rPr lang="sr-Latn-CS" sz="1800" b="1" smtClean="0">
                <a:latin typeface="Times New Roman" pitchFamily="18" charset="0"/>
              </a:rPr>
              <a:t>ћ</a:t>
            </a:r>
            <a:r>
              <a:rPr lang="en-US" sz="1800" b="1" smtClean="0">
                <a:latin typeface="Times New Roman" pitchFamily="18" charset="0"/>
              </a:rPr>
              <a:t>ање, гр</a:t>
            </a:r>
            <a:r>
              <a:rPr lang="sr-Latn-CS" sz="1800" b="1" smtClean="0">
                <a:latin typeface="Times New Roman" pitchFamily="18" charset="0"/>
              </a:rPr>
              <a:t>ч</a:t>
            </a:r>
            <a:r>
              <a:rPr lang="en-US" sz="1800" b="1" smtClean="0">
                <a:latin typeface="Times New Roman" pitchFamily="18" charset="0"/>
              </a:rPr>
              <a:t>еви, уртикарија,</a:t>
            </a:r>
            <a:r>
              <a:rPr lang="sr-Latn-CS" sz="1800" b="1" smtClean="0">
                <a:latin typeface="Times New Roman" pitchFamily="18" charset="0"/>
              </a:rPr>
              <a:t> </a:t>
            </a:r>
            <a:r>
              <a:rPr lang="en-US" sz="1800" b="1" smtClean="0">
                <a:latin typeface="Times New Roman" pitchFamily="18" charset="0"/>
              </a:rPr>
              <a:t>па </a:t>
            </a:r>
            <a:r>
              <a:rPr lang="sr-Latn-CS" sz="1800" b="1" smtClean="0">
                <a:latin typeface="Times New Roman" pitchFamily="18" charset="0"/>
              </a:rPr>
              <a:t>ч</a:t>
            </a:r>
            <a:r>
              <a:rPr lang="en-US" sz="1800" b="1" smtClean="0">
                <a:latin typeface="Times New Roman" pitchFamily="18" charset="0"/>
              </a:rPr>
              <a:t>ак и анафилактоидна реакција. Ради</a:t>
            </a:r>
            <a:r>
              <a:rPr lang="sr-Latn-CS" sz="1800" b="1" smtClean="0">
                <a:latin typeface="Times New Roman" pitchFamily="18" charset="0"/>
              </a:rPr>
              <a:t> </a:t>
            </a:r>
            <a:r>
              <a:rPr lang="en-US" sz="1800" b="1" smtClean="0">
                <a:latin typeface="Times New Roman" pitchFamily="18" charset="0"/>
              </a:rPr>
              <a:t>се о неспецифи</a:t>
            </a:r>
            <a:r>
              <a:rPr lang="sr-Latn-CS" sz="1800" b="1" smtClean="0">
                <a:latin typeface="Times New Roman" pitchFamily="18" charset="0"/>
              </a:rPr>
              <a:t>ч</a:t>
            </a:r>
            <a:r>
              <a:rPr lang="en-US" sz="1800" b="1" smtClean="0">
                <a:latin typeface="Times New Roman" pitchFamily="18" charset="0"/>
              </a:rPr>
              <a:t>ном (неалергијском) ослоба</a:t>
            </a:r>
            <a:r>
              <a:rPr lang="sr-Latn-CS" sz="1800" b="1" smtClean="0">
                <a:latin typeface="Times New Roman" pitchFamily="18" charset="0"/>
              </a:rPr>
              <a:t>ђ</a:t>
            </a:r>
            <a:r>
              <a:rPr lang="en-US" sz="1800" b="1" smtClean="0">
                <a:latin typeface="Times New Roman" pitchFamily="18" charset="0"/>
              </a:rPr>
              <a:t>ању хистамина, </a:t>
            </a:r>
            <a:r>
              <a:rPr lang="sr-Latn-CS" sz="1800" b="1" smtClean="0">
                <a:latin typeface="Times New Roman" pitchFamily="18" charset="0"/>
              </a:rPr>
              <a:t>супстанце</a:t>
            </a:r>
            <a:r>
              <a:rPr lang="en-US" sz="1800" b="1" smtClean="0">
                <a:latin typeface="Times New Roman" pitchFamily="18" charset="0"/>
              </a:rPr>
              <a:t> која</a:t>
            </a:r>
            <a:r>
              <a:rPr lang="sr-Latn-CS" sz="1800" b="1" smtClean="0">
                <a:latin typeface="Times New Roman" pitchFamily="18" charset="0"/>
              </a:rPr>
              <a:t> учествује</a:t>
            </a:r>
            <a:r>
              <a:rPr lang="en-US" sz="1800" b="1" smtClean="0">
                <a:latin typeface="Times New Roman" pitchFamily="18" charset="0"/>
              </a:rPr>
              <a:t> у многим алергијским манифестацијама. Могу се јавити и праве</a:t>
            </a:r>
            <a:r>
              <a:rPr lang="sr-Latn-CS" sz="1800" b="1" smtClean="0">
                <a:latin typeface="Times New Roman" pitchFamily="18" charset="0"/>
              </a:rPr>
              <a:t> </a:t>
            </a:r>
            <a:r>
              <a:rPr lang="en-US" sz="1800" b="1" smtClean="0">
                <a:latin typeface="Times New Roman" pitchFamily="18" charset="0"/>
              </a:rPr>
              <a:t>алергијске реакције, особито на рибу, ракове (ре</a:t>
            </a:r>
            <a:r>
              <a:rPr lang="sr-Latn-CS" sz="1800" b="1" smtClean="0">
                <a:latin typeface="Times New Roman" pitchFamily="18" charset="0"/>
              </a:rPr>
              <a:t>ч</a:t>
            </a:r>
            <a:r>
              <a:rPr lang="en-US" sz="1800" b="1" smtClean="0">
                <a:latin typeface="Times New Roman" pitchFamily="18" charset="0"/>
              </a:rPr>
              <a:t>ни и морски ракови, јастог,</a:t>
            </a:r>
            <a:r>
              <a:rPr lang="sr-Latn-CS" sz="1800" b="1" smtClean="0">
                <a:latin typeface="Times New Roman" pitchFamily="18" charset="0"/>
              </a:rPr>
              <a:t> ш</a:t>
            </a:r>
            <a:r>
              <a:rPr lang="en-US" sz="1800" b="1" smtClean="0">
                <a:latin typeface="Times New Roman" pitchFamily="18" charset="0"/>
              </a:rPr>
              <a:t>кампи), </a:t>
            </a:r>
            <a:r>
              <a:rPr lang="sr-Latn-CS" sz="1800" b="1" smtClean="0">
                <a:latin typeface="Times New Roman" pitchFamily="18" charset="0"/>
              </a:rPr>
              <a:t>ш</a:t>
            </a:r>
            <a:r>
              <a:rPr lang="en-US" sz="1800" b="1" smtClean="0">
                <a:latin typeface="Times New Roman" pitchFamily="18" charset="0"/>
              </a:rPr>
              <a:t>кољке (дагње, каменице, при</a:t>
            </a:r>
            <a:r>
              <a:rPr lang="sr-Latn-CS" sz="1800" b="1" smtClean="0">
                <a:latin typeface="Times New Roman" pitchFamily="18" charset="0"/>
              </a:rPr>
              <a:t>л</a:t>
            </a:r>
            <a:r>
              <a:rPr lang="en-US" sz="1800" b="1" smtClean="0">
                <a:latin typeface="Times New Roman" pitchFamily="18" charset="0"/>
              </a:rPr>
              <a:t>епци)</a:t>
            </a:r>
            <a:r>
              <a:rPr lang="sr-Latn-CS" sz="1800" b="1" smtClean="0">
                <a:latin typeface="Times New Roman" pitchFamily="18" charset="0"/>
              </a:rPr>
              <a:t>,</a:t>
            </a:r>
            <a:r>
              <a:rPr lang="en-US" sz="1800" b="1" smtClean="0">
                <a:latin typeface="Times New Roman" pitchFamily="18" charset="0"/>
              </a:rPr>
              <a:t> те на хоботницу и лигње.</a:t>
            </a:r>
          </a:p>
          <a:p>
            <a:pPr algn="just">
              <a:lnSpc>
                <a:spcPct val="80000"/>
              </a:lnSpc>
              <a:buFontTx/>
              <a:buNone/>
            </a:pPr>
            <a:r>
              <a:rPr lang="en-US" sz="1800" b="1" smtClean="0">
                <a:latin typeface="Times New Roman" pitchFamily="18" charset="0"/>
              </a:rPr>
              <a:t>Те су реакције </a:t>
            </a:r>
            <a:r>
              <a:rPr lang="sr-Latn-CS" sz="1800" b="1" smtClean="0">
                <a:latin typeface="Times New Roman" pitchFamily="18" charset="0"/>
              </a:rPr>
              <a:t>ч</a:t>
            </a:r>
            <a:r>
              <a:rPr lang="en-US" sz="1800" b="1" smtClean="0">
                <a:latin typeface="Times New Roman" pitchFamily="18" charset="0"/>
              </a:rPr>
              <a:t>е</a:t>
            </a:r>
            <a:r>
              <a:rPr lang="sr-Latn-CS" sz="1800" b="1" smtClean="0">
                <a:latin typeface="Times New Roman" pitchFamily="18" charset="0"/>
              </a:rPr>
              <a:t>шћ</a:t>
            </a:r>
            <a:r>
              <a:rPr lang="en-US" sz="1800" b="1" smtClean="0">
                <a:latin typeface="Times New Roman" pitchFamily="18" charset="0"/>
              </a:rPr>
              <a:t>е у одраслих те у особа које конзумирају ве</a:t>
            </a:r>
            <a:r>
              <a:rPr lang="sr-Latn-CS" sz="1800" b="1" smtClean="0">
                <a:latin typeface="Times New Roman" pitchFamily="18" charset="0"/>
              </a:rPr>
              <a:t>ћ</a:t>
            </a:r>
            <a:r>
              <a:rPr lang="en-US" sz="1800" b="1" smtClean="0">
                <a:latin typeface="Times New Roman" pitchFamily="18" charset="0"/>
              </a:rPr>
              <a:t>е коли</a:t>
            </a:r>
            <a:r>
              <a:rPr lang="sr-Latn-CS" sz="1800" b="1" smtClean="0">
                <a:latin typeface="Times New Roman" pitchFamily="18" charset="0"/>
              </a:rPr>
              <a:t>ч</a:t>
            </a:r>
            <a:r>
              <a:rPr lang="en-US" sz="1800" b="1" smtClean="0">
                <a:latin typeface="Times New Roman" pitchFamily="18" charset="0"/>
              </a:rPr>
              <a:t>ине</a:t>
            </a:r>
            <a:r>
              <a:rPr lang="sr-Latn-CS" sz="1800" b="1" smtClean="0">
                <a:latin typeface="Times New Roman" pitchFamily="18" charset="0"/>
              </a:rPr>
              <a:t> 	</a:t>
            </a:r>
            <a:r>
              <a:rPr lang="en-US" sz="1800" b="1" smtClean="0">
                <a:latin typeface="Times New Roman" pitchFamily="18" charset="0"/>
              </a:rPr>
              <a:t>тих намирница. Алергијске реакције на рибу нај</a:t>
            </a:r>
            <a:r>
              <a:rPr lang="sr-Latn-CS" sz="1800" b="1" smtClean="0">
                <a:latin typeface="Times New Roman" pitchFamily="18" charset="0"/>
              </a:rPr>
              <a:t>ч</a:t>
            </a:r>
            <a:r>
              <a:rPr lang="en-US" sz="1800" b="1" smtClean="0">
                <a:latin typeface="Times New Roman" pitchFamily="18" charset="0"/>
              </a:rPr>
              <a:t>е</a:t>
            </a:r>
            <a:r>
              <a:rPr lang="sr-Latn-CS" sz="1800" b="1" smtClean="0">
                <a:latin typeface="Times New Roman" pitchFamily="18" charset="0"/>
              </a:rPr>
              <a:t>шћ</a:t>
            </a:r>
            <a:r>
              <a:rPr lang="en-US" sz="1800" b="1" smtClean="0">
                <a:latin typeface="Times New Roman" pitchFamily="18" charset="0"/>
              </a:rPr>
              <a:t>е се приписују пастр</a:t>
            </a:r>
            <a:r>
              <a:rPr lang="sr-Latn-CS" sz="1800" b="1" smtClean="0">
                <a:latin typeface="Times New Roman" pitchFamily="18" charset="0"/>
              </a:rPr>
              <a:t>мки</a:t>
            </a:r>
            <a:r>
              <a:rPr lang="en-US" sz="1800" b="1" smtClean="0">
                <a:latin typeface="Times New Roman" pitchFamily="18" charset="0"/>
              </a:rPr>
              <a:t>,</a:t>
            </a:r>
            <a:r>
              <a:rPr lang="sr-Latn-CS" sz="1800" b="1" smtClean="0">
                <a:latin typeface="Times New Roman" pitchFamily="18" charset="0"/>
              </a:rPr>
              <a:t> </a:t>
            </a:r>
            <a:r>
              <a:rPr lang="en-US" sz="1800" b="1" smtClean="0">
                <a:latin typeface="Times New Roman" pitchFamily="18" charset="0"/>
              </a:rPr>
              <a:t>лососу, белој риби, </a:t>
            </a:r>
            <a:r>
              <a:rPr lang="sr-Latn-CS" sz="1800" b="1" smtClean="0">
                <a:latin typeface="Times New Roman" pitchFamily="18" charset="0"/>
              </a:rPr>
              <a:t>ш</a:t>
            </a:r>
            <a:r>
              <a:rPr lang="en-US" sz="1800" b="1" smtClean="0">
                <a:latin typeface="Times New Roman" pitchFamily="18" charset="0"/>
              </a:rPr>
              <a:t>туки, с</a:t>
            </a:r>
            <a:r>
              <a:rPr lang="sr-Latn-CS" sz="1800" b="1" smtClean="0">
                <a:latin typeface="Times New Roman" pitchFamily="18" charset="0"/>
              </a:rPr>
              <a:t>а</a:t>
            </a:r>
            <a:r>
              <a:rPr lang="en-US" sz="1800" b="1" smtClean="0">
                <a:latin typeface="Times New Roman" pitchFamily="18" charset="0"/>
              </a:rPr>
              <a:t>рдели, ин</a:t>
            </a:r>
            <a:r>
              <a:rPr lang="sr-Latn-CS" sz="1800" b="1" smtClean="0">
                <a:latin typeface="Times New Roman" pitchFamily="18" charset="0"/>
              </a:rPr>
              <a:t>ћ</a:t>
            </a:r>
            <a:r>
              <a:rPr lang="en-US" sz="1800" b="1" smtClean="0">
                <a:latin typeface="Times New Roman" pitchFamily="18" charset="0"/>
              </a:rPr>
              <a:t>уну, бранцину, туни итд. </a:t>
            </a:r>
            <a:endParaRPr lang="sr-Latn-CS" sz="1800" b="1" smtClean="0">
              <a:latin typeface="Times New Roman" pitchFamily="18" charset="0"/>
            </a:endParaRPr>
          </a:p>
          <a:p>
            <a:pPr algn="just">
              <a:lnSpc>
                <a:spcPct val="80000"/>
              </a:lnSpc>
              <a:buFontTx/>
              <a:buNone/>
            </a:pPr>
            <a:r>
              <a:rPr lang="en-US" sz="1800" b="1" smtClean="0">
                <a:latin typeface="Times New Roman" pitchFamily="18" charset="0"/>
              </a:rPr>
              <a:t>Неки алергени</a:t>
            </a:r>
            <a:r>
              <a:rPr lang="sr-Latn-CS" sz="1800" b="1" smtClean="0">
                <a:latin typeface="Times New Roman" pitchFamily="18" charset="0"/>
              </a:rPr>
              <a:t> </a:t>
            </a:r>
            <a:r>
              <a:rPr lang="en-US" sz="1800" b="1" smtClean="0">
                <a:latin typeface="Times New Roman" pitchFamily="18" charset="0"/>
              </a:rPr>
              <a:t>риба су термостабилни, а други терми</a:t>
            </a:r>
            <a:r>
              <a:rPr lang="sr-Latn-CS" sz="1800" b="1" smtClean="0">
                <a:latin typeface="Times New Roman" pitchFamily="18" charset="0"/>
              </a:rPr>
              <a:t>ч</a:t>
            </a:r>
            <a:r>
              <a:rPr lang="en-US" sz="1800" b="1" smtClean="0">
                <a:latin typeface="Times New Roman" pitchFamily="18" charset="0"/>
              </a:rPr>
              <a:t>ком обрадом губе алергогеност.</a:t>
            </a:r>
          </a:p>
          <a:p>
            <a:pPr algn="just">
              <a:lnSpc>
                <a:spcPct val="80000"/>
              </a:lnSpc>
              <a:buFontTx/>
              <a:buNone/>
            </a:pPr>
            <a:r>
              <a:rPr lang="en-US" sz="1800" b="1" smtClean="0">
                <a:latin typeface="Times New Roman" pitchFamily="18" charset="0"/>
              </a:rPr>
              <a:t>Особа мо</a:t>
            </a:r>
            <a:r>
              <a:rPr lang="sr-Latn-CS" sz="1800" b="1" smtClean="0">
                <a:latin typeface="Times New Roman" pitchFamily="18" charset="0"/>
              </a:rPr>
              <a:t>ж</a:t>
            </a:r>
            <a:r>
              <a:rPr lang="en-US" sz="1800" b="1" smtClean="0">
                <a:latin typeface="Times New Roman" pitchFamily="18" charset="0"/>
              </a:rPr>
              <a:t>е бити алерги</a:t>
            </a:r>
            <a:r>
              <a:rPr lang="sr-Latn-CS" sz="1800" b="1" smtClean="0">
                <a:latin typeface="Times New Roman" pitchFamily="18" charset="0"/>
              </a:rPr>
              <a:t>ч</a:t>
            </a:r>
            <a:r>
              <a:rPr lang="en-US" sz="1800" b="1" smtClean="0">
                <a:latin typeface="Times New Roman" pitchFamily="18" charset="0"/>
              </a:rPr>
              <a:t>на на само једну врсту рибе или на рибе разли</a:t>
            </a:r>
            <a:r>
              <a:rPr lang="sr-Latn-CS" sz="1800" b="1" smtClean="0">
                <a:latin typeface="Times New Roman" pitchFamily="18" charset="0"/>
              </a:rPr>
              <a:t>ч</a:t>
            </a:r>
            <a:r>
              <a:rPr lang="en-US" sz="1800" b="1" smtClean="0">
                <a:latin typeface="Times New Roman" pitchFamily="18" charset="0"/>
              </a:rPr>
              <a:t>итих</a:t>
            </a:r>
            <a:r>
              <a:rPr lang="sr-Latn-CS" sz="1800" b="1" smtClean="0">
                <a:latin typeface="Times New Roman" pitchFamily="18" charset="0"/>
              </a:rPr>
              <a:t> </a:t>
            </a:r>
            <a:r>
              <a:rPr lang="en-US" sz="1800" b="1" smtClean="0">
                <a:latin typeface="Times New Roman" pitchFamily="18" charset="0"/>
              </a:rPr>
              <a:t>врста.</a:t>
            </a:r>
          </a:p>
        </p:txBody>
      </p:sp>
    </p:spTree>
    <p:extLst>
      <p:ext uri="{BB962C8B-B14F-4D97-AF65-F5344CB8AC3E}">
        <p14:creationId xmlns:p14="http://schemas.microsoft.com/office/powerpoint/2010/main" xmlns="" val="629361627"/>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sr-Latn-CS" sz="2400" b="1" i="1" smtClean="0"/>
              <a:t/>
            </a:r>
            <a:br>
              <a:rPr lang="sr-Latn-CS" sz="2400" b="1" i="1" smtClean="0"/>
            </a:br>
            <a:r>
              <a:rPr lang="en-US" sz="2000" b="1" i="1" smtClean="0"/>
              <a:t>Како се доказује алергија на храну?</a:t>
            </a:r>
            <a:br>
              <a:rPr lang="en-US" sz="2000" b="1" i="1" smtClean="0"/>
            </a:br>
            <a:endParaRPr lang="en-US" sz="2000" b="1" i="1" smtClean="0"/>
          </a:p>
        </p:txBody>
      </p:sp>
      <p:sp>
        <p:nvSpPr>
          <p:cNvPr id="103427" name="Rectangle 3"/>
          <p:cNvSpPr>
            <a:spLocks noGrp="1" noChangeArrowheads="1"/>
          </p:cNvSpPr>
          <p:nvPr>
            <p:ph type="body" idx="1"/>
          </p:nvPr>
        </p:nvSpPr>
        <p:spPr/>
        <p:txBody>
          <a:bodyPr/>
          <a:lstStyle/>
          <a:p>
            <a:pPr algn="just">
              <a:lnSpc>
                <a:spcPct val="80000"/>
              </a:lnSpc>
              <a:buFontTx/>
              <a:buNone/>
            </a:pPr>
            <a:r>
              <a:rPr lang="en-US" sz="1800" smtClean="0">
                <a:latin typeface="Times New Roman" pitchFamily="18" charset="0"/>
              </a:rPr>
              <a:t>За дијагнозу алергијских реакција на храну ва</a:t>
            </a:r>
            <a:r>
              <a:rPr lang="sr-Latn-CS" sz="1800" smtClean="0">
                <a:latin typeface="Times New Roman" pitchFamily="18" charset="0"/>
              </a:rPr>
              <a:t>ж</a:t>
            </a:r>
            <a:r>
              <a:rPr lang="en-US" sz="1800" smtClean="0">
                <a:latin typeface="Times New Roman" pitchFamily="18" charset="0"/>
              </a:rPr>
              <a:t>ни су подаци које даје</a:t>
            </a:r>
            <a:r>
              <a:rPr lang="sr-Latn-CS" sz="1800" smtClean="0">
                <a:latin typeface="Times New Roman" pitchFamily="18" charset="0"/>
              </a:rPr>
              <a:t> пацијент</a:t>
            </a:r>
            <a:r>
              <a:rPr lang="en-US" sz="1800" smtClean="0">
                <a:latin typeface="Times New Roman" pitchFamily="18" charset="0"/>
              </a:rPr>
              <a:t>. </a:t>
            </a:r>
            <a:endParaRPr lang="sr-Latn-CS" sz="1800" smtClean="0">
              <a:latin typeface="Times New Roman" pitchFamily="18" charset="0"/>
            </a:endParaRPr>
          </a:p>
          <a:p>
            <a:pPr algn="just">
              <a:lnSpc>
                <a:spcPct val="80000"/>
              </a:lnSpc>
              <a:buFontTx/>
              <a:buNone/>
            </a:pPr>
            <a:r>
              <a:rPr lang="sr-Latn-CS" sz="1800" smtClean="0">
                <a:latin typeface="Times New Roman" pitchFamily="18" charset="0"/>
              </a:rPr>
              <a:t>Пацијенти</a:t>
            </a:r>
            <a:r>
              <a:rPr lang="en-US" sz="1800" smtClean="0">
                <a:latin typeface="Times New Roman" pitchFamily="18" charset="0"/>
              </a:rPr>
              <a:t>, а у деце њихови родитељи, </a:t>
            </a:r>
            <a:r>
              <a:rPr lang="sr-Latn-CS" sz="1800" smtClean="0">
                <a:latin typeface="Times New Roman" pitchFamily="18" charset="0"/>
              </a:rPr>
              <a:t>ч</a:t>
            </a:r>
            <a:r>
              <a:rPr lang="en-US" sz="1800" smtClean="0">
                <a:latin typeface="Times New Roman" pitchFamily="18" charset="0"/>
              </a:rPr>
              <a:t>есто уо</a:t>
            </a:r>
            <a:r>
              <a:rPr lang="sr-Latn-CS" sz="1800" smtClean="0">
                <a:latin typeface="Times New Roman" pitchFamily="18" charset="0"/>
              </a:rPr>
              <a:t>ч</a:t>
            </a:r>
            <a:r>
              <a:rPr lang="en-US" sz="1800" smtClean="0">
                <a:latin typeface="Times New Roman" pitchFamily="18" charset="0"/>
              </a:rPr>
              <a:t>авају повезаност</a:t>
            </a:r>
            <a:r>
              <a:rPr lang="sr-Latn-CS" sz="1800" smtClean="0">
                <a:latin typeface="Times New Roman" pitchFamily="18" charset="0"/>
              </a:rPr>
              <a:t> </a:t>
            </a:r>
            <a:r>
              <a:rPr lang="en-US" sz="1800" smtClean="0">
                <a:latin typeface="Times New Roman" pitchFamily="18" charset="0"/>
              </a:rPr>
              <a:t>алергијских симптома и конзумирања одре</a:t>
            </a:r>
            <a:r>
              <a:rPr lang="sr-Latn-CS" sz="1800" smtClean="0">
                <a:latin typeface="Times New Roman" pitchFamily="18" charset="0"/>
              </a:rPr>
              <a:t>ђ</a:t>
            </a:r>
            <a:r>
              <a:rPr lang="en-US" sz="1800" smtClean="0">
                <a:latin typeface="Times New Roman" pitchFamily="18" charset="0"/>
              </a:rPr>
              <a:t>ене врсте хране. </a:t>
            </a:r>
            <a:endParaRPr lang="sr-Latn-CS" sz="1800" smtClean="0">
              <a:latin typeface="Times New Roman" pitchFamily="18" charset="0"/>
            </a:endParaRPr>
          </a:p>
          <a:p>
            <a:pPr algn="just">
              <a:lnSpc>
                <a:spcPct val="80000"/>
              </a:lnSpc>
              <a:buFontTx/>
              <a:buNone/>
            </a:pPr>
            <a:endParaRPr lang="sr-Latn-CS" sz="1800" smtClean="0">
              <a:latin typeface="Times New Roman" pitchFamily="18" charset="0"/>
            </a:endParaRPr>
          </a:p>
          <a:p>
            <a:pPr algn="just">
              <a:lnSpc>
                <a:spcPct val="80000"/>
              </a:lnSpc>
              <a:buFontTx/>
              <a:buNone/>
            </a:pPr>
            <a:r>
              <a:rPr lang="en-US" sz="1800" b="1" i="1" smtClean="0">
                <a:latin typeface="Times New Roman" pitchFamily="18" charset="0"/>
              </a:rPr>
              <a:t>Болесницима</a:t>
            </a:r>
            <a:r>
              <a:rPr lang="sr-Latn-CS" sz="1800" b="1" i="1" smtClean="0">
                <a:latin typeface="Times New Roman" pitchFamily="18" charset="0"/>
              </a:rPr>
              <a:t> </a:t>
            </a:r>
            <a:r>
              <a:rPr lang="en-US" sz="1800" b="1" i="1" smtClean="0">
                <a:latin typeface="Times New Roman" pitchFamily="18" charset="0"/>
              </a:rPr>
              <a:t>се препору</a:t>
            </a:r>
            <a:r>
              <a:rPr lang="sr-Latn-CS" sz="1800" b="1" i="1" smtClean="0">
                <a:latin typeface="Times New Roman" pitchFamily="18" charset="0"/>
              </a:rPr>
              <a:t>ч</a:t>
            </a:r>
            <a:r>
              <a:rPr lang="en-US" sz="1800" b="1" i="1" smtClean="0">
                <a:latin typeface="Times New Roman" pitchFamily="18" charset="0"/>
              </a:rPr>
              <a:t>ује во</a:t>
            </a:r>
            <a:r>
              <a:rPr lang="sr-Latn-CS" sz="1800" b="1" i="1" smtClean="0">
                <a:latin typeface="Times New Roman" pitchFamily="18" charset="0"/>
              </a:rPr>
              <a:t>ђ</a:t>
            </a:r>
            <a:r>
              <a:rPr lang="en-US" sz="1800" b="1" i="1" smtClean="0">
                <a:latin typeface="Times New Roman" pitchFamily="18" charset="0"/>
              </a:rPr>
              <a:t>ење дневника </a:t>
            </a:r>
            <a:r>
              <a:rPr lang="sr-Latn-CS" sz="1800" b="1" i="1" smtClean="0">
                <a:latin typeface="Times New Roman" pitchFamily="18" charset="0"/>
              </a:rPr>
              <a:t>исхране</a:t>
            </a:r>
            <a:r>
              <a:rPr lang="en-US" sz="1800" b="1" i="1" smtClean="0">
                <a:latin typeface="Times New Roman" pitchFamily="18" charset="0"/>
              </a:rPr>
              <a:t> и симптома. </a:t>
            </a:r>
            <a:endParaRPr lang="sr-Latn-CS" sz="1800" b="1" i="1" smtClean="0">
              <a:latin typeface="Times New Roman" pitchFamily="18" charset="0"/>
            </a:endParaRPr>
          </a:p>
          <a:p>
            <a:pPr algn="just">
              <a:lnSpc>
                <a:spcPct val="80000"/>
              </a:lnSpc>
              <a:buFontTx/>
              <a:buNone/>
            </a:pPr>
            <a:endParaRPr lang="sr-Latn-CS" sz="1800" b="1" i="1" smtClean="0">
              <a:latin typeface="Times New Roman" pitchFamily="18" charset="0"/>
            </a:endParaRPr>
          </a:p>
          <a:p>
            <a:pPr algn="just">
              <a:lnSpc>
                <a:spcPct val="80000"/>
              </a:lnSpc>
              <a:buFontTx/>
              <a:buNone/>
            </a:pPr>
            <a:r>
              <a:rPr lang="en-US" sz="1800" smtClean="0">
                <a:latin typeface="Times New Roman" pitchFamily="18" charset="0"/>
              </a:rPr>
              <a:t>Не</a:t>
            </a:r>
            <a:r>
              <a:rPr lang="sr-Latn-CS" sz="1800" smtClean="0">
                <a:latin typeface="Times New Roman" pitchFamily="18" charset="0"/>
              </a:rPr>
              <a:t>посредан</a:t>
            </a:r>
            <a:r>
              <a:rPr lang="en-US" sz="1800" smtClean="0">
                <a:latin typeface="Times New Roman" pitchFamily="18" charset="0"/>
              </a:rPr>
              <a:t> доказ</a:t>
            </a:r>
            <a:r>
              <a:rPr lang="sr-Latn-CS" sz="1800" smtClean="0">
                <a:latin typeface="Times New Roman" pitchFamily="18" charset="0"/>
              </a:rPr>
              <a:t> </a:t>
            </a:r>
            <a:r>
              <a:rPr lang="en-US" sz="1800" smtClean="0">
                <a:latin typeface="Times New Roman" pitchFamily="18" charset="0"/>
              </a:rPr>
              <a:t>алергије на неку од намирница је </a:t>
            </a:r>
            <a:r>
              <a:rPr lang="en-US" sz="1800" b="1" i="1" smtClean="0">
                <a:latin typeface="Times New Roman" pitchFamily="18" charset="0"/>
              </a:rPr>
              <a:t>елиминацијска дијета</a:t>
            </a:r>
            <a:r>
              <a:rPr lang="en-US" sz="1800" smtClean="0">
                <a:latin typeface="Times New Roman" pitchFamily="18" charset="0"/>
              </a:rPr>
              <a:t>, тј. нестанак алергијских</a:t>
            </a:r>
            <a:r>
              <a:rPr lang="sr-Latn-CS" sz="1800" smtClean="0">
                <a:latin typeface="Times New Roman" pitchFamily="18" charset="0"/>
              </a:rPr>
              <a:t> </a:t>
            </a:r>
            <a:r>
              <a:rPr lang="en-US" sz="1800" smtClean="0">
                <a:latin typeface="Times New Roman" pitchFamily="18" charset="0"/>
              </a:rPr>
              <a:t>тегоба након изостављања појединих намирница.</a:t>
            </a:r>
            <a:endParaRPr lang="sr-Latn-CS" sz="1800" smtClean="0">
              <a:latin typeface="Times New Roman" pitchFamily="18" charset="0"/>
            </a:endParaRPr>
          </a:p>
          <a:p>
            <a:pPr algn="just">
              <a:lnSpc>
                <a:spcPct val="80000"/>
              </a:lnSpc>
              <a:buFontTx/>
              <a:buNone/>
            </a:pPr>
            <a:endParaRPr lang="sr-Latn-CS" sz="1800" smtClean="0">
              <a:latin typeface="Times New Roman" pitchFamily="18" charset="0"/>
            </a:endParaRPr>
          </a:p>
          <a:p>
            <a:pPr algn="just">
              <a:lnSpc>
                <a:spcPct val="80000"/>
              </a:lnSpc>
              <a:buFontTx/>
              <a:buNone/>
            </a:pPr>
            <a:r>
              <a:rPr lang="en-US" sz="1800" smtClean="0">
                <a:latin typeface="Times New Roman" pitchFamily="18" charset="0"/>
              </a:rPr>
              <a:t>Алергија на храну се,</a:t>
            </a:r>
            <a:r>
              <a:rPr lang="sr-Latn-CS" sz="1800" smtClean="0">
                <a:latin typeface="Times New Roman" pitchFamily="18" charset="0"/>
              </a:rPr>
              <a:t> </a:t>
            </a:r>
            <a:r>
              <a:rPr lang="en-US" sz="1800" smtClean="0">
                <a:latin typeface="Times New Roman" pitchFamily="18" charset="0"/>
              </a:rPr>
              <a:t>као и у другим алергијским болестима, мо</a:t>
            </a:r>
            <a:r>
              <a:rPr lang="sr-Latn-CS" sz="1800" smtClean="0">
                <a:latin typeface="Times New Roman" pitchFamily="18" charset="0"/>
              </a:rPr>
              <a:t>ж</a:t>
            </a:r>
            <a:r>
              <a:rPr lang="en-US" sz="1800" smtClean="0">
                <a:latin typeface="Times New Roman" pitchFamily="18" charset="0"/>
              </a:rPr>
              <a:t>е доказати </a:t>
            </a:r>
            <a:r>
              <a:rPr lang="en-US" sz="1800" b="1" i="1" smtClean="0">
                <a:latin typeface="Times New Roman" pitchFamily="18" charset="0"/>
              </a:rPr>
              <a:t>ко</a:t>
            </a:r>
            <a:r>
              <a:rPr lang="sr-Latn-CS" sz="1800" b="1" i="1" smtClean="0">
                <a:latin typeface="Times New Roman" pitchFamily="18" charset="0"/>
              </a:rPr>
              <a:t>ж</a:t>
            </a:r>
            <a:r>
              <a:rPr lang="en-US" sz="1800" b="1" i="1" smtClean="0">
                <a:latin typeface="Times New Roman" pitchFamily="18" charset="0"/>
              </a:rPr>
              <a:t>ним тестовима</a:t>
            </a:r>
            <a:r>
              <a:rPr lang="sr-Latn-CS" sz="1800" smtClean="0">
                <a:latin typeface="Times New Roman" pitchFamily="18" charset="0"/>
              </a:rPr>
              <a:t> </a:t>
            </a:r>
            <a:r>
              <a:rPr lang="en-US" sz="1800" smtClean="0">
                <a:latin typeface="Times New Roman" pitchFamily="18" charset="0"/>
              </a:rPr>
              <a:t>те </a:t>
            </a:r>
            <a:r>
              <a:rPr lang="en-US" sz="1800" b="1" i="1" smtClean="0">
                <a:latin typeface="Times New Roman" pitchFamily="18" charset="0"/>
              </a:rPr>
              <a:t>одре</a:t>
            </a:r>
            <a:r>
              <a:rPr lang="sr-Latn-CS" sz="1800" b="1" i="1" smtClean="0">
                <a:latin typeface="Times New Roman" pitchFamily="18" charset="0"/>
              </a:rPr>
              <a:t>ђ</a:t>
            </a:r>
            <a:r>
              <a:rPr lang="en-US" sz="1800" b="1" i="1" smtClean="0">
                <a:latin typeface="Times New Roman" pitchFamily="18" charset="0"/>
              </a:rPr>
              <a:t>ивањем </a:t>
            </a:r>
            <a:r>
              <a:rPr lang="sr-Latn-CS" sz="1800" b="1" i="1" smtClean="0">
                <a:latin typeface="Times New Roman" pitchFamily="18" charset="0"/>
              </a:rPr>
              <a:t>нивоа</a:t>
            </a:r>
            <a:r>
              <a:rPr lang="en-US" sz="1800" b="1" i="1" smtClean="0">
                <a:latin typeface="Times New Roman" pitchFamily="18" charset="0"/>
              </a:rPr>
              <a:t> специфи</a:t>
            </a:r>
            <a:r>
              <a:rPr lang="sr-Latn-CS" sz="1800" b="1" i="1" smtClean="0">
                <a:latin typeface="Times New Roman" pitchFamily="18" charset="0"/>
              </a:rPr>
              <a:t>ч</a:t>
            </a:r>
            <a:r>
              <a:rPr lang="en-US" sz="1800" b="1" i="1" smtClean="0">
                <a:latin typeface="Times New Roman" pitchFamily="18" charset="0"/>
              </a:rPr>
              <a:t>них </a:t>
            </a:r>
            <a:r>
              <a:rPr lang="sr-Cyrl-CS" sz="1800" b="1" i="1" smtClean="0">
                <a:latin typeface="Times New Roman" pitchFamily="18" charset="0"/>
              </a:rPr>
              <a:t>ИгЕ</a:t>
            </a:r>
            <a:r>
              <a:rPr lang="en-US" sz="1800" b="1" i="1" smtClean="0">
                <a:latin typeface="Times New Roman" pitchFamily="18" charset="0"/>
              </a:rPr>
              <a:t> </a:t>
            </a:r>
            <a:r>
              <a:rPr lang="sr-Latn-CS" sz="1800" b="1" i="1" smtClean="0">
                <a:latin typeface="Times New Roman" pitchFamily="18" charset="0"/>
              </a:rPr>
              <a:t>антитела</a:t>
            </a:r>
            <a:r>
              <a:rPr lang="en-US" sz="1800" b="1" i="1" smtClean="0">
                <a:latin typeface="Times New Roman" pitchFamily="18" charset="0"/>
              </a:rPr>
              <a:t> у крви болесника.</a:t>
            </a:r>
            <a:endParaRPr lang="sr-Latn-CS" sz="1800" b="1" i="1" smtClean="0">
              <a:latin typeface="Times New Roman" pitchFamily="18" charset="0"/>
            </a:endParaRPr>
          </a:p>
          <a:p>
            <a:pPr algn="just">
              <a:lnSpc>
                <a:spcPct val="80000"/>
              </a:lnSpc>
              <a:buFontTx/>
              <a:buNone/>
            </a:pPr>
            <a:endParaRPr lang="en-US" sz="1800" b="1" i="1" smtClean="0">
              <a:latin typeface="Times New Roman" pitchFamily="18" charset="0"/>
            </a:endParaRPr>
          </a:p>
          <a:p>
            <a:pPr algn="just">
              <a:lnSpc>
                <a:spcPct val="80000"/>
              </a:lnSpc>
              <a:buFontTx/>
              <a:buNone/>
            </a:pPr>
            <a:r>
              <a:rPr lang="en-US" sz="1800" smtClean="0">
                <a:latin typeface="Times New Roman" pitchFamily="18" charset="0"/>
              </a:rPr>
              <a:t>Најва</a:t>
            </a:r>
            <a:r>
              <a:rPr lang="sr-Latn-CS" sz="1800" smtClean="0">
                <a:latin typeface="Times New Roman" pitchFamily="18" charset="0"/>
              </a:rPr>
              <a:t>ж</a:t>
            </a:r>
            <a:r>
              <a:rPr lang="en-US" sz="1800" smtClean="0">
                <a:latin typeface="Times New Roman" pitchFamily="18" charset="0"/>
              </a:rPr>
              <a:t>нији тест за доказ алергија на храну је </a:t>
            </a:r>
            <a:r>
              <a:rPr lang="en-US" sz="1800" b="1" i="1" smtClean="0">
                <a:latin typeface="Times New Roman" pitchFamily="18" charset="0"/>
              </a:rPr>
              <a:t>провокацијски тест</a:t>
            </a:r>
            <a:r>
              <a:rPr lang="en-US" sz="1800" smtClean="0">
                <a:latin typeface="Times New Roman" pitchFamily="18" charset="0"/>
              </a:rPr>
              <a:t>. Болеснику се, према одре</a:t>
            </a:r>
            <a:r>
              <a:rPr lang="sr-Latn-CS" sz="1800" smtClean="0">
                <a:latin typeface="Times New Roman" pitchFamily="18" charset="0"/>
              </a:rPr>
              <a:t>ђ</a:t>
            </a:r>
            <a:r>
              <a:rPr lang="en-US" sz="1800" smtClean="0">
                <a:latin typeface="Times New Roman" pitchFamily="18" charset="0"/>
              </a:rPr>
              <a:t>еном протоколу, дају намирнице за које се сумња да</a:t>
            </a:r>
            <a:r>
              <a:rPr lang="sr-Latn-CS" sz="1800" smtClean="0">
                <a:latin typeface="Times New Roman" pitchFamily="18" charset="0"/>
              </a:rPr>
              <a:t> </a:t>
            </a:r>
            <a:r>
              <a:rPr lang="en-US" sz="1800" smtClean="0">
                <a:latin typeface="Times New Roman" pitchFamily="18" charset="0"/>
              </a:rPr>
              <a:t>су</a:t>
            </a:r>
            <a:r>
              <a:rPr lang="sr-Latn-CS" sz="1800" smtClean="0">
                <a:latin typeface="Times New Roman" pitchFamily="18" charset="0"/>
              </a:rPr>
              <a:t> </a:t>
            </a:r>
            <a:r>
              <a:rPr lang="en-US" sz="1800" smtClean="0">
                <a:latin typeface="Times New Roman" pitchFamily="18" charset="0"/>
              </a:rPr>
              <a:t>узрок алергије те се прати могу</a:t>
            </a:r>
            <a:r>
              <a:rPr lang="sr-Latn-CS" sz="1800" smtClean="0">
                <a:latin typeface="Times New Roman" pitchFamily="18" charset="0"/>
              </a:rPr>
              <a:t>ћ</a:t>
            </a:r>
            <a:r>
              <a:rPr lang="en-US" sz="1800" smtClean="0">
                <a:latin typeface="Times New Roman" pitchFamily="18" charset="0"/>
              </a:rPr>
              <a:t>и настанак алергијских симптома.</a:t>
            </a:r>
          </a:p>
        </p:txBody>
      </p:sp>
    </p:spTree>
    <p:extLst>
      <p:ext uri="{BB962C8B-B14F-4D97-AF65-F5344CB8AC3E}">
        <p14:creationId xmlns:p14="http://schemas.microsoft.com/office/powerpoint/2010/main" xmlns="" val="340468762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3"/>
          <p:cNvSpPr>
            <a:spLocks noGrp="1" noChangeArrowheads="1"/>
          </p:cNvSpPr>
          <p:nvPr>
            <p:ph type="body" idx="1"/>
          </p:nvPr>
        </p:nvSpPr>
        <p:spPr>
          <a:xfrm>
            <a:off x="323850" y="1916113"/>
            <a:ext cx="8229600" cy="4525962"/>
          </a:xfrm>
        </p:spPr>
        <p:txBody>
          <a:bodyPr/>
          <a:lstStyle/>
          <a:p>
            <a:pPr algn="just">
              <a:lnSpc>
                <a:spcPct val="80000"/>
              </a:lnSpc>
              <a:buFontTx/>
              <a:buNone/>
            </a:pPr>
            <a:r>
              <a:rPr lang="sr-Latn-CS" sz="2000" smtClean="0">
                <a:latin typeface="Times New Roman" pitchFamily="18" charset="0"/>
              </a:rPr>
              <a:t>Пацијентима</a:t>
            </a:r>
            <a:r>
              <a:rPr lang="en-US" sz="2000" smtClean="0">
                <a:latin typeface="Times New Roman" pitchFamily="18" charset="0"/>
              </a:rPr>
              <a:t> који су алерги</a:t>
            </a:r>
            <a:r>
              <a:rPr lang="sr-Latn-CS" sz="2000" smtClean="0">
                <a:latin typeface="Times New Roman" pitchFamily="18" charset="0"/>
              </a:rPr>
              <a:t>ч</a:t>
            </a:r>
            <a:r>
              <a:rPr lang="en-US" sz="2000" smtClean="0">
                <a:latin typeface="Times New Roman" pitchFamily="18" charset="0"/>
              </a:rPr>
              <a:t>ни на одре</a:t>
            </a:r>
            <a:r>
              <a:rPr lang="sr-Latn-CS" sz="2000" smtClean="0">
                <a:latin typeface="Times New Roman" pitchFamily="18" charset="0"/>
              </a:rPr>
              <a:t>ђ</a:t>
            </a:r>
            <a:r>
              <a:rPr lang="en-US" sz="2000" smtClean="0">
                <a:latin typeface="Times New Roman" pitchFamily="18" charset="0"/>
              </a:rPr>
              <a:t>ену врсту намирница</a:t>
            </a:r>
            <a:r>
              <a:rPr lang="sr-Latn-CS" sz="2000" smtClean="0">
                <a:latin typeface="Times New Roman" pitchFamily="18" charset="0"/>
              </a:rPr>
              <a:t> </a:t>
            </a:r>
            <a:r>
              <a:rPr lang="en-US" sz="2000" smtClean="0">
                <a:latin typeface="Times New Roman" pitchFamily="18" charset="0"/>
              </a:rPr>
              <a:t>препору</a:t>
            </a:r>
            <a:r>
              <a:rPr lang="sr-Latn-CS" sz="2000" smtClean="0">
                <a:latin typeface="Times New Roman" pitchFamily="18" charset="0"/>
              </a:rPr>
              <a:t>ч</a:t>
            </a:r>
            <a:r>
              <a:rPr lang="en-US" sz="2000" smtClean="0">
                <a:latin typeface="Times New Roman" pitchFamily="18" charset="0"/>
              </a:rPr>
              <a:t>ује се </a:t>
            </a:r>
            <a:r>
              <a:rPr lang="en-US" sz="2000" b="1" i="1" smtClean="0">
                <a:latin typeface="Times New Roman" pitchFamily="18" charset="0"/>
              </a:rPr>
              <a:t>елиминацијска дијета</a:t>
            </a:r>
            <a:r>
              <a:rPr lang="en-US" sz="2000" smtClean="0">
                <a:latin typeface="Times New Roman" pitchFamily="18" charset="0"/>
              </a:rPr>
              <a:t>, тј. избегавање тих</a:t>
            </a:r>
            <a:r>
              <a:rPr lang="sr-Latn-CS" sz="2000" smtClean="0">
                <a:latin typeface="Times New Roman" pitchFamily="18" charset="0"/>
              </a:rPr>
              <a:t> </a:t>
            </a:r>
            <a:r>
              <a:rPr lang="en-US" sz="2000" smtClean="0">
                <a:latin typeface="Times New Roman" pitchFamily="18" charset="0"/>
              </a:rPr>
              <a:t>намирница. Ва</a:t>
            </a:r>
            <a:r>
              <a:rPr lang="sr-Latn-CS" sz="2000" smtClean="0">
                <a:latin typeface="Times New Roman" pitchFamily="18" charset="0"/>
              </a:rPr>
              <a:t>ж</a:t>
            </a:r>
            <a:r>
              <a:rPr lang="en-US" sz="2000" smtClean="0">
                <a:latin typeface="Times New Roman" pitchFamily="18" charset="0"/>
              </a:rPr>
              <a:t>но је </a:t>
            </a:r>
            <a:r>
              <a:rPr lang="sr-Latn-CS" sz="2000" smtClean="0">
                <a:latin typeface="Times New Roman" pitchFamily="18" charset="0"/>
              </a:rPr>
              <a:t>научити</a:t>
            </a:r>
            <a:r>
              <a:rPr lang="en-US" sz="2000" smtClean="0">
                <a:latin typeface="Times New Roman" pitchFamily="18" charset="0"/>
              </a:rPr>
              <a:t> болеснике који су имали</a:t>
            </a:r>
            <a:r>
              <a:rPr lang="sr-Latn-CS" sz="2000" smtClean="0">
                <a:latin typeface="Times New Roman" pitchFamily="18" charset="0"/>
              </a:rPr>
              <a:t> </a:t>
            </a:r>
            <a:r>
              <a:rPr lang="en-US" sz="2000" smtClean="0">
                <a:latin typeface="Times New Roman" pitchFamily="18" charset="0"/>
              </a:rPr>
              <a:t>системску алергијску реакцију (анафилакти</a:t>
            </a:r>
            <a:r>
              <a:rPr lang="sr-Latn-CS" sz="2000" smtClean="0">
                <a:latin typeface="Times New Roman" pitchFamily="18" charset="0"/>
              </a:rPr>
              <a:t>ч</a:t>
            </a:r>
            <a:r>
              <a:rPr lang="en-US" sz="2000" smtClean="0">
                <a:latin typeface="Times New Roman" pitchFamily="18" charset="0"/>
              </a:rPr>
              <a:t>ки </a:t>
            </a:r>
            <a:r>
              <a:rPr lang="sr-Latn-CS" sz="2000" smtClean="0">
                <a:latin typeface="Times New Roman" pitchFamily="18" charset="0"/>
              </a:rPr>
              <a:t>ш</a:t>
            </a:r>
            <a:r>
              <a:rPr lang="en-US" sz="2000" smtClean="0">
                <a:latin typeface="Times New Roman" pitchFamily="18" charset="0"/>
              </a:rPr>
              <a:t>ок) о мерама</a:t>
            </a:r>
            <a:r>
              <a:rPr lang="sr-Latn-CS" sz="2000" smtClean="0">
                <a:latin typeface="Times New Roman" pitchFamily="18" charset="0"/>
              </a:rPr>
              <a:t> </a:t>
            </a:r>
            <a:r>
              <a:rPr lang="en-US" sz="2000" smtClean="0">
                <a:latin typeface="Times New Roman" pitchFamily="18" charset="0"/>
              </a:rPr>
              <a:t>строгог придр</a:t>
            </a:r>
            <a:r>
              <a:rPr lang="sr-Latn-CS" sz="2000" smtClean="0">
                <a:latin typeface="Times New Roman" pitchFamily="18" charset="0"/>
              </a:rPr>
              <a:t>ж</a:t>
            </a:r>
            <a:r>
              <a:rPr lang="en-US" sz="2000" smtClean="0">
                <a:latin typeface="Times New Roman" pitchFamily="18" charset="0"/>
              </a:rPr>
              <a:t>авања елиминацијске дијете. </a:t>
            </a:r>
            <a:endParaRPr lang="sr-Latn-CS" sz="2000" smtClean="0">
              <a:latin typeface="Times New Roman" pitchFamily="18" charset="0"/>
            </a:endParaRPr>
          </a:p>
          <a:p>
            <a:pPr algn="just">
              <a:lnSpc>
                <a:spcPct val="80000"/>
              </a:lnSpc>
              <a:buFontTx/>
              <a:buNone/>
            </a:pPr>
            <a:endParaRPr lang="sr-Latn-CS" sz="2000" smtClean="0">
              <a:latin typeface="Times New Roman" pitchFamily="18" charset="0"/>
            </a:endParaRPr>
          </a:p>
          <a:p>
            <a:pPr algn="just">
              <a:lnSpc>
                <a:spcPct val="80000"/>
              </a:lnSpc>
              <a:buFontTx/>
              <a:buNone/>
            </a:pPr>
            <a:r>
              <a:rPr lang="en-US" sz="2000" smtClean="0">
                <a:latin typeface="Times New Roman" pitchFamily="18" charset="0"/>
              </a:rPr>
              <a:t>Ва</a:t>
            </a:r>
            <a:r>
              <a:rPr lang="sr-Latn-CS" sz="2000" smtClean="0">
                <a:latin typeface="Times New Roman" pitchFamily="18" charset="0"/>
              </a:rPr>
              <a:t>ж</a:t>
            </a:r>
            <a:r>
              <a:rPr lang="en-US" sz="2000" smtClean="0">
                <a:latin typeface="Times New Roman" pitchFamily="18" charset="0"/>
              </a:rPr>
              <a:t>но је знати</a:t>
            </a:r>
            <a:r>
              <a:rPr lang="sr-Latn-CS" sz="2000" smtClean="0">
                <a:latin typeface="Times New Roman" pitchFamily="18" charset="0"/>
              </a:rPr>
              <a:t> </a:t>
            </a:r>
            <a:r>
              <a:rPr lang="en-US" sz="2000" smtClean="0">
                <a:latin typeface="Times New Roman" pitchFamily="18" charset="0"/>
              </a:rPr>
              <a:t>у којим се намирницама налазе </a:t>
            </a:r>
            <a:r>
              <a:rPr lang="sr-Latn-CS" sz="2000" smtClean="0">
                <a:latin typeface="Times New Roman" pitchFamily="18" charset="0"/>
              </a:rPr>
              <a:t>поједине</a:t>
            </a:r>
            <a:r>
              <a:rPr lang="en-US" sz="2000" smtClean="0">
                <a:latin typeface="Times New Roman" pitchFamily="18" charset="0"/>
              </a:rPr>
              <a:t> алергогене </a:t>
            </a:r>
            <a:r>
              <a:rPr lang="sr-Latn-CS" sz="2000" smtClean="0">
                <a:latin typeface="Times New Roman" pitchFamily="18" charset="0"/>
              </a:rPr>
              <a:t>материје ако </a:t>
            </a:r>
            <a:r>
              <a:rPr lang="en-US" sz="2000" smtClean="0">
                <a:latin typeface="Times New Roman" pitchFamily="18" charset="0"/>
              </a:rPr>
              <a:t>то није </a:t>
            </a:r>
            <a:r>
              <a:rPr lang="sr-Latn-CS" sz="2000" smtClean="0">
                <a:latin typeface="Times New Roman" pitchFamily="18" charset="0"/>
              </a:rPr>
              <a:t>назначено на декларацији производа </a:t>
            </a:r>
            <a:r>
              <a:rPr lang="en-US" sz="2000" smtClean="0">
                <a:latin typeface="Times New Roman" pitchFamily="18" charset="0"/>
              </a:rPr>
              <a:t>(јаја у тестенини, маслац од</a:t>
            </a:r>
            <a:r>
              <a:rPr lang="sr-Latn-CS" sz="2000" smtClean="0">
                <a:latin typeface="Times New Roman" pitchFamily="18" charset="0"/>
              </a:rPr>
              <a:t> </a:t>
            </a:r>
            <a:r>
              <a:rPr lang="en-US" sz="2000" smtClean="0">
                <a:latin typeface="Times New Roman" pitchFamily="18" charset="0"/>
              </a:rPr>
              <a:t>кикирикија у неким индустријским сла</a:t>
            </a:r>
            <a:r>
              <a:rPr lang="sr-Latn-CS" sz="2000" smtClean="0">
                <a:latin typeface="Times New Roman" pitchFamily="18" charset="0"/>
              </a:rPr>
              <a:t>ткишима</a:t>
            </a:r>
            <a:r>
              <a:rPr lang="en-US" sz="2000" smtClean="0">
                <a:latin typeface="Times New Roman" pitchFamily="18" charset="0"/>
              </a:rPr>
              <a:t> и сл.).</a:t>
            </a:r>
            <a:endParaRPr lang="sr-Latn-CS" sz="2000" smtClean="0">
              <a:latin typeface="Times New Roman" pitchFamily="18" charset="0"/>
            </a:endParaRPr>
          </a:p>
          <a:p>
            <a:pPr algn="just">
              <a:lnSpc>
                <a:spcPct val="80000"/>
              </a:lnSpc>
              <a:buFontTx/>
              <a:buNone/>
            </a:pPr>
            <a:r>
              <a:rPr lang="en-US" sz="2000" smtClean="0">
                <a:latin typeface="Times New Roman" pitchFamily="18" charset="0"/>
              </a:rPr>
              <a:t> </a:t>
            </a:r>
            <a:endParaRPr lang="sr-Latn-CS" sz="2000" smtClean="0">
              <a:latin typeface="Times New Roman" pitchFamily="18" charset="0"/>
            </a:endParaRPr>
          </a:p>
          <a:p>
            <a:pPr algn="just">
              <a:lnSpc>
                <a:spcPct val="80000"/>
              </a:lnSpc>
              <a:buFontTx/>
              <a:buNone/>
            </a:pPr>
            <a:r>
              <a:rPr lang="en-US" sz="2000" smtClean="0">
                <a:latin typeface="Times New Roman" pitchFamily="18" charset="0"/>
              </a:rPr>
              <a:t>Особе</a:t>
            </a:r>
            <a:r>
              <a:rPr lang="sr-Latn-CS" sz="2000" smtClean="0">
                <a:latin typeface="Times New Roman" pitchFamily="18" charset="0"/>
              </a:rPr>
              <a:t> </a:t>
            </a:r>
            <a:r>
              <a:rPr lang="en-US" sz="2000" smtClean="0">
                <a:latin typeface="Times New Roman" pitchFamily="18" charset="0"/>
              </a:rPr>
              <a:t>с ризиком поновљене те</a:t>
            </a:r>
            <a:r>
              <a:rPr lang="sr-Latn-CS" sz="2000" smtClean="0">
                <a:latin typeface="Times New Roman" pitchFamily="18" charset="0"/>
              </a:rPr>
              <a:t>ш</a:t>
            </a:r>
            <a:r>
              <a:rPr lang="en-US" sz="2000" smtClean="0">
                <a:latin typeface="Times New Roman" pitchFamily="18" charset="0"/>
              </a:rPr>
              <a:t>ке алергијске реакције морају при</a:t>
            </a:r>
            <a:r>
              <a:rPr lang="sr-Latn-CS" sz="2000" smtClean="0">
                <a:latin typeface="Times New Roman" pitchFamily="18" charset="0"/>
              </a:rPr>
              <a:t> </a:t>
            </a:r>
            <a:r>
              <a:rPr lang="en-US" sz="2000" smtClean="0">
                <a:latin typeface="Times New Roman" pitchFamily="18" charset="0"/>
              </a:rPr>
              <a:t>руци имати аутоињектор адреналина и брзоделују</a:t>
            </a:r>
            <a:r>
              <a:rPr lang="sr-Latn-CS" sz="2000" smtClean="0">
                <a:latin typeface="Times New Roman" pitchFamily="18" charset="0"/>
              </a:rPr>
              <a:t>ћ</a:t>
            </a:r>
            <a:r>
              <a:rPr lang="en-US" sz="2000" smtClean="0">
                <a:latin typeface="Times New Roman" pitchFamily="18" charset="0"/>
              </a:rPr>
              <a:t>и</a:t>
            </a:r>
            <a:r>
              <a:rPr lang="sr-Latn-CS" sz="2000" smtClean="0">
                <a:latin typeface="Times New Roman" pitchFamily="18" charset="0"/>
              </a:rPr>
              <a:t> </a:t>
            </a:r>
            <a:r>
              <a:rPr lang="en-US" sz="2000" smtClean="0">
                <a:latin typeface="Times New Roman" pitchFamily="18" charset="0"/>
              </a:rPr>
              <a:t>антихистаминик. </a:t>
            </a:r>
          </a:p>
        </p:txBody>
      </p:sp>
    </p:spTree>
    <p:extLst>
      <p:ext uri="{BB962C8B-B14F-4D97-AF65-F5344CB8AC3E}">
        <p14:creationId xmlns:p14="http://schemas.microsoft.com/office/powerpoint/2010/main" xmlns="" val="416746390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p:cNvSpPr>
            <a:spLocks noGrp="1" noChangeArrowheads="1"/>
          </p:cNvSpPr>
          <p:nvPr>
            <p:ph type="body" idx="1"/>
          </p:nvPr>
        </p:nvSpPr>
        <p:spPr/>
        <p:txBody>
          <a:bodyPr/>
          <a:lstStyle/>
          <a:p>
            <a:pPr algn="just">
              <a:lnSpc>
                <a:spcPct val="80000"/>
              </a:lnSpc>
              <a:buFontTx/>
              <a:buNone/>
            </a:pPr>
            <a:r>
              <a:rPr lang="en-US" sz="2000" b="1" smtClean="0">
                <a:solidFill>
                  <a:srgbClr val="000000"/>
                </a:solidFill>
                <a:latin typeface="Times New Roman" pitchFamily="18" charset="0"/>
              </a:rPr>
              <a:t>У препознавању алергијских болести ва</a:t>
            </a:r>
            <a:r>
              <a:rPr lang="sr-Latn-CS" sz="2000" b="1" smtClean="0">
                <a:solidFill>
                  <a:srgbClr val="000000"/>
                </a:solidFill>
                <a:latin typeface="Times New Roman" pitchFamily="18" charset="0"/>
              </a:rPr>
              <a:t>ж</a:t>
            </a:r>
            <a:r>
              <a:rPr lang="en-US" sz="2000" b="1" smtClean="0">
                <a:solidFill>
                  <a:srgbClr val="000000"/>
                </a:solidFill>
                <a:latin typeface="Times New Roman" pitchFamily="18" charset="0"/>
              </a:rPr>
              <a:t>ну улогу игра </a:t>
            </a:r>
            <a:r>
              <a:rPr lang="en-US" sz="2000" b="1" i="1" smtClean="0">
                <a:solidFill>
                  <a:srgbClr val="000000"/>
                </a:solidFill>
                <a:latin typeface="Times New Roman" pitchFamily="18" charset="0"/>
              </a:rPr>
              <a:t>субјективни</a:t>
            </a:r>
            <a:r>
              <a:rPr lang="sr-Latn-CS" sz="2000" b="1" i="1" smtClean="0">
                <a:solidFill>
                  <a:srgbClr val="000000"/>
                </a:solidFill>
                <a:latin typeface="Times New Roman" pitchFamily="18" charset="0"/>
              </a:rPr>
              <a:t> </a:t>
            </a:r>
            <a:r>
              <a:rPr lang="en-US" sz="2000" b="1" i="1" smtClean="0">
                <a:solidFill>
                  <a:srgbClr val="000000"/>
                </a:solidFill>
                <a:latin typeface="Times New Roman" pitchFamily="18" charset="0"/>
              </a:rPr>
              <a:t>исказ болесника.</a:t>
            </a:r>
            <a:r>
              <a:rPr lang="en-US" sz="2000" b="1" smtClean="0">
                <a:solidFill>
                  <a:srgbClr val="000000"/>
                </a:solidFill>
                <a:latin typeface="Times New Roman" pitchFamily="18" charset="0"/>
              </a:rPr>
              <a:t> На темељу разговора с болесником поставља</a:t>
            </a:r>
            <a:r>
              <a:rPr lang="sr-Latn-CS" sz="2000" b="1" smtClean="0">
                <a:solidFill>
                  <a:srgbClr val="000000"/>
                </a:solidFill>
                <a:latin typeface="Times New Roman" pitchFamily="18" charset="0"/>
              </a:rPr>
              <a:t> </a:t>
            </a:r>
            <a:r>
              <a:rPr lang="en-US" sz="2000" b="1" smtClean="0">
                <a:solidFill>
                  <a:srgbClr val="000000"/>
                </a:solidFill>
                <a:latin typeface="Times New Roman" pitchFamily="18" charset="0"/>
              </a:rPr>
              <a:t>се радна дијагноза коју је потребно потврдити (или искљу</a:t>
            </a:r>
            <a:r>
              <a:rPr lang="sr-Latn-CS" sz="2000" b="1" smtClean="0">
                <a:solidFill>
                  <a:srgbClr val="000000"/>
                </a:solidFill>
                <a:latin typeface="Times New Roman" pitchFamily="18" charset="0"/>
              </a:rPr>
              <a:t>ч</a:t>
            </a:r>
            <a:r>
              <a:rPr lang="en-US" sz="2000" b="1" smtClean="0">
                <a:solidFill>
                  <a:srgbClr val="000000"/>
                </a:solidFill>
                <a:latin typeface="Times New Roman" pitchFamily="18" charset="0"/>
              </a:rPr>
              <a:t>ити)</a:t>
            </a:r>
            <a:r>
              <a:rPr lang="sr-Latn-CS" sz="2000" b="1" smtClean="0">
                <a:solidFill>
                  <a:srgbClr val="000000"/>
                </a:solidFill>
                <a:latin typeface="Times New Roman" pitchFamily="18" charset="0"/>
              </a:rPr>
              <a:t> </a:t>
            </a:r>
            <a:r>
              <a:rPr lang="en-US" sz="2000" b="1" smtClean="0">
                <a:solidFill>
                  <a:srgbClr val="000000"/>
                </a:solidFill>
                <a:latin typeface="Times New Roman" pitchFamily="18" charset="0"/>
              </a:rPr>
              <a:t>разли</a:t>
            </a:r>
            <a:r>
              <a:rPr lang="sr-Latn-CS" sz="2000" b="1" smtClean="0">
                <a:solidFill>
                  <a:srgbClr val="000000"/>
                </a:solidFill>
                <a:latin typeface="Times New Roman" pitchFamily="18" charset="0"/>
              </a:rPr>
              <a:t>ч</a:t>
            </a:r>
            <a:r>
              <a:rPr lang="en-US" sz="2000" b="1" smtClean="0">
                <a:solidFill>
                  <a:srgbClr val="000000"/>
                </a:solidFill>
                <a:latin typeface="Times New Roman" pitchFamily="18" charset="0"/>
              </a:rPr>
              <a:t>итим дијагности</a:t>
            </a:r>
            <a:r>
              <a:rPr lang="sr-Latn-CS" sz="2000" b="1" smtClean="0">
                <a:solidFill>
                  <a:srgbClr val="000000"/>
                </a:solidFill>
                <a:latin typeface="Times New Roman" pitchFamily="18" charset="0"/>
              </a:rPr>
              <a:t>ч</a:t>
            </a:r>
            <a:r>
              <a:rPr lang="en-US" sz="2000" b="1" smtClean="0">
                <a:solidFill>
                  <a:srgbClr val="000000"/>
                </a:solidFill>
                <a:latin typeface="Times New Roman" pitchFamily="18" charset="0"/>
              </a:rPr>
              <a:t>ким поступцима.</a:t>
            </a:r>
          </a:p>
          <a:p>
            <a:pPr algn="just">
              <a:lnSpc>
                <a:spcPct val="80000"/>
              </a:lnSpc>
              <a:buFontTx/>
              <a:buNone/>
            </a:pPr>
            <a:endParaRPr lang="en-US" sz="2000" b="1" smtClean="0">
              <a:solidFill>
                <a:srgbClr val="000000"/>
              </a:solidFill>
              <a:latin typeface="Times New Roman" pitchFamily="18" charset="0"/>
            </a:endParaRPr>
          </a:p>
          <a:p>
            <a:pPr algn="just">
              <a:lnSpc>
                <a:spcPct val="80000"/>
              </a:lnSpc>
              <a:buFontTx/>
              <a:buNone/>
            </a:pPr>
            <a:r>
              <a:rPr lang="en-US" sz="2000" b="1" smtClean="0">
                <a:solidFill>
                  <a:srgbClr val="000000"/>
                </a:solidFill>
                <a:latin typeface="Times New Roman" pitchFamily="18" charset="0"/>
              </a:rPr>
              <a:t>Тим се поступцима поку</a:t>
            </a:r>
            <a:r>
              <a:rPr lang="sr-Latn-CS" sz="2000" b="1" smtClean="0">
                <a:solidFill>
                  <a:srgbClr val="000000"/>
                </a:solidFill>
                <a:latin typeface="Times New Roman" pitchFamily="18" charset="0"/>
              </a:rPr>
              <a:t>ш</a:t>
            </a:r>
            <a:r>
              <a:rPr lang="en-US" sz="2000" b="1" smtClean="0">
                <a:solidFill>
                  <a:srgbClr val="000000"/>
                </a:solidFill>
                <a:latin typeface="Times New Roman" pitchFamily="18" charset="0"/>
              </a:rPr>
              <a:t>ава утврдити која </a:t>
            </a:r>
            <a:r>
              <a:rPr lang="sr-Latn-CS" sz="2000" b="1" smtClean="0">
                <a:solidFill>
                  <a:srgbClr val="000000"/>
                </a:solidFill>
                <a:latin typeface="Times New Roman" pitchFamily="18" charset="0"/>
              </a:rPr>
              <a:t>материја</a:t>
            </a:r>
            <a:r>
              <a:rPr lang="en-US" sz="2000" b="1" smtClean="0">
                <a:solidFill>
                  <a:srgbClr val="000000"/>
                </a:solidFill>
                <a:latin typeface="Times New Roman" pitchFamily="18" charset="0"/>
              </a:rPr>
              <a:t> из унута</a:t>
            </a:r>
            <a:r>
              <a:rPr lang="sr-Latn-CS" sz="2000" b="1" smtClean="0">
                <a:solidFill>
                  <a:srgbClr val="000000"/>
                </a:solidFill>
                <a:latin typeface="Times New Roman" pitchFamily="18" charset="0"/>
              </a:rPr>
              <a:t>шњ</a:t>
            </a:r>
            <a:r>
              <a:rPr lang="en-US" sz="2000" b="1" smtClean="0">
                <a:solidFill>
                  <a:srgbClr val="000000"/>
                </a:solidFill>
                <a:latin typeface="Times New Roman" pitchFamily="18" charset="0"/>
              </a:rPr>
              <a:t>е</a:t>
            </a:r>
            <a:r>
              <a:rPr lang="sr-Latn-CS" sz="2000" b="1" smtClean="0">
                <a:solidFill>
                  <a:srgbClr val="000000"/>
                </a:solidFill>
                <a:latin typeface="Times New Roman" pitchFamily="18" charset="0"/>
              </a:rPr>
              <a:t> или спољашње средине </a:t>
            </a:r>
            <a:r>
              <a:rPr lang="en-US" sz="2000" b="1" smtClean="0">
                <a:solidFill>
                  <a:srgbClr val="000000"/>
                </a:solidFill>
                <a:latin typeface="Times New Roman" pitchFamily="18" charset="0"/>
              </a:rPr>
              <a:t>(алерген) узрокује алергијску болест. </a:t>
            </a:r>
          </a:p>
          <a:p>
            <a:pPr algn="just">
              <a:lnSpc>
                <a:spcPct val="80000"/>
              </a:lnSpc>
              <a:buFontTx/>
              <a:buNone/>
            </a:pPr>
            <a:endParaRPr lang="sr-Latn-CS" sz="2000" b="1" smtClean="0">
              <a:solidFill>
                <a:srgbClr val="000000"/>
              </a:solidFill>
              <a:latin typeface="Times New Roman" pitchFamily="18" charset="0"/>
            </a:endParaRPr>
          </a:p>
          <a:p>
            <a:pPr algn="just">
              <a:lnSpc>
                <a:spcPct val="80000"/>
              </a:lnSpc>
              <a:buFontTx/>
              <a:buNone/>
            </a:pPr>
            <a:r>
              <a:rPr lang="en-US" sz="2000" b="1" smtClean="0">
                <a:solidFill>
                  <a:srgbClr val="000000"/>
                </a:solidFill>
                <a:latin typeface="Times New Roman" pitchFamily="18" charset="0"/>
              </a:rPr>
              <a:t>На</a:t>
            </a:r>
            <a:r>
              <a:rPr lang="sr-Latn-CS" sz="2000" b="1" smtClean="0">
                <a:solidFill>
                  <a:srgbClr val="000000"/>
                </a:solidFill>
                <a:latin typeface="Times New Roman" pitchFamily="18" charset="0"/>
              </a:rPr>
              <a:t> основу</a:t>
            </a:r>
            <a:r>
              <a:rPr lang="en-US" sz="2000" b="1" smtClean="0">
                <a:solidFill>
                  <a:srgbClr val="000000"/>
                </a:solidFill>
                <a:latin typeface="Times New Roman" pitchFamily="18" charset="0"/>
              </a:rPr>
              <a:t> исказа болесника одаб</a:t>
            </a:r>
            <a:r>
              <a:rPr lang="sr-Latn-CS" sz="2000" b="1" smtClean="0">
                <a:solidFill>
                  <a:srgbClr val="000000"/>
                </a:solidFill>
                <a:latin typeface="Times New Roman" pitchFamily="18" charset="0"/>
              </a:rPr>
              <a:t>е</a:t>
            </a:r>
            <a:r>
              <a:rPr lang="en-US" sz="2000" b="1" smtClean="0">
                <a:solidFill>
                  <a:srgbClr val="000000"/>
                </a:solidFill>
                <a:latin typeface="Times New Roman" pitchFamily="18" charset="0"/>
              </a:rPr>
              <a:t>ре се </a:t>
            </a:r>
            <a:r>
              <a:rPr lang="sr-Latn-CS" sz="2000" b="1" smtClean="0">
                <a:solidFill>
                  <a:srgbClr val="000000"/>
                </a:solidFill>
                <a:latin typeface="Times New Roman" pitchFamily="18" charset="0"/>
              </a:rPr>
              <a:t>група</a:t>
            </a:r>
            <a:r>
              <a:rPr lang="en-US" sz="2000" b="1" smtClean="0">
                <a:solidFill>
                  <a:srgbClr val="000000"/>
                </a:solidFill>
                <a:latin typeface="Times New Roman" pitchFamily="18" charset="0"/>
              </a:rPr>
              <a:t> </a:t>
            </a:r>
            <a:r>
              <a:rPr lang="sr-Latn-CS" sz="2000" b="1" smtClean="0">
                <a:solidFill>
                  <a:srgbClr val="000000"/>
                </a:solidFill>
                <a:latin typeface="Times New Roman" pitchFamily="18" charset="0"/>
              </a:rPr>
              <a:t>намирница</a:t>
            </a:r>
            <a:r>
              <a:rPr lang="en-US" sz="2000" b="1" smtClean="0">
                <a:solidFill>
                  <a:srgbClr val="000000"/>
                </a:solidFill>
                <a:latin typeface="Times New Roman" pitchFamily="18" charset="0"/>
              </a:rPr>
              <a:t> </a:t>
            </a:r>
            <a:r>
              <a:rPr lang="en-US" sz="2000" b="1" smtClean="0">
                <a:solidFill>
                  <a:srgbClr val="000000"/>
                </a:solidFill>
              </a:rPr>
              <a:t>–</a:t>
            </a:r>
            <a:r>
              <a:rPr lang="en-US" sz="2000" b="1" smtClean="0">
                <a:solidFill>
                  <a:srgbClr val="000000"/>
                </a:solidFill>
                <a:latin typeface="Times New Roman" pitchFamily="18" charset="0"/>
              </a:rPr>
              <a:t> алергена</a:t>
            </a:r>
            <a:r>
              <a:rPr lang="sr-Latn-CS" sz="2000" b="1" smtClean="0">
                <a:solidFill>
                  <a:srgbClr val="000000"/>
                </a:solidFill>
                <a:latin typeface="Times New Roman" pitchFamily="18" charset="0"/>
              </a:rPr>
              <a:t> </a:t>
            </a:r>
            <a:r>
              <a:rPr lang="en-US" sz="2000" b="1" smtClean="0">
                <a:solidFill>
                  <a:srgbClr val="000000"/>
                </a:solidFill>
                <a:latin typeface="Times New Roman" pitchFamily="18" charset="0"/>
              </a:rPr>
              <a:t>који </a:t>
            </a:r>
            <a:r>
              <a:rPr lang="sr-Latn-CS" sz="2000" b="1" smtClean="0">
                <a:solidFill>
                  <a:srgbClr val="000000"/>
                </a:solidFill>
                <a:latin typeface="Times New Roman" pitchFamily="18" charset="0"/>
              </a:rPr>
              <a:t>ћ</a:t>
            </a:r>
            <a:r>
              <a:rPr lang="en-US" sz="2000" b="1" smtClean="0">
                <a:solidFill>
                  <a:srgbClr val="000000"/>
                </a:solidFill>
                <a:latin typeface="Times New Roman" pitchFamily="18" charset="0"/>
              </a:rPr>
              <a:t>е се тестирати </a:t>
            </a:r>
            <a:r>
              <a:rPr lang="sr-Latn-CS" sz="2000" b="1" smtClean="0">
                <a:solidFill>
                  <a:srgbClr val="000000"/>
                </a:solidFill>
                <a:latin typeface="Times New Roman" pitchFamily="18" charset="0"/>
              </a:rPr>
              <a:t>на</a:t>
            </a:r>
            <a:r>
              <a:rPr lang="en-US" sz="2000" b="1" smtClean="0">
                <a:solidFill>
                  <a:srgbClr val="000000"/>
                </a:solidFill>
                <a:latin typeface="Times New Roman" pitchFamily="18" charset="0"/>
              </a:rPr>
              <a:t> ко</a:t>
            </a:r>
            <a:r>
              <a:rPr lang="sr-Latn-CS" sz="2000" b="1" smtClean="0">
                <a:solidFill>
                  <a:srgbClr val="000000"/>
                </a:solidFill>
                <a:latin typeface="Times New Roman" pitchFamily="18" charset="0"/>
              </a:rPr>
              <a:t>жи</a:t>
            </a:r>
            <a:r>
              <a:rPr lang="en-US" sz="2000" b="1" smtClean="0">
                <a:solidFill>
                  <a:srgbClr val="000000"/>
                </a:solidFill>
                <a:latin typeface="Times New Roman" pitchFamily="18" charset="0"/>
              </a:rPr>
              <a:t> или на слузницама болесника (</a:t>
            </a:r>
            <a:r>
              <a:rPr lang="sr-Latn-CS" sz="2000" b="1" smtClean="0">
                <a:solidFill>
                  <a:srgbClr val="000000"/>
                </a:solidFill>
                <a:latin typeface="Times New Roman" pitchFamily="18" charset="0"/>
              </a:rPr>
              <a:t>коњуктива </a:t>
            </a:r>
            <a:r>
              <a:rPr lang="en-US" sz="2000" b="1" smtClean="0">
                <a:solidFill>
                  <a:srgbClr val="000000"/>
                </a:solidFill>
                <a:latin typeface="Times New Roman" pitchFamily="18" charset="0"/>
              </a:rPr>
              <a:t>ока, слузница бронха, носа или </a:t>
            </a:r>
            <a:r>
              <a:rPr lang="sr-Latn-CS" sz="2000" b="1" smtClean="0">
                <a:solidFill>
                  <a:srgbClr val="000000"/>
                </a:solidFill>
                <a:latin typeface="Times New Roman" pitchFamily="18" charset="0"/>
              </a:rPr>
              <a:t>органа за варење</a:t>
            </a:r>
            <a:r>
              <a:rPr lang="en-US" sz="2000" b="1" smtClean="0">
                <a:solidFill>
                  <a:srgbClr val="000000"/>
                </a:solidFill>
                <a:latin typeface="Times New Roman" pitchFamily="18" charset="0"/>
              </a:rPr>
              <a:t>). У контакту</a:t>
            </a:r>
            <a:r>
              <a:rPr lang="sr-Latn-CS" sz="2000" b="1" smtClean="0">
                <a:solidFill>
                  <a:srgbClr val="000000"/>
                </a:solidFill>
                <a:latin typeface="Times New Roman" pitchFamily="18" charset="0"/>
              </a:rPr>
              <a:t> </a:t>
            </a:r>
            <a:r>
              <a:rPr lang="en-US" sz="2000" b="1" smtClean="0">
                <a:solidFill>
                  <a:srgbClr val="000000"/>
                </a:solidFill>
                <a:latin typeface="Times New Roman" pitchFamily="18" charset="0"/>
              </a:rPr>
              <a:t>с алергеном јавља се реакција која потврује преосетљивост</a:t>
            </a:r>
            <a:r>
              <a:rPr lang="sr-Latn-CS" sz="2000" b="1" smtClean="0">
                <a:solidFill>
                  <a:srgbClr val="000000"/>
                </a:solidFill>
                <a:latin typeface="Times New Roman" pitchFamily="18" charset="0"/>
              </a:rPr>
              <a:t> </a:t>
            </a:r>
            <a:r>
              <a:rPr lang="en-US" sz="2000" b="1" smtClean="0">
                <a:solidFill>
                  <a:srgbClr val="000000"/>
                </a:solidFill>
                <a:latin typeface="Times New Roman" pitchFamily="18" charset="0"/>
              </a:rPr>
              <a:t>организма. </a:t>
            </a:r>
          </a:p>
          <a:p>
            <a:pPr algn="just">
              <a:lnSpc>
                <a:spcPct val="80000"/>
              </a:lnSpc>
              <a:buFontTx/>
              <a:buNone/>
            </a:pPr>
            <a:endParaRPr lang="sr-Latn-CS" sz="2000" b="1" smtClean="0">
              <a:solidFill>
                <a:srgbClr val="000000"/>
              </a:solidFill>
              <a:latin typeface="Times New Roman" pitchFamily="18" charset="0"/>
            </a:endParaRPr>
          </a:p>
          <a:p>
            <a:pPr algn="just">
              <a:lnSpc>
                <a:spcPct val="80000"/>
              </a:lnSpc>
              <a:buFontTx/>
              <a:buNone/>
            </a:pPr>
            <a:r>
              <a:rPr lang="en-US" sz="2000" b="1" smtClean="0">
                <a:solidFill>
                  <a:srgbClr val="000000"/>
                </a:solidFill>
                <a:latin typeface="Times New Roman" pitchFamily="18" charset="0"/>
              </a:rPr>
              <a:t>Након позитивног ко</a:t>
            </a:r>
            <a:r>
              <a:rPr lang="sr-Latn-CS" sz="2000" b="1" smtClean="0">
                <a:solidFill>
                  <a:srgbClr val="000000"/>
                </a:solidFill>
                <a:latin typeface="Times New Roman" pitchFamily="18" charset="0"/>
              </a:rPr>
              <a:t>ж</a:t>
            </a:r>
            <a:r>
              <a:rPr lang="en-US" sz="2000" b="1" smtClean="0">
                <a:solidFill>
                  <a:srgbClr val="000000"/>
                </a:solidFill>
                <a:latin typeface="Times New Roman" pitchFamily="18" charset="0"/>
              </a:rPr>
              <a:t>ног теста налаз се потвр</a:t>
            </a:r>
            <a:r>
              <a:rPr lang="sr-Latn-CS" sz="2000" b="1" smtClean="0">
                <a:solidFill>
                  <a:srgbClr val="000000"/>
                </a:solidFill>
                <a:latin typeface="Times New Roman" pitchFamily="18" charset="0"/>
              </a:rPr>
              <a:t>ђ</a:t>
            </a:r>
            <a:r>
              <a:rPr lang="en-US" sz="2000" b="1" smtClean="0">
                <a:solidFill>
                  <a:srgbClr val="000000"/>
                </a:solidFill>
                <a:latin typeface="Times New Roman" pitchFamily="18" charset="0"/>
              </a:rPr>
              <a:t>ује</a:t>
            </a:r>
            <a:r>
              <a:rPr lang="sr-Latn-CS" sz="2000" b="1" smtClean="0">
                <a:solidFill>
                  <a:srgbClr val="000000"/>
                </a:solidFill>
                <a:latin typeface="Times New Roman" pitchFamily="18" charset="0"/>
              </a:rPr>
              <a:t> </a:t>
            </a:r>
            <a:r>
              <a:rPr lang="en-US" sz="2000" b="1" i="1" smtClean="0">
                <a:solidFill>
                  <a:srgbClr val="000000"/>
                </a:solidFill>
                <a:latin typeface="Times New Roman" pitchFamily="18" charset="0"/>
              </a:rPr>
              <a:t>одре</a:t>
            </a:r>
            <a:r>
              <a:rPr lang="sr-Latn-CS" sz="2000" b="1" i="1" smtClean="0">
                <a:solidFill>
                  <a:srgbClr val="000000"/>
                </a:solidFill>
                <a:latin typeface="Times New Roman" pitchFamily="18" charset="0"/>
              </a:rPr>
              <a:t>ђ</a:t>
            </a:r>
            <a:r>
              <a:rPr lang="en-US" sz="2000" b="1" i="1" smtClean="0">
                <a:solidFill>
                  <a:srgbClr val="000000"/>
                </a:solidFill>
                <a:latin typeface="Times New Roman" pitchFamily="18" charset="0"/>
              </a:rPr>
              <a:t>ивањем </a:t>
            </a:r>
            <a:r>
              <a:rPr lang="sr-Cyrl-CS" sz="2000" b="1" i="1" smtClean="0">
                <a:solidFill>
                  <a:srgbClr val="000000"/>
                </a:solidFill>
                <a:latin typeface="Times New Roman" pitchFamily="18" charset="0"/>
              </a:rPr>
              <a:t>ИгЕ</a:t>
            </a:r>
            <a:r>
              <a:rPr lang="en-US" sz="2000" b="1" i="1" smtClean="0">
                <a:solidFill>
                  <a:srgbClr val="000000"/>
                </a:solidFill>
                <a:latin typeface="Times New Roman" pitchFamily="18" charset="0"/>
              </a:rPr>
              <a:t> </a:t>
            </a:r>
            <a:r>
              <a:rPr lang="sr-Latn-CS" sz="2000" b="1" i="1" smtClean="0">
                <a:solidFill>
                  <a:srgbClr val="000000"/>
                </a:solidFill>
                <a:latin typeface="Times New Roman" pitchFamily="18" charset="0"/>
              </a:rPr>
              <a:t>антитела</a:t>
            </a:r>
            <a:r>
              <a:rPr lang="en-US" sz="2000" b="1" i="1" smtClean="0">
                <a:solidFill>
                  <a:srgbClr val="000000"/>
                </a:solidFill>
                <a:latin typeface="Times New Roman" pitchFamily="18" charset="0"/>
              </a:rPr>
              <a:t> у крви.</a:t>
            </a:r>
            <a:r>
              <a:rPr lang="en-US" sz="2000" b="1" smtClean="0">
                <a:solidFill>
                  <a:srgbClr val="000000"/>
                </a:solidFill>
                <a:latin typeface="Times New Roman" pitchFamily="18" charset="0"/>
              </a:rPr>
              <a:t> Ти тестови </a:t>
            </a:r>
            <a:r>
              <a:rPr lang="sr-Latn-CS" sz="2000" b="1" smtClean="0">
                <a:solidFill>
                  <a:srgbClr val="000000"/>
                </a:solidFill>
                <a:latin typeface="Times New Roman" pitchFamily="18" charset="0"/>
              </a:rPr>
              <a:t>се </a:t>
            </a:r>
            <a:r>
              <a:rPr lang="en-US" sz="2000" b="1" smtClean="0">
                <a:solidFill>
                  <a:srgbClr val="000000"/>
                </a:solidFill>
                <a:latin typeface="Times New Roman" pitchFamily="18" charset="0"/>
              </a:rPr>
              <a:t>морају </a:t>
            </a:r>
            <a:r>
              <a:rPr lang="sr-Latn-CS" sz="2000" b="1" smtClean="0">
                <a:solidFill>
                  <a:srgbClr val="000000"/>
                </a:solidFill>
                <a:latin typeface="Times New Roman" pitchFamily="18" charset="0"/>
              </a:rPr>
              <a:t>поклапати</a:t>
            </a:r>
            <a:r>
              <a:rPr lang="en-US" sz="2000" b="1" smtClean="0">
                <a:solidFill>
                  <a:srgbClr val="000000"/>
                </a:solidFill>
                <a:latin typeface="Times New Roman" pitchFamily="18" charset="0"/>
              </a:rPr>
              <a:t>. </a:t>
            </a:r>
            <a:endParaRPr lang="sr-Latn-CS" sz="2000" b="1" smtClean="0">
              <a:solidFill>
                <a:srgbClr val="000000"/>
              </a:solidFill>
              <a:latin typeface="Times New Roman" pitchFamily="18" charset="0"/>
            </a:endParaRPr>
          </a:p>
        </p:txBody>
      </p:sp>
    </p:spTree>
    <p:extLst>
      <p:ext uri="{BB962C8B-B14F-4D97-AF65-F5344CB8AC3E}">
        <p14:creationId xmlns:p14="http://schemas.microsoft.com/office/powerpoint/2010/main" xmlns="" val="416891129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body" idx="1"/>
          </p:nvPr>
        </p:nvSpPr>
        <p:spPr>
          <a:xfrm>
            <a:off x="179388" y="1268413"/>
            <a:ext cx="8229600" cy="4525962"/>
          </a:xfrm>
        </p:spPr>
        <p:txBody>
          <a:bodyPr>
            <a:normAutofit fontScale="92500" lnSpcReduction="10000"/>
          </a:bodyPr>
          <a:lstStyle/>
          <a:p>
            <a:pPr algn="just">
              <a:lnSpc>
                <a:spcPct val="80000"/>
              </a:lnSpc>
              <a:buFontTx/>
              <a:buNone/>
            </a:pPr>
            <a:r>
              <a:rPr lang="en-US" sz="2400" b="1" smtClean="0">
                <a:latin typeface="Times New Roman" pitchFamily="18" charset="0"/>
              </a:rPr>
              <a:t>Ако су резултати прот</a:t>
            </a:r>
            <a:r>
              <a:rPr lang="sr-Latn-CS" sz="2400" b="1" smtClean="0">
                <a:latin typeface="Times New Roman" pitchFamily="18" charset="0"/>
              </a:rPr>
              <a:t>ивречни</a:t>
            </a:r>
            <a:r>
              <a:rPr lang="en-US" sz="2400" b="1" smtClean="0">
                <a:latin typeface="Times New Roman" pitchFamily="18" charset="0"/>
              </a:rPr>
              <a:t>, дијагности</a:t>
            </a:r>
            <a:r>
              <a:rPr lang="sr-Latn-CS" sz="2400" b="1" smtClean="0">
                <a:latin typeface="Times New Roman" pitchFamily="18" charset="0"/>
              </a:rPr>
              <a:t>ч</a:t>
            </a:r>
            <a:r>
              <a:rPr lang="en-US" sz="2400" b="1" smtClean="0">
                <a:latin typeface="Times New Roman" pitchFamily="18" charset="0"/>
              </a:rPr>
              <a:t>ки поступак</a:t>
            </a:r>
            <a:r>
              <a:rPr lang="sr-Latn-CS" sz="2400" b="1" smtClean="0">
                <a:latin typeface="Times New Roman" pitchFamily="18" charset="0"/>
              </a:rPr>
              <a:t> </a:t>
            </a:r>
            <a:r>
              <a:rPr lang="en-US" sz="2400" b="1" smtClean="0">
                <a:latin typeface="Times New Roman" pitchFamily="18" charset="0"/>
              </a:rPr>
              <a:t>се мора наставити изво</a:t>
            </a:r>
            <a:r>
              <a:rPr lang="sr-Latn-CS" sz="2400" b="1" smtClean="0">
                <a:latin typeface="Times New Roman" pitchFamily="18" charset="0"/>
              </a:rPr>
              <a:t>ђ</a:t>
            </a:r>
            <a:r>
              <a:rPr lang="en-US" sz="2400" b="1" smtClean="0">
                <a:latin typeface="Times New Roman" pitchFamily="18" charset="0"/>
              </a:rPr>
              <a:t>ењем тестова </a:t>
            </a:r>
            <a:r>
              <a:rPr lang="sr-Latn-CS" sz="2400" b="1" smtClean="0">
                <a:latin typeface="Times New Roman" pitchFamily="18" charset="0"/>
              </a:rPr>
              <a:t>директним</a:t>
            </a:r>
            <a:r>
              <a:rPr lang="en-US" sz="2400" b="1" smtClean="0">
                <a:latin typeface="Times New Roman" pitchFamily="18" charset="0"/>
              </a:rPr>
              <a:t> излагањем организма</a:t>
            </a:r>
            <a:r>
              <a:rPr lang="sr-Latn-CS" sz="2400" b="1" smtClean="0">
                <a:latin typeface="Times New Roman" pitchFamily="18" charset="0"/>
              </a:rPr>
              <a:t> непознатој материји</a:t>
            </a:r>
            <a:r>
              <a:rPr lang="en-US" sz="2400" b="1" smtClean="0">
                <a:latin typeface="Times New Roman" pitchFamily="18" charset="0"/>
              </a:rPr>
              <a:t> за коју се претпоставља да је узрок алергије.</a:t>
            </a:r>
            <a:r>
              <a:rPr lang="sr-Latn-CS" sz="2400" b="1" smtClean="0">
                <a:latin typeface="Times New Roman" pitchFamily="18" charset="0"/>
              </a:rPr>
              <a:t> </a:t>
            </a:r>
            <a:endParaRPr lang="en-US" sz="2400" b="1" smtClean="0">
              <a:latin typeface="Times New Roman" pitchFamily="18" charset="0"/>
            </a:endParaRPr>
          </a:p>
          <a:p>
            <a:pPr algn="just">
              <a:lnSpc>
                <a:spcPct val="80000"/>
              </a:lnSpc>
              <a:buFontTx/>
              <a:buNone/>
            </a:pPr>
            <a:endParaRPr lang="sr-Latn-CS" sz="2400" b="1" smtClean="0">
              <a:latin typeface="Times New Roman" pitchFamily="18" charset="0"/>
            </a:endParaRPr>
          </a:p>
          <a:p>
            <a:pPr algn="just">
              <a:lnSpc>
                <a:spcPct val="80000"/>
              </a:lnSpc>
              <a:buFontTx/>
              <a:buNone/>
            </a:pPr>
            <a:r>
              <a:rPr lang="en-US" sz="2400" b="1" smtClean="0">
                <a:latin typeface="Times New Roman" pitchFamily="18" charset="0"/>
              </a:rPr>
              <a:t>Дијагности</a:t>
            </a:r>
            <a:r>
              <a:rPr lang="sr-Latn-CS" sz="2400" b="1" smtClean="0">
                <a:latin typeface="Times New Roman" pitchFamily="18" charset="0"/>
              </a:rPr>
              <a:t>ч</a:t>
            </a:r>
            <a:r>
              <a:rPr lang="en-US" sz="2400" b="1" smtClean="0">
                <a:latin typeface="Times New Roman" pitchFamily="18" charset="0"/>
              </a:rPr>
              <a:t>ки</a:t>
            </a:r>
            <a:r>
              <a:rPr lang="sr-Latn-CS" sz="2400" b="1" smtClean="0">
                <a:latin typeface="Times New Roman" pitchFamily="18" charset="0"/>
              </a:rPr>
              <a:t> </a:t>
            </a:r>
            <a:r>
              <a:rPr lang="en-US" sz="2400" b="1" smtClean="0">
                <a:latin typeface="Times New Roman" pitchFamily="18" charset="0"/>
              </a:rPr>
              <a:t>поступак</a:t>
            </a:r>
            <a:r>
              <a:rPr lang="sr-Latn-CS" sz="2400" b="1" smtClean="0">
                <a:latin typeface="Times New Roman" pitchFamily="18" charset="0"/>
              </a:rPr>
              <a:t> се</a:t>
            </a:r>
            <a:r>
              <a:rPr lang="en-US" sz="2400" b="1" smtClean="0">
                <a:latin typeface="Times New Roman" pitchFamily="18" charset="0"/>
              </a:rPr>
              <a:t> понавља док се не постави прецизна дијагноза јер се само</a:t>
            </a:r>
            <a:r>
              <a:rPr lang="sr-Latn-CS" sz="2400" b="1" smtClean="0">
                <a:latin typeface="Times New Roman" pitchFamily="18" charset="0"/>
              </a:rPr>
              <a:t> </a:t>
            </a:r>
            <a:r>
              <a:rPr lang="en-US" sz="2400" b="1" smtClean="0">
                <a:latin typeface="Times New Roman" pitchFamily="18" charset="0"/>
              </a:rPr>
              <a:t>тако мо</a:t>
            </a:r>
            <a:r>
              <a:rPr lang="sr-Latn-CS" sz="2400" b="1" smtClean="0">
                <a:latin typeface="Times New Roman" pitchFamily="18" charset="0"/>
              </a:rPr>
              <a:t>ж</a:t>
            </a:r>
            <a:r>
              <a:rPr lang="en-US" sz="2400" b="1" smtClean="0">
                <a:latin typeface="Times New Roman" pitchFamily="18" charset="0"/>
              </a:rPr>
              <a:t>е одабрати најбољи на</a:t>
            </a:r>
            <a:r>
              <a:rPr lang="sr-Latn-CS" sz="2400" b="1" smtClean="0">
                <a:latin typeface="Times New Roman" pitchFamily="18" charset="0"/>
              </a:rPr>
              <a:t>ч</a:t>
            </a:r>
            <a:r>
              <a:rPr lang="en-US" sz="2400" b="1" smtClean="0">
                <a:latin typeface="Times New Roman" pitchFamily="18" charset="0"/>
              </a:rPr>
              <a:t>ин ле</a:t>
            </a:r>
            <a:r>
              <a:rPr lang="sr-Latn-CS" sz="2400" b="1" smtClean="0">
                <a:latin typeface="Times New Roman" pitchFamily="18" charset="0"/>
              </a:rPr>
              <a:t>ч</a:t>
            </a:r>
            <a:r>
              <a:rPr lang="en-US" sz="2400" b="1" smtClean="0">
                <a:latin typeface="Times New Roman" pitchFamily="18" charset="0"/>
              </a:rPr>
              <a:t>ења и спре</a:t>
            </a:r>
            <a:r>
              <a:rPr lang="sr-Latn-CS" sz="2400" b="1" smtClean="0">
                <a:latin typeface="Times New Roman" pitchFamily="18" charset="0"/>
              </a:rPr>
              <a:t>ч</a:t>
            </a:r>
            <a:r>
              <a:rPr lang="en-US" sz="2400" b="1" smtClean="0">
                <a:latin typeface="Times New Roman" pitchFamily="18" charset="0"/>
              </a:rPr>
              <a:t>авања болести. </a:t>
            </a:r>
            <a:endParaRPr lang="sr-Latn-CS" sz="2400" b="1" smtClean="0">
              <a:latin typeface="Times New Roman" pitchFamily="18" charset="0"/>
            </a:endParaRPr>
          </a:p>
          <a:p>
            <a:pPr algn="just">
              <a:lnSpc>
                <a:spcPct val="80000"/>
              </a:lnSpc>
              <a:buFontTx/>
              <a:buNone/>
            </a:pPr>
            <a:endParaRPr lang="sr-Latn-CS" sz="2400" b="1" smtClean="0">
              <a:latin typeface="Times New Roman" pitchFamily="18" charset="0"/>
            </a:endParaRPr>
          </a:p>
          <a:p>
            <a:pPr algn="just">
              <a:lnSpc>
                <a:spcPct val="80000"/>
              </a:lnSpc>
              <a:buFontTx/>
              <a:buNone/>
            </a:pPr>
            <a:r>
              <a:rPr lang="en-US" sz="2400" b="1" smtClean="0">
                <a:latin typeface="Times New Roman" pitchFamily="18" charset="0"/>
              </a:rPr>
              <a:t>Остале</a:t>
            </a:r>
            <a:r>
              <a:rPr lang="sr-Latn-CS" sz="2400" b="1" smtClean="0">
                <a:latin typeface="Times New Roman" pitchFamily="18" charset="0"/>
              </a:rPr>
              <a:t> </a:t>
            </a:r>
            <a:r>
              <a:rPr lang="en-US" sz="2400" b="1" smtClean="0">
                <a:latin typeface="Times New Roman" pitchFamily="18" charset="0"/>
              </a:rPr>
              <a:t>дијагности</a:t>
            </a:r>
            <a:r>
              <a:rPr lang="sr-Latn-CS" sz="2400" b="1" smtClean="0">
                <a:latin typeface="Times New Roman" pitchFamily="18" charset="0"/>
              </a:rPr>
              <a:t>ч</a:t>
            </a:r>
            <a:r>
              <a:rPr lang="en-US" sz="2400" b="1" smtClean="0">
                <a:latin typeface="Times New Roman" pitchFamily="18" charset="0"/>
              </a:rPr>
              <a:t>ке методе (одре</a:t>
            </a:r>
            <a:r>
              <a:rPr lang="sr-Latn-CS" sz="2400" b="1" smtClean="0">
                <a:latin typeface="Times New Roman" pitchFamily="18" charset="0"/>
              </a:rPr>
              <a:t>ђ</a:t>
            </a:r>
            <a:r>
              <a:rPr lang="en-US" sz="2400" b="1" smtClean="0">
                <a:latin typeface="Times New Roman" pitchFamily="18" charset="0"/>
              </a:rPr>
              <a:t>ивање </a:t>
            </a:r>
            <a:r>
              <a:rPr lang="sr-Latn-CS" sz="2400" b="1" smtClean="0">
                <a:latin typeface="Times New Roman" pitchFamily="18" charset="0"/>
              </a:rPr>
              <a:t>ћелија запаљења</a:t>
            </a:r>
            <a:r>
              <a:rPr lang="en-US" sz="2400" b="1" smtClean="0">
                <a:latin typeface="Times New Roman" pitchFamily="18" charset="0"/>
              </a:rPr>
              <a:t> и њихових производа</a:t>
            </a:r>
            <a:r>
              <a:rPr lang="sr-Latn-CS" sz="2400" b="1" smtClean="0">
                <a:latin typeface="Times New Roman" pitchFamily="18" charset="0"/>
              </a:rPr>
              <a:t> </a:t>
            </a:r>
            <a:r>
              <a:rPr lang="en-US" sz="2400" b="1" smtClean="0">
                <a:latin typeface="Times New Roman" pitchFamily="18" charset="0"/>
              </a:rPr>
              <a:t>у крви и захва</a:t>
            </a:r>
            <a:r>
              <a:rPr lang="sr-Latn-CS" sz="2400" b="1" smtClean="0">
                <a:latin typeface="Times New Roman" pitchFamily="18" charset="0"/>
              </a:rPr>
              <a:t>ћ</a:t>
            </a:r>
            <a:r>
              <a:rPr lang="en-US" sz="2400" b="1" smtClean="0">
                <a:latin typeface="Times New Roman" pitchFamily="18" charset="0"/>
              </a:rPr>
              <a:t>еном органу, мерење плу</a:t>
            </a:r>
            <a:r>
              <a:rPr lang="sr-Latn-CS" sz="2400" b="1" smtClean="0">
                <a:latin typeface="Times New Roman" pitchFamily="18" charset="0"/>
              </a:rPr>
              <a:t>ћ</a:t>
            </a:r>
            <a:r>
              <a:rPr lang="en-US" sz="2400" b="1" smtClean="0">
                <a:latin typeface="Times New Roman" pitchFamily="18" charset="0"/>
              </a:rPr>
              <a:t>не функције) слу</a:t>
            </a:r>
            <a:r>
              <a:rPr lang="sr-Latn-CS" sz="2400" b="1" smtClean="0">
                <a:latin typeface="Times New Roman" pitchFamily="18" charset="0"/>
              </a:rPr>
              <a:t>ж</a:t>
            </a:r>
            <a:r>
              <a:rPr lang="en-US" sz="2400" b="1" smtClean="0">
                <a:latin typeface="Times New Roman" pitchFamily="18" charset="0"/>
              </a:rPr>
              <a:t>е за</a:t>
            </a:r>
            <a:r>
              <a:rPr lang="sr-Latn-CS" sz="2400" b="1" smtClean="0">
                <a:latin typeface="Times New Roman" pitchFamily="18" charset="0"/>
              </a:rPr>
              <a:t> </a:t>
            </a:r>
            <a:r>
              <a:rPr lang="en-US" sz="2400" b="1" smtClean="0">
                <a:latin typeface="Times New Roman" pitchFamily="18" charset="0"/>
              </a:rPr>
              <a:t>разврставања у клини</a:t>
            </a:r>
            <a:r>
              <a:rPr lang="sr-Latn-CS" sz="2400" b="1" smtClean="0">
                <a:latin typeface="Times New Roman" pitchFamily="18" charset="0"/>
              </a:rPr>
              <a:t>ч</a:t>
            </a:r>
            <a:r>
              <a:rPr lang="en-US" sz="2400" b="1" smtClean="0">
                <a:latin typeface="Times New Roman" pitchFamily="18" charset="0"/>
              </a:rPr>
              <a:t>ке облике болести.</a:t>
            </a:r>
          </a:p>
          <a:p>
            <a:pPr algn="just">
              <a:lnSpc>
                <a:spcPct val="80000"/>
              </a:lnSpc>
              <a:buFontTx/>
              <a:buNone/>
            </a:pPr>
            <a:endParaRPr lang="sr-Latn-CS" sz="2400" b="1" smtClean="0">
              <a:latin typeface="Times New Roman" pitchFamily="18" charset="0"/>
            </a:endParaRPr>
          </a:p>
          <a:p>
            <a:pPr algn="just">
              <a:lnSpc>
                <a:spcPct val="80000"/>
              </a:lnSpc>
              <a:buFontTx/>
              <a:buNone/>
            </a:pPr>
            <a:r>
              <a:rPr lang="en-US" sz="2400" b="1" smtClean="0">
                <a:latin typeface="Times New Roman" pitchFamily="18" charset="0"/>
              </a:rPr>
              <a:t>Дијагности</a:t>
            </a:r>
            <a:r>
              <a:rPr lang="sr-Latn-CS" sz="2400" b="1" smtClean="0">
                <a:latin typeface="Times New Roman" pitchFamily="18" charset="0"/>
              </a:rPr>
              <a:t>ч</a:t>
            </a:r>
            <a:r>
              <a:rPr lang="en-US" sz="2400" b="1" smtClean="0">
                <a:latin typeface="Times New Roman" pitchFamily="18" charset="0"/>
              </a:rPr>
              <a:t>ки поступци користе </a:t>
            </a:r>
            <a:r>
              <a:rPr lang="sr-Cyrl-CS" sz="2400" b="1" smtClean="0">
                <a:latin typeface="Times New Roman" pitchFamily="18" charset="0"/>
              </a:rPr>
              <a:t>се</a:t>
            </a:r>
            <a:r>
              <a:rPr lang="sr-Latn-CS" sz="2400" b="1" smtClean="0">
                <a:latin typeface="Times New Roman" pitchFamily="18" charset="0"/>
              </a:rPr>
              <a:t> </a:t>
            </a:r>
            <a:r>
              <a:rPr lang="en-US" sz="2400" b="1" smtClean="0">
                <a:latin typeface="Times New Roman" pitchFamily="18" charset="0"/>
              </a:rPr>
              <a:t>и код пра</a:t>
            </a:r>
            <a:r>
              <a:rPr lang="sr-Latn-CS" sz="2400" b="1" smtClean="0">
                <a:latin typeface="Times New Roman" pitchFamily="18" charset="0"/>
              </a:rPr>
              <a:t>ћ</a:t>
            </a:r>
            <a:r>
              <a:rPr lang="en-US" sz="2400" b="1" smtClean="0">
                <a:latin typeface="Times New Roman" pitchFamily="18" charset="0"/>
              </a:rPr>
              <a:t>ења у</a:t>
            </a:r>
            <a:r>
              <a:rPr lang="sr-Latn-CS" sz="2400" b="1" smtClean="0">
                <a:latin typeface="Times New Roman" pitchFamily="18" charset="0"/>
              </a:rPr>
              <a:t>ч</a:t>
            </a:r>
            <a:r>
              <a:rPr lang="en-US" sz="2400" b="1" smtClean="0">
                <a:latin typeface="Times New Roman" pitchFamily="18" charset="0"/>
              </a:rPr>
              <a:t>инка ле</a:t>
            </a:r>
            <a:r>
              <a:rPr lang="sr-Latn-CS" sz="2400" b="1" smtClean="0">
                <a:latin typeface="Times New Roman" pitchFamily="18" charset="0"/>
              </a:rPr>
              <a:t>ч</a:t>
            </a:r>
            <a:r>
              <a:rPr lang="en-US" sz="2400" b="1" smtClean="0">
                <a:latin typeface="Times New Roman" pitchFamily="18" charset="0"/>
              </a:rPr>
              <a:t>енја или погор</a:t>
            </a:r>
            <a:r>
              <a:rPr lang="sr-Latn-CS" sz="2400" b="1" smtClean="0">
                <a:latin typeface="Times New Roman" pitchFamily="18" charset="0"/>
              </a:rPr>
              <a:t>ш</a:t>
            </a:r>
            <a:r>
              <a:rPr lang="en-US" sz="2400" b="1" smtClean="0">
                <a:latin typeface="Times New Roman" pitchFamily="18" charset="0"/>
              </a:rPr>
              <a:t>ањ</a:t>
            </a:r>
            <a:r>
              <a:rPr lang="sr-Cyrl-CS" sz="2400" b="1" smtClean="0">
                <a:latin typeface="Times New Roman" pitchFamily="18" charset="0"/>
              </a:rPr>
              <a:t>а</a:t>
            </a:r>
            <a:r>
              <a:rPr lang="en-US" sz="2400" b="1" smtClean="0">
                <a:latin typeface="Times New Roman" pitchFamily="18" charset="0"/>
              </a:rPr>
              <a:t> болести.</a:t>
            </a:r>
          </a:p>
        </p:txBody>
      </p:sp>
    </p:spTree>
    <p:extLst>
      <p:ext uri="{BB962C8B-B14F-4D97-AF65-F5344CB8AC3E}">
        <p14:creationId xmlns:p14="http://schemas.microsoft.com/office/powerpoint/2010/main" xmlns="" val="1435522298"/>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algn="l"/>
            <a:r>
              <a:rPr lang="sr-Latn-CS" sz="2400" smtClean="0">
                <a:latin typeface="Times New Roman" pitchFamily="18" charset="0"/>
              </a:rPr>
              <a:t>Лична</a:t>
            </a:r>
            <a:r>
              <a:rPr lang="en-US" sz="2400" smtClean="0">
                <a:latin typeface="Times New Roman" pitchFamily="18" charset="0"/>
              </a:rPr>
              <a:t> и </a:t>
            </a:r>
            <a:r>
              <a:rPr lang="sr-Latn-CS" sz="2400" smtClean="0">
                <a:latin typeface="Times New Roman" pitchFamily="18" charset="0"/>
              </a:rPr>
              <a:t>породична</a:t>
            </a:r>
            <a:r>
              <a:rPr lang="en-US" sz="2400" smtClean="0">
                <a:latin typeface="Times New Roman" pitchFamily="18" charset="0"/>
              </a:rPr>
              <a:t> анамнеза</a:t>
            </a:r>
          </a:p>
        </p:txBody>
      </p:sp>
      <p:sp>
        <p:nvSpPr>
          <p:cNvPr id="107523" name="Rectangle 3"/>
          <p:cNvSpPr>
            <a:spLocks noGrp="1" noChangeArrowheads="1"/>
          </p:cNvSpPr>
          <p:nvPr>
            <p:ph type="body" idx="1"/>
          </p:nvPr>
        </p:nvSpPr>
        <p:spPr/>
        <p:txBody>
          <a:bodyPr/>
          <a:lstStyle/>
          <a:p>
            <a:pPr algn="just">
              <a:lnSpc>
                <a:spcPct val="80000"/>
              </a:lnSpc>
              <a:buFontTx/>
              <a:buNone/>
            </a:pPr>
            <a:r>
              <a:rPr lang="en-US" sz="2000" b="1" smtClean="0">
                <a:latin typeface="Times New Roman" pitchFamily="18" charset="0"/>
              </a:rPr>
              <a:t>Субјективни исказ болесника (анамнеза) главни је путоказ у откривању</a:t>
            </a:r>
            <a:r>
              <a:rPr lang="sr-Latn-CS" sz="2000" b="1" smtClean="0">
                <a:latin typeface="Times New Roman" pitchFamily="18" charset="0"/>
              </a:rPr>
              <a:t> </a:t>
            </a:r>
            <a:r>
              <a:rPr lang="en-US" sz="2000" b="1" smtClean="0">
                <a:latin typeface="Times New Roman" pitchFamily="18" charset="0"/>
              </a:rPr>
              <a:t>узро</a:t>
            </a:r>
            <a:r>
              <a:rPr lang="sr-Latn-CS" sz="2000" b="1" smtClean="0">
                <a:latin typeface="Times New Roman" pitchFamily="18" charset="0"/>
              </a:rPr>
              <a:t>ч</a:t>
            </a:r>
            <a:r>
              <a:rPr lang="en-US" sz="2000" b="1" smtClean="0">
                <a:latin typeface="Times New Roman" pitchFamily="18" charset="0"/>
              </a:rPr>
              <a:t>ног алергена. </a:t>
            </a:r>
          </a:p>
          <a:p>
            <a:pPr algn="just">
              <a:lnSpc>
                <a:spcPct val="80000"/>
              </a:lnSpc>
              <a:buFontTx/>
              <a:buNone/>
            </a:pPr>
            <a:endParaRPr lang="sr-Latn-CS" sz="2000" b="1" smtClean="0">
              <a:latin typeface="Times New Roman" pitchFamily="18" charset="0"/>
            </a:endParaRPr>
          </a:p>
          <a:p>
            <a:pPr algn="just">
              <a:lnSpc>
                <a:spcPct val="80000"/>
              </a:lnSpc>
              <a:buFontTx/>
              <a:buNone/>
            </a:pPr>
            <a:r>
              <a:rPr lang="en-US" sz="2000" b="1" smtClean="0">
                <a:latin typeface="Times New Roman" pitchFamily="18" charset="0"/>
              </a:rPr>
              <a:t>С обзиром на то да болесник </a:t>
            </a:r>
            <a:r>
              <a:rPr lang="sr-Latn-CS" sz="2000" b="1" smtClean="0">
                <a:latin typeface="Times New Roman" pitchFamily="18" charset="0"/>
              </a:rPr>
              <a:t>ч</a:t>
            </a:r>
            <a:r>
              <a:rPr lang="en-US" sz="2000" b="1" smtClean="0">
                <a:latin typeface="Times New Roman" pitchFamily="18" charset="0"/>
              </a:rPr>
              <a:t>есто није свестан везе</a:t>
            </a:r>
            <a:r>
              <a:rPr lang="sr-Latn-CS" sz="2000" b="1" smtClean="0">
                <a:latin typeface="Times New Roman" pitchFamily="18" charset="0"/>
              </a:rPr>
              <a:t> фактора из спољашње средине</a:t>
            </a:r>
            <a:r>
              <a:rPr lang="en-US" sz="2000" b="1" smtClean="0">
                <a:latin typeface="Times New Roman" pitchFamily="18" charset="0"/>
              </a:rPr>
              <a:t> и симптома болести, искусан лек</a:t>
            </a:r>
            <a:r>
              <a:rPr lang="sr-Latn-CS" sz="2000" b="1" smtClean="0">
                <a:latin typeface="Times New Roman" pitchFamily="18" charset="0"/>
              </a:rPr>
              <a:t>ар</a:t>
            </a:r>
            <a:r>
              <a:rPr lang="en-US" sz="2000" b="1" smtClean="0">
                <a:latin typeface="Times New Roman" pitchFamily="18" charset="0"/>
              </a:rPr>
              <a:t> мо</a:t>
            </a:r>
            <a:r>
              <a:rPr lang="sr-Latn-CS" sz="2000" b="1" smtClean="0">
                <a:latin typeface="Times New Roman" pitchFamily="18" charset="0"/>
              </a:rPr>
              <a:t>ж</a:t>
            </a:r>
            <a:r>
              <a:rPr lang="en-US" sz="2000" b="1" smtClean="0">
                <a:latin typeface="Times New Roman" pitchFamily="18" charset="0"/>
              </a:rPr>
              <a:t>е циљаним</a:t>
            </a:r>
            <a:r>
              <a:rPr lang="sr-Latn-CS" sz="2000" b="1" smtClean="0">
                <a:latin typeface="Times New Roman" pitchFamily="18" charset="0"/>
              </a:rPr>
              <a:t> </a:t>
            </a:r>
            <a:r>
              <a:rPr lang="en-US" sz="2000" b="1" smtClean="0">
                <a:latin typeface="Times New Roman" pitchFamily="18" charset="0"/>
              </a:rPr>
              <a:t>питањима знатно пове</a:t>
            </a:r>
            <a:r>
              <a:rPr lang="sr-Latn-CS" sz="2000" b="1" smtClean="0">
                <a:latin typeface="Times New Roman" pitchFamily="18" charset="0"/>
              </a:rPr>
              <a:t>ћ</a:t>
            </a:r>
            <a:r>
              <a:rPr lang="en-US" sz="2000" b="1" smtClean="0">
                <a:latin typeface="Times New Roman" pitchFamily="18" charset="0"/>
              </a:rPr>
              <a:t>ати дијагности</a:t>
            </a:r>
            <a:r>
              <a:rPr lang="sr-Latn-CS" sz="2000" b="1" smtClean="0">
                <a:latin typeface="Times New Roman" pitchFamily="18" charset="0"/>
              </a:rPr>
              <a:t>ч</a:t>
            </a:r>
            <a:r>
              <a:rPr lang="en-US" sz="2000" b="1" smtClean="0">
                <a:latin typeface="Times New Roman" pitchFamily="18" charset="0"/>
              </a:rPr>
              <a:t>ку вредност </a:t>
            </a:r>
            <a:r>
              <a:rPr lang="sr-Latn-CS" sz="2000" b="1" smtClean="0">
                <a:latin typeface="Times New Roman" pitchFamily="18" charset="0"/>
              </a:rPr>
              <a:t>пацијентовог исказа</a:t>
            </a:r>
            <a:r>
              <a:rPr lang="en-US" sz="2000" b="1" smtClean="0">
                <a:latin typeface="Times New Roman" pitchFamily="18" charset="0"/>
              </a:rPr>
              <a:t>.</a:t>
            </a:r>
          </a:p>
          <a:p>
            <a:pPr algn="just">
              <a:lnSpc>
                <a:spcPct val="80000"/>
              </a:lnSpc>
              <a:buFontTx/>
              <a:buNone/>
            </a:pPr>
            <a:endParaRPr lang="en-US" sz="2000" b="1" smtClean="0">
              <a:latin typeface="Times New Roman" pitchFamily="18" charset="0"/>
            </a:endParaRPr>
          </a:p>
          <a:p>
            <a:pPr algn="just">
              <a:lnSpc>
                <a:spcPct val="80000"/>
              </a:lnSpc>
              <a:buFontTx/>
              <a:buNone/>
            </a:pPr>
            <a:r>
              <a:rPr lang="en-US" sz="2000" b="1" smtClean="0">
                <a:latin typeface="Times New Roman" pitchFamily="18" charset="0"/>
              </a:rPr>
              <a:t>У дијагностици ко</a:t>
            </a:r>
            <a:r>
              <a:rPr lang="sr-Latn-CS" sz="2000" b="1" smtClean="0">
                <a:latin typeface="Times New Roman" pitchFamily="18" charset="0"/>
              </a:rPr>
              <a:t>ж</a:t>
            </a:r>
            <a:r>
              <a:rPr lang="en-US" sz="2000" b="1" smtClean="0">
                <a:latin typeface="Times New Roman" pitchFamily="18" charset="0"/>
              </a:rPr>
              <a:t>их алергијских тегоба ва</a:t>
            </a:r>
            <a:r>
              <a:rPr lang="sr-Latn-CS" sz="2000" b="1" smtClean="0">
                <a:latin typeface="Times New Roman" pitchFamily="18" charset="0"/>
              </a:rPr>
              <a:t>ж</a:t>
            </a:r>
            <a:r>
              <a:rPr lang="en-US" sz="2000" b="1" smtClean="0">
                <a:latin typeface="Times New Roman" pitchFamily="18" charset="0"/>
              </a:rPr>
              <a:t>ни су подаци о прехрамбеним</a:t>
            </a:r>
            <a:r>
              <a:rPr lang="sr-Latn-CS" sz="2000" b="1" smtClean="0">
                <a:latin typeface="Times New Roman" pitchFamily="18" charset="0"/>
              </a:rPr>
              <a:t> </a:t>
            </a:r>
            <a:r>
              <a:rPr lang="en-US" sz="2000" b="1" smtClean="0">
                <a:latin typeface="Times New Roman" pitchFamily="18" charset="0"/>
              </a:rPr>
              <a:t>навикама болесника. Болесник уз помо</a:t>
            </a:r>
            <a:r>
              <a:rPr lang="sr-Latn-CS" sz="2000" b="1" smtClean="0">
                <a:latin typeface="Times New Roman" pitchFamily="18" charset="0"/>
              </a:rPr>
              <a:t>ћ</a:t>
            </a:r>
            <a:r>
              <a:rPr lang="en-US" sz="2000" b="1" smtClean="0">
                <a:latin typeface="Times New Roman" pitchFamily="18" charset="0"/>
              </a:rPr>
              <a:t> л</a:t>
            </a:r>
            <a:r>
              <a:rPr lang="sr-Latn-CS" sz="2000" b="1" smtClean="0">
                <a:latin typeface="Times New Roman" pitchFamily="18" charset="0"/>
              </a:rPr>
              <a:t>екара</a:t>
            </a:r>
            <a:r>
              <a:rPr lang="en-US" sz="2000" b="1" smtClean="0">
                <a:latin typeface="Times New Roman" pitchFamily="18" charset="0"/>
              </a:rPr>
              <a:t> треба </a:t>
            </a:r>
            <a:r>
              <a:rPr lang="sr-Latn-CS" sz="2000" b="1" smtClean="0">
                <a:latin typeface="Times New Roman" pitchFamily="18" charset="0"/>
              </a:rPr>
              <a:t>да </a:t>
            </a:r>
            <a:r>
              <a:rPr lang="en-US" sz="2000" b="1" smtClean="0">
                <a:latin typeface="Times New Roman" pitchFamily="18" charset="0"/>
              </a:rPr>
              <a:t>пове</a:t>
            </a:r>
            <a:r>
              <a:rPr lang="sr-Latn-CS" sz="2000" b="1" smtClean="0">
                <a:latin typeface="Times New Roman" pitchFamily="18" charset="0"/>
              </a:rPr>
              <a:t>же</a:t>
            </a:r>
            <a:r>
              <a:rPr lang="en-US" sz="2000" b="1" smtClean="0">
                <a:latin typeface="Times New Roman" pitchFamily="18" charset="0"/>
              </a:rPr>
              <a:t> појаву</a:t>
            </a:r>
            <a:r>
              <a:rPr lang="sr-Latn-CS" sz="2000" b="1" smtClean="0">
                <a:latin typeface="Times New Roman" pitchFamily="18" charset="0"/>
              </a:rPr>
              <a:t> </a:t>
            </a:r>
            <a:r>
              <a:rPr lang="en-US" sz="2000" b="1" smtClean="0">
                <a:latin typeface="Times New Roman" pitchFamily="18" charset="0"/>
              </a:rPr>
              <a:t>алергијских сметњи и узимања одре</a:t>
            </a:r>
            <a:r>
              <a:rPr lang="sr-Latn-CS" sz="2000" b="1" smtClean="0">
                <a:latin typeface="Times New Roman" pitchFamily="18" charset="0"/>
              </a:rPr>
              <a:t>ђ</a:t>
            </a:r>
            <a:r>
              <a:rPr lang="en-US" sz="2000" b="1" smtClean="0">
                <a:latin typeface="Times New Roman" pitchFamily="18" charset="0"/>
              </a:rPr>
              <a:t>ених прехрамбених производа.</a:t>
            </a:r>
            <a:r>
              <a:rPr lang="sr-Latn-CS" sz="2000" b="1" smtClean="0">
                <a:latin typeface="Times New Roman" pitchFamily="18" charset="0"/>
              </a:rPr>
              <a:t> </a:t>
            </a:r>
            <a:endParaRPr lang="en-US" sz="2000" b="1" smtClean="0">
              <a:latin typeface="Times New Roman" pitchFamily="18" charset="0"/>
            </a:endParaRPr>
          </a:p>
          <a:p>
            <a:pPr algn="just">
              <a:lnSpc>
                <a:spcPct val="80000"/>
              </a:lnSpc>
              <a:buFontTx/>
              <a:buNone/>
            </a:pPr>
            <a:endParaRPr lang="en-US" sz="2000" b="1" smtClean="0">
              <a:latin typeface="Times New Roman" pitchFamily="18" charset="0"/>
            </a:endParaRPr>
          </a:p>
          <a:p>
            <a:pPr algn="just">
              <a:lnSpc>
                <a:spcPct val="80000"/>
              </a:lnSpc>
              <a:buFontTx/>
              <a:buNone/>
            </a:pPr>
            <a:r>
              <a:rPr lang="en-US" sz="2000" b="1" smtClean="0">
                <a:latin typeface="Times New Roman" pitchFamily="18" charset="0"/>
              </a:rPr>
              <a:t>Вредни су подаци о досада</a:t>
            </a:r>
            <a:r>
              <a:rPr lang="sr-Latn-CS" sz="2000" b="1" smtClean="0">
                <a:latin typeface="Times New Roman" pitchFamily="18" charset="0"/>
              </a:rPr>
              <a:t>ш</a:t>
            </a:r>
            <a:r>
              <a:rPr lang="en-US" sz="2000" b="1" smtClean="0">
                <a:latin typeface="Times New Roman" pitchFamily="18" charset="0"/>
              </a:rPr>
              <a:t>њем ле</a:t>
            </a:r>
            <a:r>
              <a:rPr lang="sr-Latn-CS" sz="2000" b="1" smtClean="0">
                <a:latin typeface="Times New Roman" pitchFamily="18" charset="0"/>
              </a:rPr>
              <a:t>ч</a:t>
            </a:r>
            <a:r>
              <a:rPr lang="en-US" sz="2000" b="1" smtClean="0">
                <a:latin typeface="Times New Roman" pitchFamily="18" charset="0"/>
              </a:rPr>
              <a:t>ењу и у</a:t>
            </a:r>
            <a:r>
              <a:rPr lang="sr-Latn-CS" sz="2000" b="1" smtClean="0">
                <a:latin typeface="Times New Roman" pitchFamily="18" charset="0"/>
              </a:rPr>
              <a:t>ч</a:t>
            </a:r>
            <a:r>
              <a:rPr lang="en-US" sz="2000" b="1" smtClean="0">
                <a:latin typeface="Times New Roman" pitchFamily="18" charset="0"/>
              </a:rPr>
              <a:t>инку пр</a:t>
            </a:r>
            <a:r>
              <a:rPr lang="sr-Latn-CS" sz="2000" b="1" smtClean="0">
                <a:latin typeface="Times New Roman" pitchFamily="18" charset="0"/>
              </a:rPr>
              <a:t>етходног антиалергијског</a:t>
            </a:r>
            <a:r>
              <a:rPr lang="en-US" sz="2000" b="1" smtClean="0">
                <a:latin typeface="Times New Roman" pitchFamily="18" charset="0"/>
              </a:rPr>
              <a:t> ле</a:t>
            </a:r>
            <a:r>
              <a:rPr lang="sr-Latn-CS" sz="2000" b="1" smtClean="0">
                <a:latin typeface="Times New Roman" pitchFamily="18" charset="0"/>
              </a:rPr>
              <a:t>ч</a:t>
            </a:r>
            <a:r>
              <a:rPr lang="en-US" sz="2000" b="1" smtClean="0">
                <a:latin typeface="Times New Roman" pitchFamily="18" charset="0"/>
              </a:rPr>
              <a:t>ења те, евентуално, подаци о појави алергијских</a:t>
            </a:r>
            <a:r>
              <a:rPr lang="sr-Latn-CS" sz="2000" b="1" smtClean="0">
                <a:latin typeface="Times New Roman" pitchFamily="18" charset="0"/>
              </a:rPr>
              <a:t> </a:t>
            </a:r>
            <a:r>
              <a:rPr lang="en-US" sz="2000" b="1" smtClean="0">
                <a:latin typeface="Times New Roman" pitchFamily="18" charset="0"/>
              </a:rPr>
              <a:t>болести у </a:t>
            </a:r>
            <a:r>
              <a:rPr lang="sr-Latn-CS" sz="2000" b="1" smtClean="0">
                <a:latin typeface="Times New Roman" pitchFamily="18" charset="0"/>
              </a:rPr>
              <a:t>породици</a:t>
            </a:r>
            <a:r>
              <a:rPr lang="en-US" sz="2000" b="1" smtClean="0">
                <a:latin typeface="Times New Roman" pitchFamily="18" charset="0"/>
              </a:rPr>
              <a:t> </a:t>
            </a:r>
            <a:r>
              <a:rPr lang="sr-Latn-CS" sz="2000" b="1" smtClean="0">
                <a:latin typeface="Times New Roman" pitchFamily="18" charset="0"/>
              </a:rPr>
              <a:t>пацијента</a:t>
            </a:r>
            <a:r>
              <a:rPr lang="en-US" sz="2000" b="1" smtClean="0">
                <a:latin typeface="Times New Roman" pitchFamily="18" charset="0"/>
              </a:rPr>
              <a:t>.</a:t>
            </a:r>
            <a:endParaRPr lang="sr-Latn-CS" sz="2000" b="1" smtClean="0">
              <a:latin typeface="Times New Roman" pitchFamily="18" charset="0"/>
            </a:endParaRPr>
          </a:p>
        </p:txBody>
      </p:sp>
    </p:spTree>
    <p:extLst>
      <p:ext uri="{BB962C8B-B14F-4D97-AF65-F5344CB8AC3E}">
        <p14:creationId xmlns:p14="http://schemas.microsoft.com/office/powerpoint/2010/main" xmlns="" val="31435729"/>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algn="l"/>
            <a:r>
              <a:rPr lang="en-US" sz="2400" b="1" i="1" smtClean="0">
                <a:solidFill>
                  <a:srgbClr val="000000"/>
                </a:solidFill>
                <a:latin typeface="Times New Roman" pitchFamily="18" charset="0"/>
              </a:rPr>
              <a:t>Ко</a:t>
            </a:r>
            <a:r>
              <a:rPr lang="sr-Latn-CS" sz="2400" b="1" i="1" smtClean="0">
                <a:solidFill>
                  <a:srgbClr val="000000"/>
                </a:solidFill>
                <a:latin typeface="Times New Roman" pitchFamily="18" charset="0"/>
              </a:rPr>
              <a:t>ж</a:t>
            </a:r>
            <a:r>
              <a:rPr lang="en-US" sz="2400" b="1" i="1" smtClean="0">
                <a:solidFill>
                  <a:srgbClr val="000000"/>
                </a:solidFill>
                <a:latin typeface="Times New Roman" pitchFamily="18" charset="0"/>
              </a:rPr>
              <a:t>на тестирања (</a:t>
            </a:r>
            <a:r>
              <a:rPr lang="sr-Cyrl-CS" sz="2400" b="1" i="1" smtClean="0">
                <a:solidFill>
                  <a:srgbClr val="000000"/>
                </a:solidFill>
                <a:latin typeface="Times New Roman" pitchFamily="18" charset="0"/>
              </a:rPr>
              <a:t>прицк</a:t>
            </a:r>
            <a:r>
              <a:rPr lang="en-US" sz="2400" b="1" i="1" smtClean="0">
                <a:solidFill>
                  <a:srgbClr val="000000"/>
                </a:solidFill>
                <a:latin typeface="Times New Roman" pitchFamily="18" charset="0"/>
              </a:rPr>
              <a:t>, </a:t>
            </a:r>
            <a:r>
              <a:rPr lang="sr-Cyrl-CS" sz="2400" b="1" i="1" smtClean="0">
                <a:solidFill>
                  <a:srgbClr val="000000"/>
                </a:solidFill>
                <a:latin typeface="Times New Roman" pitchFamily="18" charset="0"/>
              </a:rPr>
              <a:t>сцратцх</a:t>
            </a:r>
            <a:r>
              <a:rPr lang="en-US" sz="2400" b="1" i="1" smtClean="0">
                <a:solidFill>
                  <a:srgbClr val="000000"/>
                </a:solidFill>
                <a:latin typeface="Times New Roman" pitchFamily="18" charset="0"/>
              </a:rPr>
              <a:t>,</a:t>
            </a:r>
            <a:br>
              <a:rPr lang="en-US" sz="2400" b="1" i="1" smtClean="0">
                <a:solidFill>
                  <a:srgbClr val="000000"/>
                </a:solidFill>
                <a:latin typeface="Times New Roman" pitchFamily="18" charset="0"/>
              </a:rPr>
            </a:br>
            <a:r>
              <a:rPr lang="sr-Cyrl-CS" sz="2400" b="1" i="1" smtClean="0">
                <a:solidFill>
                  <a:srgbClr val="000000"/>
                </a:solidFill>
                <a:latin typeface="Times New Roman" pitchFamily="18" charset="0"/>
              </a:rPr>
              <a:t>интрадермални</a:t>
            </a:r>
            <a:r>
              <a:rPr lang="en-US" sz="2400" b="1" i="1" smtClean="0">
                <a:solidFill>
                  <a:srgbClr val="000000"/>
                </a:solidFill>
                <a:latin typeface="Times New Roman" pitchFamily="18" charset="0"/>
              </a:rPr>
              <a:t> тестови)</a:t>
            </a:r>
          </a:p>
        </p:txBody>
      </p:sp>
      <p:sp>
        <p:nvSpPr>
          <p:cNvPr id="108547" name="Rectangle 3"/>
          <p:cNvSpPr>
            <a:spLocks noGrp="1" noChangeArrowheads="1"/>
          </p:cNvSpPr>
          <p:nvPr>
            <p:ph type="body" idx="1"/>
          </p:nvPr>
        </p:nvSpPr>
        <p:spPr>
          <a:xfrm>
            <a:off x="457200" y="2287588"/>
            <a:ext cx="8229600" cy="4310062"/>
          </a:xfrm>
        </p:spPr>
        <p:txBody>
          <a:bodyPr/>
          <a:lstStyle/>
          <a:p>
            <a:pPr algn="just">
              <a:lnSpc>
                <a:spcPct val="80000"/>
              </a:lnSpc>
              <a:buFontTx/>
              <a:buNone/>
            </a:pPr>
            <a:r>
              <a:rPr lang="en-US" sz="2000" dirty="0" smtClean="0">
                <a:solidFill>
                  <a:srgbClr val="000000"/>
                </a:solidFill>
                <a:latin typeface="Times New Roman" pitchFamily="18" charset="0"/>
              </a:rPr>
              <a:t>С </a:t>
            </a:r>
            <a:r>
              <a:rPr lang="en-US" sz="2000" dirty="0" err="1" smtClean="0">
                <a:solidFill>
                  <a:srgbClr val="000000"/>
                </a:solidFill>
                <a:latin typeface="Times New Roman" pitchFamily="18" charset="0"/>
              </a:rPr>
              <a:t>обзиром</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једноставну</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примену</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брзе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резултате</a:t>
            </a:r>
            <a:r>
              <a:rPr lang="en-US" sz="2000" dirty="0" smtClean="0">
                <a:solidFill>
                  <a:srgbClr val="000000"/>
                </a:solidFill>
                <a:latin typeface="Times New Roman" pitchFamily="18" charset="0"/>
              </a:rPr>
              <a:t> и </a:t>
            </a:r>
            <a:r>
              <a:rPr lang="en-US" sz="2000" dirty="0" err="1" smtClean="0">
                <a:solidFill>
                  <a:srgbClr val="000000"/>
                </a:solidFill>
                <a:latin typeface="Times New Roman" pitchFamily="18" charset="0"/>
              </a:rPr>
              <a:t>прихватљив</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ниво </a:t>
            </a:r>
            <a:r>
              <a:rPr lang="en-US" sz="2000" dirty="0" err="1" smtClean="0">
                <a:solidFill>
                  <a:srgbClr val="000000"/>
                </a:solidFill>
                <a:latin typeface="Times New Roman" pitchFamily="18" charset="0"/>
              </a:rPr>
              <a:t>инвазивности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a:t>
            </a:r>
            <a:r>
              <a:rPr lang="sr-Latn-CS" sz="2000" dirty="0" smtClean="0">
                <a:solidFill>
                  <a:srgbClr val="000000"/>
                </a:solidFill>
                <a:latin typeface="Times New Roman" pitchFamily="18" charset="0"/>
              </a:rPr>
              <a:t>ж</a:t>
            </a:r>
            <a:r>
              <a:rPr lang="en-US" sz="2000" dirty="0" err="1" smtClean="0">
                <a:solidFill>
                  <a:srgbClr val="000000"/>
                </a:solidFill>
                <a:latin typeface="Times New Roman" pitchFamily="18" charset="0"/>
              </a:rPr>
              <a:t>ни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тестови</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се </a:t>
            </a:r>
            <a:r>
              <a:rPr lang="en-US" sz="2000" dirty="0" err="1" smtClean="0">
                <a:solidFill>
                  <a:srgbClr val="000000"/>
                </a:solidFill>
                <a:latin typeface="Times New Roman" pitchFamily="18" charset="0"/>
              </a:rPr>
              <a:t>врло</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есто</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користе</a:t>
            </a:r>
            <a:r>
              <a:rPr lang="en-US" sz="2000" dirty="0" smtClean="0">
                <a:solidFill>
                  <a:srgbClr val="000000"/>
                </a:solidFill>
                <a:latin typeface="Times New Roman" pitchFamily="18" charset="0"/>
              </a:rPr>
              <a:t> у </a:t>
            </a:r>
            <a:r>
              <a:rPr lang="en-US" sz="2000" dirty="0" err="1" smtClean="0">
                <a:solidFill>
                  <a:srgbClr val="000000"/>
                </a:solidFill>
                <a:latin typeface="Times New Roman" pitchFamily="18" charset="0"/>
              </a:rPr>
              <a:t>дијагностици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алергијских</a:t>
            </a:r>
            <a:r>
              <a:rPr lang="sr-Latn-C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болести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Позитивни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a:t>
            </a:r>
            <a:r>
              <a:rPr lang="sr-Latn-CS" sz="2000" dirty="0" smtClean="0">
                <a:solidFill>
                  <a:srgbClr val="000000"/>
                </a:solidFill>
                <a:latin typeface="Times New Roman" pitchFamily="18" charset="0"/>
              </a:rPr>
              <a:t>ж</a:t>
            </a:r>
            <a:r>
              <a:rPr lang="en-US" sz="2000" dirty="0" err="1" smtClean="0">
                <a:solidFill>
                  <a:srgbClr val="000000"/>
                </a:solidFill>
                <a:latin typeface="Times New Roman" pitchFamily="18" charset="0"/>
              </a:rPr>
              <a:t>ни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тестови</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заједно</a:t>
            </a:r>
            <a:r>
              <a:rPr lang="en-US" sz="2000" dirty="0" smtClean="0">
                <a:solidFill>
                  <a:srgbClr val="000000"/>
                </a:solidFill>
                <a:latin typeface="Times New Roman" pitchFamily="18" charset="0"/>
              </a:rPr>
              <a:t> с </a:t>
            </a:r>
            <a:r>
              <a:rPr lang="en-US" sz="2000" dirty="0" err="1" smtClean="0">
                <a:solidFill>
                  <a:srgbClr val="000000"/>
                </a:solidFill>
                <a:latin typeface="Times New Roman" pitchFamily="18" charset="0"/>
              </a:rPr>
              <a:t>типи</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ним</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анамнести</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ким</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подацима</a:t>
            </a:r>
            <a:r>
              <a:rPr lang="sr-Latn-CS" sz="2000" dirty="0" smtClean="0">
                <a:solidFill>
                  <a:srgbClr val="000000"/>
                </a:solidFill>
                <a:latin typeface="Times New Roman" pitchFamily="18" charset="0"/>
              </a:rPr>
              <a:t> </a:t>
            </a:r>
            <a:r>
              <a:rPr lang="en-US" sz="2000" dirty="0" smtClean="0">
                <a:solidFill>
                  <a:srgbClr val="000000"/>
                </a:solidFill>
                <a:latin typeface="Times New Roman" pitchFamily="18" charset="0"/>
              </a:rPr>
              <a:t>и </a:t>
            </a:r>
            <a:r>
              <a:rPr lang="en-US" sz="2000" dirty="0" err="1" smtClean="0">
                <a:solidFill>
                  <a:srgbClr val="000000"/>
                </a:solidFill>
                <a:latin typeface="Times New Roman" pitchFamily="18" charset="0"/>
              </a:rPr>
              <a:t>клини</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ком</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сликом</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есто</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су</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довољни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за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постављање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прецизне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дијагнозе</a:t>
            </a:r>
            <a:r>
              <a:rPr lang="sr-Latn-CS" sz="2000" dirty="0" smtClean="0">
                <a:solidFill>
                  <a:srgbClr val="000000"/>
                </a:solidFill>
                <a:latin typeface="Times New Roman" pitchFamily="18" charset="0"/>
              </a:rPr>
              <a:t> </a:t>
            </a:r>
            <a:r>
              <a:rPr lang="en-US" sz="2000" dirty="0" smtClean="0">
                <a:solidFill>
                  <a:srgbClr val="000000"/>
                </a:solidFill>
                <a:latin typeface="Times New Roman" pitchFamily="18" charset="0"/>
              </a:rPr>
              <a:t>и </a:t>
            </a:r>
            <a:r>
              <a:rPr lang="en-US" sz="2000" dirty="0" err="1" smtClean="0">
                <a:solidFill>
                  <a:srgbClr val="000000"/>
                </a:solidFill>
                <a:latin typeface="Times New Roman" pitchFamily="18" charset="0"/>
              </a:rPr>
              <a:t>одабир</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ле</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ења</a:t>
            </a:r>
            <a:r>
              <a:rPr lang="en-US" sz="2000" dirty="0" smtClean="0">
                <a:solidFill>
                  <a:srgbClr val="000000"/>
                </a:solidFill>
                <a:latin typeface="Times New Roman" pitchFamily="18" charset="0"/>
              </a:rPr>
              <a:t>.</a:t>
            </a:r>
          </a:p>
          <a:p>
            <a:pPr algn="just">
              <a:lnSpc>
                <a:spcPct val="80000"/>
              </a:lnSpc>
              <a:buFontTx/>
              <a:buNone/>
            </a:pPr>
            <a:endParaRPr lang="sr-Latn-CS" sz="2000" dirty="0" smtClean="0">
              <a:solidFill>
                <a:srgbClr val="000000"/>
              </a:solidFill>
              <a:latin typeface="Times New Roman" pitchFamily="18" charset="0"/>
            </a:endParaRPr>
          </a:p>
          <a:p>
            <a:pPr algn="just">
              <a:lnSpc>
                <a:spcPct val="80000"/>
              </a:lnSpc>
              <a:buFontTx/>
              <a:buNone/>
            </a:pPr>
            <a:r>
              <a:rPr lang="en-US" sz="2000" dirty="0" smtClean="0">
                <a:solidFill>
                  <a:srgbClr val="000000"/>
                </a:solidFill>
                <a:latin typeface="Times New Roman" pitchFamily="18" charset="0"/>
              </a:rPr>
              <a:t>С</a:t>
            </a:r>
            <a:r>
              <a:rPr lang="sr-Latn-CS" sz="2000" dirty="0" smtClean="0">
                <a:solidFill>
                  <a:srgbClr val="000000"/>
                </a:solidFill>
                <a:latin typeface="Times New Roman" pitchFamily="18" charset="0"/>
              </a:rPr>
              <a:t>а</a:t>
            </a:r>
            <a:r>
              <a:rPr lang="en-US" sz="2000" dirty="0" err="1" smtClean="0">
                <a:solidFill>
                  <a:srgbClr val="000000"/>
                </a:solidFill>
                <a:latin typeface="Times New Roman" pitchFamily="18" charset="0"/>
              </a:rPr>
              <a:t>времен</a:t>
            </a:r>
            <a:r>
              <a:rPr lang="sr-Latn-CS" sz="2000" dirty="0" smtClean="0">
                <a:solidFill>
                  <a:srgbClr val="000000"/>
                </a:solidFill>
                <a:latin typeface="Times New Roman" pitchFamily="18" charset="0"/>
              </a:rPr>
              <a:t>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дијагности</a:t>
            </a:r>
            <a:r>
              <a:rPr lang="sr-Latn-CS" sz="2000" dirty="0" smtClean="0">
                <a:solidFill>
                  <a:srgbClr val="000000"/>
                </a:solidFill>
                <a:latin typeface="Times New Roman" pitchFamily="18" charset="0"/>
              </a:rPr>
              <a:t>ч</a:t>
            </a:r>
            <a:r>
              <a:rPr lang="en-US" sz="2000" dirty="0" smtClean="0">
                <a:solidFill>
                  <a:srgbClr val="000000"/>
                </a:solidFill>
                <a:latin typeface="Times New Roman" pitchFamily="18" charset="0"/>
              </a:rPr>
              <a:t>к</a:t>
            </a:r>
            <a:r>
              <a:rPr lang="sr-Latn-CS" sz="2000" dirty="0" smtClean="0">
                <a:solidFill>
                  <a:srgbClr val="000000"/>
                </a:solidFill>
                <a:latin typeface="Times New Roman" pitchFamily="18" charset="0"/>
              </a:rPr>
              <a:t>и</a:t>
            </a:r>
            <a:r>
              <a:rPr lang="en-US" sz="2000" dirty="0" smtClean="0">
                <a:solidFill>
                  <a:srgbClr val="000000"/>
                </a:solidFill>
                <a:latin typeface="Times New Roman" pitchFamily="18" charset="0"/>
              </a:rPr>
              <a:t> </a:t>
            </a:r>
            <a:r>
              <a:rPr lang="sr-Latn-CS" sz="2000" dirty="0" smtClean="0">
                <a:solidFill>
                  <a:srgbClr val="000000"/>
                </a:solidFill>
                <a:latin typeface="Times New Roman" pitchFamily="18" charset="0"/>
              </a:rPr>
              <a:t>критеријуми</a:t>
            </a:r>
            <a:r>
              <a:rPr lang="en-US" sz="2000" dirty="0" smtClean="0">
                <a:solidFill>
                  <a:srgbClr val="000000"/>
                </a:solidFill>
                <a:latin typeface="Times New Roman" pitchFamily="18" charset="0"/>
              </a:rPr>
              <a:t> т</a:t>
            </a:r>
            <a:r>
              <a:rPr lang="sr-Latn-CS" sz="2000" dirty="0" smtClean="0">
                <a:solidFill>
                  <a:srgbClr val="000000"/>
                </a:solidFill>
                <a:latin typeface="Times New Roman" pitchFamily="18" charset="0"/>
              </a:rPr>
              <a:t>ач</a:t>
            </a:r>
            <a:r>
              <a:rPr lang="en-US" sz="2000" dirty="0" err="1" smtClean="0">
                <a:solidFill>
                  <a:srgbClr val="000000"/>
                </a:solidFill>
                <a:latin typeface="Times New Roman" pitchFamily="18" charset="0"/>
              </a:rPr>
              <a:t>но</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одре</a:t>
            </a:r>
            <a:r>
              <a:rPr lang="sr-Latn-CS" sz="2000" dirty="0" smtClean="0">
                <a:solidFill>
                  <a:srgbClr val="000000"/>
                </a:solidFill>
                <a:latin typeface="Times New Roman" pitchFamily="18" charset="0"/>
              </a:rPr>
              <a:t>ђују </a:t>
            </a:r>
            <a:r>
              <a:rPr lang="en-US" sz="2000" dirty="0" err="1" smtClean="0">
                <a:solidFill>
                  <a:srgbClr val="000000"/>
                </a:solidFill>
                <a:latin typeface="Times New Roman" pitchFamily="18" charset="0"/>
              </a:rPr>
              <a:t>одабир</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прибора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на</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ин</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тестирања</a:t>
            </a:r>
            <a:r>
              <a:rPr lang="en-US" sz="2000" dirty="0" smtClean="0">
                <a:solidFill>
                  <a:srgbClr val="000000"/>
                </a:solidFill>
                <a:latin typeface="Times New Roman" pitchFamily="18" charset="0"/>
              </a:rPr>
              <a:t> и о</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итавања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a:t>
            </a:r>
            <a:r>
              <a:rPr lang="sr-Latn-CS" sz="2000" dirty="0" smtClean="0">
                <a:solidFill>
                  <a:srgbClr val="000000"/>
                </a:solidFill>
                <a:latin typeface="Times New Roman" pitchFamily="18" charset="0"/>
              </a:rPr>
              <a:t>ж</a:t>
            </a:r>
            <a:r>
              <a:rPr lang="en-US" sz="2000" dirty="0" err="1" smtClean="0">
                <a:solidFill>
                  <a:srgbClr val="000000"/>
                </a:solidFill>
                <a:latin typeface="Times New Roman" pitchFamily="18" charset="0"/>
              </a:rPr>
              <a:t>но</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тестирање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мо</a:t>
            </a:r>
            <a:r>
              <a:rPr lang="sr-Latn-CS" sz="2000" dirty="0" smtClean="0">
                <a:solidFill>
                  <a:srgbClr val="000000"/>
                </a:solidFill>
                <a:latin typeface="Times New Roman" pitchFamily="18" charset="0"/>
              </a:rPr>
              <a:t>ж</a:t>
            </a:r>
            <a:r>
              <a:rPr lang="en-US" sz="2000" dirty="0" smtClean="0">
                <a:solidFill>
                  <a:srgbClr val="000000"/>
                </a:solidFill>
                <a:latin typeface="Times New Roman" pitchFamily="18" charset="0"/>
              </a:rPr>
              <a:t>е</a:t>
            </a:r>
            <a:r>
              <a:rPr lang="sr-Latn-C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се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извести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разли</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ите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на</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ине</a:t>
            </a:r>
            <a:r>
              <a:rPr lang="en-US" sz="2000"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тест</a:t>
            </a:r>
            <a:r>
              <a:rPr lang="en-US" sz="2000" b="1" i="1"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убодом</a:t>
            </a:r>
            <a:r>
              <a:rPr lang="en-US" sz="2000" b="1" i="1"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ланцетом</a:t>
            </a:r>
            <a:r>
              <a:rPr lang="en-US" sz="2000" b="1" i="1" dirty="0" smtClean="0">
                <a:solidFill>
                  <a:srgbClr val="000000"/>
                </a:solidFill>
                <a:latin typeface="Times New Roman" pitchFamily="18" charset="0"/>
              </a:rPr>
              <a:t> (</a:t>
            </a:r>
            <a:r>
              <a:rPr lang="sr-Cyrl-CS" sz="2000" b="1" i="1" dirty="0" smtClean="0">
                <a:solidFill>
                  <a:srgbClr val="000000"/>
                </a:solidFill>
                <a:latin typeface="Times New Roman" pitchFamily="18" charset="0"/>
              </a:rPr>
              <a:t>прицк</a:t>
            </a:r>
            <a:r>
              <a:rPr lang="en-US" sz="2000" b="1" i="1" dirty="0" smtClean="0">
                <a:solidFill>
                  <a:srgbClr val="000000"/>
                </a:solidFill>
                <a:latin typeface="Times New Roman" pitchFamily="18" charset="0"/>
              </a:rPr>
              <a:t>)</a:t>
            </a:r>
            <a:r>
              <a:rPr lang="en-US" sz="2000"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тес</a:t>
            </a:r>
            <a:r>
              <a:rPr lang="sr-Cyrl-CS" sz="2000" b="1" i="1" dirty="0" smtClean="0">
                <a:solidFill>
                  <a:srgbClr val="000000"/>
                </a:solidFill>
                <a:latin typeface="Times New Roman" pitchFamily="18" charset="0"/>
              </a:rPr>
              <a:t>т</a:t>
            </a:r>
            <a:r>
              <a:rPr lang="en-US" sz="2000" b="1" i="1"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уно</a:t>
            </a:r>
            <a:r>
              <a:rPr lang="sr-Latn-CS" sz="2000" b="1" i="1" dirty="0" smtClean="0">
                <a:solidFill>
                  <a:srgbClr val="000000"/>
                </a:solidFill>
                <a:latin typeface="Times New Roman" pitchFamily="18" charset="0"/>
              </a:rPr>
              <a:t>ш</a:t>
            </a:r>
            <a:r>
              <a:rPr lang="sr-Cyrl-CS" sz="2000" b="1" i="1" dirty="0" smtClean="0">
                <a:solidFill>
                  <a:srgbClr val="000000"/>
                </a:solidFill>
                <a:latin typeface="Times New Roman" pitchFamily="18" charset="0"/>
              </a:rPr>
              <a:t>е</a:t>
            </a:r>
            <a:r>
              <a:rPr lang="en-US" sz="2000" b="1" i="1" dirty="0" smtClean="0">
                <a:solidFill>
                  <a:srgbClr val="000000"/>
                </a:solidFill>
                <a:latin typeface="Times New Roman" pitchFamily="18" charset="0"/>
              </a:rPr>
              <a:t>њ</a:t>
            </a:r>
            <a:r>
              <a:rPr lang="sr-Cyrl-CS" sz="2000" b="1" i="1" dirty="0" smtClean="0">
                <a:solidFill>
                  <a:srgbClr val="000000"/>
                </a:solidFill>
                <a:latin typeface="Times New Roman" pitchFamily="18" charset="0"/>
              </a:rPr>
              <a:t>е</a:t>
            </a:r>
            <a:r>
              <a:rPr lang="en-US" sz="2000" b="1" i="1" dirty="0" smtClean="0">
                <a:solidFill>
                  <a:srgbClr val="000000"/>
                </a:solidFill>
                <a:latin typeface="Times New Roman" pitchFamily="18" charset="0"/>
              </a:rPr>
              <a:t>м</a:t>
            </a:r>
            <a:r>
              <a:rPr lang="sr-Latn-CS" sz="2000" b="1" i="1"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ал</a:t>
            </a:r>
            <a:r>
              <a:rPr lang="sr-Cyrl-CS" sz="2000" b="1" i="1" dirty="0" smtClean="0">
                <a:solidFill>
                  <a:srgbClr val="000000"/>
                </a:solidFill>
                <a:latin typeface="Times New Roman" pitchFamily="18" charset="0"/>
              </a:rPr>
              <a:t>е</a:t>
            </a:r>
            <a:r>
              <a:rPr lang="en-US" sz="2000" b="1" i="1" dirty="0" err="1" smtClean="0">
                <a:solidFill>
                  <a:srgbClr val="000000"/>
                </a:solidFill>
                <a:latin typeface="Times New Roman" pitchFamily="18" charset="0"/>
              </a:rPr>
              <a:t>рг</a:t>
            </a:r>
            <a:r>
              <a:rPr lang="sr-Cyrl-CS" sz="2000" b="1" i="1" dirty="0" smtClean="0">
                <a:solidFill>
                  <a:srgbClr val="000000"/>
                </a:solidFill>
                <a:latin typeface="Times New Roman" pitchFamily="18" charset="0"/>
              </a:rPr>
              <a:t>ена</a:t>
            </a:r>
            <a:r>
              <a:rPr lang="en-US" sz="2000" b="1" i="1" dirty="0" smtClean="0">
                <a:solidFill>
                  <a:srgbClr val="000000"/>
                </a:solidFill>
                <a:latin typeface="Times New Roman" pitchFamily="18" charset="0"/>
              </a:rPr>
              <a:t> </a:t>
            </a:r>
            <a:r>
              <a:rPr lang="sr-Cyrl-CS" sz="2000" b="1" i="1" dirty="0" smtClean="0">
                <a:solidFill>
                  <a:srgbClr val="000000"/>
                </a:solidFill>
                <a:latin typeface="Times New Roman" pitchFamily="18" charset="0"/>
              </a:rPr>
              <a:t>у</a:t>
            </a:r>
            <a:r>
              <a:rPr lang="en-US" sz="2000" b="1" i="1" dirty="0" smtClean="0">
                <a:solidFill>
                  <a:srgbClr val="000000"/>
                </a:solidFill>
                <a:latin typeface="Times New Roman" pitchFamily="18" charset="0"/>
              </a:rPr>
              <a:t> к</a:t>
            </a:r>
            <a:r>
              <a:rPr lang="sr-Cyrl-CS" sz="2000" b="1" i="1" dirty="0" smtClean="0">
                <a:solidFill>
                  <a:srgbClr val="000000"/>
                </a:solidFill>
                <a:latin typeface="Times New Roman" pitchFamily="18" charset="0"/>
              </a:rPr>
              <a:t>о</a:t>
            </a:r>
            <a:r>
              <a:rPr lang="sr-Latn-CS" sz="2000" b="1" i="1" dirty="0" smtClean="0">
                <a:solidFill>
                  <a:srgbClr val="000000"/>
                </a:solidFill>
                <a:latin typeface="Times New Roman" pitchFamily="18" charset="0"/>
              </a:rPr>
              <a:t>ж</a:t>
            </a:r>
            <a:r>
              <a:rPr lang="sr-Cyrl-CS" sz="2000" b="1" i="1" dirty="0" smtClean="0">
                <a:solidFill>
                  <a:srgbClr val="000000"/>
                </a:solidFill>
                <a:latin typeface="Times New Roman" pitchFamily="18" charset="0"/>
              </a:rPr>
              <a:t>у</a:t>
            </a:r>
            <a:r>
              <a:rPr lang="en-US" sz="2000" b="1" i="1" dirty="0" smtClean="0">
                <a:solidFill>
                  <a:srgbClr val="000000"/>
                </a:solidFill>
                <a:latin typeface="Times New Roman" pitchFamily="18" charset="0"/>
              </a:rPr>
              <a:t> (</a:t>
            </a:r>
            <a:r>
              <a:rPr lang="sr-Cyrl-CS" sz="2000" b="1" i="1" dirty="0" smtClean="0">
                <a:solidFill>
                  <a:srgbClr val="000000"/>
                </a:solidFill>
                <a:latin typeface="Times New Roman" pitchFamily="18" charset="0"/>
              </a:rPr>
              <a:t>интрадермални</a:t>
            </a:r>
            <a:r>
              <a:rPr lang="en-US" sz="2000" b="1" i="1" dirty="0" smtClean="0">
                <a:solidFill>
                  <a:srgbClr val="000000"/>
                </a:solidFill>
                <a:latin typeface="Times New Roman" pitchFamily="18" charset="0"/>
              </a:rPr>
              <a:t> </a:t>
            </a:r>
            <a:r>
              <a:rPr lang="sr-Cyrl-CS" sz="2000" b="1" i="1" dirty="0" smtClean="0">
                <a:solidFill>
                  <a:srgbClr val="000000"/>
                </a:solidFill>
                <a:latin typeface="Times New Roman" pitchFamily="18" charset="0"/>
              </a:rPr>
              <a:t>тест</a:t>
            </a:r>
            <a:r>
              <a:rPr lang="en-US" sz="2000" b="1" i="1" dirty="0" smtClean="0">
                <a:solidFill>
                  <a:srgbClr val="000000"/>
                </a:solidFill>
                <a:latin typeface="Times New Roman" pitchFamily="18" charset="0"/>
              </a:rPr>
              <a:t>)</a:t>
            </a:r>
            <a:r>
              <a:rPr lang="en-US" sz="2000"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тес</a:t>
            </a:r>
            <a:r>
              <a:rPr lang="sr-Cyrl-CS" sz="2000" b="1" i="1" dirty="0" smtClean="0">
                <a:solidFill>
                  <a:srgbClr val="000000"/>
                </a:solidFill>
                <a:latin typeface="Times New Roman" pitchFamily="18" charset="0"/>
              </a:rPr>
              <a:t>т</a:t>
            </a:r>
            <a:r>
              <a:rPr lang="en-US" sz="2000" b="1" i="1"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гр</a:t>
            </a:r>
            <a:r>
              <a:rPr lang="sr-Cyrl-CS" sz="2000" b="1" i="1" dirty="0" smtClean="0">
                <a:solidFill>
                  <a:srgbClr val="000000"/>
                </a:solidFill>
                <a:latin typeface="Times New Roman" pitchFamily="18" charset="0"/>
              </a:rPr>
              <a:t>е</a:t>
            </a:r>
            <a:r>
              <a:rPr lang="en-US" sz="2000" b="1" i="1" dirty="0" err="1" smtClean="0">
                <a:solidFill>
                  <a:srgbClr val="000000"/>
                </a:solidFill>
                <a:latin typeface="Times New Roman" pitchFamily="18" charset="0"/>
              </a:rPr>
              <a:t>бањ</a:t>
            </a:r>
            <a:r>
              <a:rPr lang="sr-Cyrl-CS" sz="2000" b="1" i="1" dirty="0" smtClean="0">
                <a:solidFill>
                  <a:srgbClr val="000000"/>
                </a:solidFill>
                <a:latin typeface="Times New Roman" pitchFamily="18" charset="0"/>
              </a:rPr>
              <a:t>е</a:t>
            </a:r>
            <a:r>
              <a:rPr lang="en-US" sz="2000" b="1" i="1" dirty="0" smtClean="0">
                <a:solidFill>
                  <a:srgbClr val="000000"/>
                </a:solidFill>
                <a:latin typeface="Times New Roman" pitchFamily="18" charset="0"/>
              </a:rPr>
              <a:t>м (</a:t>
            </a:r>
            <a:r>
              <a:rPr lang="sr-Cyrl-CS" sz="2000" b="1" i="1" dirty="0" smtClean="0">
                <a:solidFill>
                  <a:srgbClr val="000000"/>
                </a:solidFill>
                <a:latin typeface="Times New Roman" pitchFamily="18" charset="0"/>
              </a:rPr>
              <a:t>сцратцх</a:t>
            </a:r>
            <a:r>
              <a:rPr lang="en-US" sz="2000" b="1" i="1" dirty="0" smtClean="0">
                <a:solidFill>
                  <a:srgbClr val="000000"/>
                </a:solidFill>
                <a:latin typeface="Times New Roman" pitchFamily="18" charset="0"/>
              </a:rPr>
              <a:t>)</a:t>
            </a:r>
            <a:r>
              <a:rPr lang="sr-Latn-CS" sz="2000" b="1" i="1" dirty="0" smtClean="0">
                <a:solidFill>
                  <a:srgbClr val="000000"/>
                </a:solidFill>
                <a:latin typeface="Times New Roman" pitchFamily="18" charset="0"/>
              </a:rPr>
              <a:t>,</a:t>
            </a:r>
            <a:r>
              <a:rPr lang="en-US" sz="2000" b="1" i="1" dirty="0" smtClean="0">
                <a:solidFill>
                  <a:srgbClr val="000000"/>
                </a:solidFill>
                <a:latin typeface="Times New Roman" pitchFamily="18" charset="0"/>
              </a:rPr>
              <a:t> </a:t>
            </a:r>
            <a:r>
              <a:rPr lang="en-US" sz="2000"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тес</a:t>
            </a:r>
            <a:r>
              <a:rPr lang="sr-Cyrl-CS" sz="2000" b="1" i="1" dirty="0" smtClean="0">
                <a:solidFill>
                  <a:srgbClr val="000000"/>
                </a:solidFill>
                <a:latin typeface="Times New Roman" pitchFamily="18" charset="0"/>
              </a:rPr>
              <a:t>т</a:t>
            </a:r>
            <a:r>
              <a:rPr lang="sr-Latn-CS" sz="2000" b="1" i="1" dirty="0" smtClean="0">
                <a:solidFill>
                  <a:srgbClr val="000000"/>
                </a:solidFill>
                <a:latin typeface="Times New Roman" pitchFamily="18" charset="0"/>
              </a:rPr>
              <a:t> </a:t>
            </a:r>
            <a:r>
              <a:rPr lang="en-US" sz="2000" b="1" i="1" dirty="0" err="1" smtClean="0">
                <a:solidFill>
                  <a:srgbClr val="000000"/>
                </a:solidFill>
                <a:latin typeface="Times New Roman" pitchFamily="18" charset="0"/>
              </a:rPr>
              <a:t>кон</a:t>
            </a:r>
            <a:r>
              <a:rPr lang="sr-Cyrl-CS" sz="2000" b="1" i="1" dirty="0" smtClean="0">
                <a:solidFill>
                  <a:srgbClr val="000000"/>
                </a:solidFill>
                <a:latin typeface="Times New Roman" pitchFamily="18" charset="0"/>
              </a:rPr>
              <a:t>т</a:t>
            </a:r>
            <a:r>
              <a:rPr lang="en-US" sz="2000" b="1" i="1" dirty="0" smtClean="0">
                <a:solidFill>
                  <a:srgbClr val="000000"/>
                </a:solidFill>
                <a:latin typeface="Times New Roman" pitchFamily="18" charset="0"/>
              </a:rPr>
              <a:t>а</a:t>
            </a:r>
            <a:r>
              <a:rPr lang="sr-Cyrl-CS" sz="2000" b="1" i="1" dirty="0" smtClean="0">
                <a:solidFill>
                  <a:srgbClr val="000000"/>
                </a:solidFill>
                <a:latin typeface="Times New Roman" pitchFamily="18" charset="0"/>
              </a:rPr>
              <a:t>ктн</a:t>
            </a:r>
            <a:r>
              <a:rPr lang="en-US" sz="2000" b="1" i="1" dirty="0" err="1" smtClean="0">
                <a:solidFill>
                  <a:srgbClr val="000000"/>
                </a:solidFill>
                <a:latin typeface="Times New Roman" pitchFamily="18" charset="0"/>
              </a:rPr>
              <a:t>им</a:t>
            </a:r>
            <a:r>
              <a:rPr lang="en-US" sz="2000" b="1" i="1" dirty="0" smtClean="0">
                <a:solidFill>
                  <a:srgbClr val="000000"/>
                </a:solidFill>
                <a:latin typeface="Times New Roman" pitchFamily="18" charset="0"/>
              </a:rPr>
              <a:t> </a:t>
            </a:r>
            <a:r>
              <a:rPr lang="sr-Cyrl-CS" sz="2000" b="1" i="1" dirty="0" smtClean="0">
                <a:solidFill>
                  <a:srgbClr val="000000"/>
                </a:solidFill>
                <a:latin typeface="Times New Roman" pitchFamily="18" charset="0"/>
              </a:rPr>
              <a:t>на</a:t>
            </a:r>
            <a:r>
              <a:rPr lang="sr-Latn-CS" sz="2000" b="1" i="1" dirty="0" smtClean="0">
                <a:solidFill>
                  <a:srgbClr val="000000"/>
                </a:solidFill>
                <a:latin typeface="Times New Roman" pitchFamily="18" charset="0"/>
              </a:rPr>
              <a:t>ч</a:t>
            </a:r>
            <a:r>
              <a:rPr lang="sr-Cyrl-CS" sz="2000" b="1" i="1" dirty="0" smtClean="0">
                <a:solidFill>
                  <a:srgbClr val="000000"/>
                </a:solidFill>
                <a:latin typeface="Times New Roman" pitchFamily="18" charset="0"/>
              </a:rPr>
              <a:t>ином</a:t>
            </a:r>
            <a:r>
              <a:rPr lang="en-US" sz="2000" dirty="0" smtClean="0">
                <a:solidFill>
                  <a:srgbClr val="000000"/>
                </a:solidFill>
                <a:latin typeface="Times New Roman" pitchFamily="18" charset="0"/>
              </a:rPr>
              <a:t>. </a:t>
            </a:r>
            <a:endParaRPr lang="sr-Latn-CS" sz="2000" dirty="0" smtClean="0">
              <a:solidFill>
                <a:srgbClr val="000000"/>
              </a:solidFill>
              <a:latin typeface="Times New Roman" pitchFamily="18" charset="0"/>
            </a:endParaRPr>
          </a:p>
          <a:p>
            <a:pPr algn="just">
              <a:lnSpc>
                <a:spcPct val="80000"/>
              </a:lnSpc>
              <a:buFontTx/>
              <a:buNone/>
            </a:pPr>
            <a:r>
              <a:rPr lang="en-US" sz="2000" dirty="0" err="1" smtClean="0">
                <a:solidFill>
                  <a:srgbClr val="000000"/>
                </a:solidFill>
                <a:latin typeface="Times New Roman" pitchFamily="18" charset="0"/>
              </a:rPr>
              <a:t>Уоби</a:t>
            </a:r>
            <a:r>
              <a:rPr lang="sr-Latn-CS" sz="2000" dirty="0" smtClean="0">
                <a:solidFill>
                  <a:srgbClr val="000000"/>
                </a:solidFill>
                <a:latin typeface="Times New Roman" pitchFamily="18" charset="0"/>
              </a:rPr>
              <a:t>ч</a:t>
            </a:r>
            <a:r>
              <a:rPr lang="en-US" sz="2000" dirty="0" err="1" smtClean="0">
                <a:solidFill>
                  <a:srgbClr val="000000"/>
                </a:solidFill>
                <a:latin typeface="Times New Roman" pitchFamily="18" charset="0"/>
              </a:rPr>
              <a:t>ајено</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место</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примене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a:t>
            </a:r>
            <a:r>
              <a:rPr lang="sr-Latn-CS" sz="2000" dirty="0" smtClean="0">
                <a:solidFill>
                  <a:srgbClr val="000000"/>
                </a:solidFill>
                <a:latin typeface="Times New Roman" pitchFamily="18" charset="0"/>
              </a:rPr>
              <a:t>ж</a:t>
            </a:r>
            <a:r>
              <a:rPr lang="en-US" sz="2000" dirty="0" err="1" smtClean="0">
                <a:solidFill>
                  <a:srgbClr val="000000"/>
                </a:solidFill>
                <a:latin typeface="Times New Roman" pitchFamily="18" charset="0"/>
              </a:rPr>
              <a:t>них</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тестова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је</a:t>
            </a:r>
            <a:r>
              <a:rPr lang="sr-Latn-C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унутра</a:t>
            </a:r>
            <a:r>
              <a:rPr lang="sr-Latn-CS" sz="2000" dirty="0" smtClean="0">
                <a:solidFill>
                  <a:srgbClr val="000000"/>
                </a:solidFill>
                <a:latin typeface="Times New Roman" pitchFamily="18" charset="0"/>
              </a:rPr>
              <a:t>ш</a:t>
            </a:r>
            <a:r>
              <a:rPr lang="en-US" sz="2000" dirty="0" err="1" smtClean="0">
                <a:solidFill>
                  <a:srgbClr val="000000"/>
                </a:solidFill>
                <a:latin typeface="Times New Roman" pitchFamily="18" charset="0"/>
              </a:rPr>
              <a:t>ња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страна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подлактице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уз</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изу</a:t>
            </a:r>
            <a:r>
              <a:rPr lang="sr-Latn-CS" sz="2000" dirty="0" smtClean="0">
                <a:solidFill>
                  <a:srgbClr val="000000"/>
                </a:solidFill>
                <a:latin typeface="Times New Roman" pitchFamily="18" charset="0"/>
              </a:rPr>
              <a:t>зетак</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контактних</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тестова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који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се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изводе</a:t>
            </a:r>
            <a:r>
              <a:rPr lang="sr-Latn-C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ко</a:t>
            </a:r>
            <a:r>
              <a:rPr lang="sr-Latn-CS" sz="2000" dirty="0" smtClean="0">
                <a:solidFill>
                  <a:srgbClr val="000000"/>
                </a:solidFill>
                <a:latin typeface="Times New Roman" pitchFamily="18" charset="0"/>
              </a:rPr>
              <a:t>ж</a:t>
            </a:r>
            <a:r>
              <a:rPr lang="en-US" sz="2000" dirty="0" smtClean="0">
                <a:solidFill>
                  <a:srgbClr val="000000"/>
                </a:solidFill>
                <a:latin typeface="Times New Roman" pitchFamily="18" charset="0"/>
              </a:rPr>
              <a:t>и </a:t>
            </a:r>
            <a:r>
              <a:rPr lang="en-US" sz="2000" dirty="0" err="1" smtClean="0">
                <a:solidFill>
                  <a:srgbClr val="000000"/>
                </a:solidFill>
                <a:latin typeface="Times New Roman" pitchFamily="18" charset="0"/>
              </a:rPr>
              <a:t>ле</a:t>
            </a:r>
            <a:r>
              <a:rPr lang="sr-Latn-CS" sz="2000" dirty="0" smtClean="0">
                <a:solidFill>
                  <a:srgbClr val="000000"/>
                </a:solidFill>
                <a:latin typeface="Times New Roman" pitchFamily="18" charset="0"/>
              </a:rPr>
              <a:t>ђ</a:t>
            </a:r>
            <a:r>
              <a:rPr lang="en-US" sz="2000" dirty="0" smtClean="0">
                <a:solidFill>
                  <a:srgbClr val="000000"/>
                </a:solidFill>
                <a:latin typeface="Times New Roman" pitchFamily="18" charset="0"/>
              </a:rPr>
              <a:t>а.</a:t>
            </a:r>
          </a:p>
          <a:p>
            <a:pPr algn="just">
              <a:lnSpc>
                <a:spcPct val="80000"/>
              </a:lnSpc>
              <a:buFontTx/>
              <a:buNone/>
            </a:pPr>
            <a:r>
              <a:rPr lang="en-US" sz="2000" dirty="0" err="1" smtClean="0">
                <a:solidFill>
                  <a:srgbClr val="000000"/>
                </a:solidFill>
                <a:latin typeface="Times New Roman" pitchFamily="18" charset="0"/>
              </a:rPr>
              <a:t>Ради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ве</a:t>
            </a:r>
            <a:r>
              <a:rPr lang="sr-Latn-CS" sz="2000" dirty="0" smtClean="0">
                <a:solidFill>
                  <a:srgbClr val="000000"/>
                </a:solidFill>
                <a:latin typeface="Times New Roman" pitchFamily="18" charset="0"/>
              </a:rPr>
              <a:t>ћ</a:t>
            </a:r>
            <a:r>
              <a:rPr lang="en-US" sz="2000" dirty="0" smtClean="0">
                <a:solidFill>
                  <a:srgbClr val="000000"/>
                </a:solidFill>
                <a:latin typeface="Times New Roman" pitchFamily="18" charset="0"/>
              </a:rPr>
              <a:t>е </a:t>
            </a:r>
            <a:r>
              <a:rPr lang="en-US" sz="2000" dirty="0" err="1" smtClean="0">
                <a:solidFill>
                  <a:srgbClr val="000000"/>
                </a:solidFill>
                <a:latin typeface="Times New Roman" pitchFamily="18" charset="0"/>
              </a:rPr>
              <a:t>сигурности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ни</a:t>
            </a:r>
            <a:r>
              <a:rPr lang="sr-Latn-CS" sz="2000" dirty="0" smtClean="0">
                <a:solidFill>
                  <a:srgbClr val="000000"/>
                </a:solidFill>
                <a:latin typeface="Times New Roman" pitchFamily="18" charset="0"/>
              </a:rPr>
              <a:t>ж</a:t>
            </a:r>
            <a:r>
              <a:rPr lang="en-US" sz="2000" dirty="0" smtClean="0">
                <a:solidFill>
                  <a:srgbClr val="000000"/>
                </a:solidFill>
                <a:latin typeface="Times New Roman" pitchFamily="18" charset="0"/>
              </a:rPr>
              <a:t>е </a:t>
            </a:r>
            <a:r>
              <a:rPr lang="en-US" sz="2000" dirty="0" err="1" smtClean="0">
                <a:solidFill>
                  <a:srgbClr val="000000"/>
                </a:solidFill>
                <a:latin typeface="Times New Roman" pitchFamily="18" charset="0"/>
              </a:rPr>
              <a:t>цене</a:t>
            </a:r>
            <a:r>
              <a:rPr lang="en-US" sz="2000" dirty="0" smtClean="0">
                <a:solidFill>
                  <a:srgbClr val="000000"/>
                </a:solidFill>
                <a:latin typeface="Times New Roman" pitchFamily="18" charset="0"/>
              </a:rPr>
              <a:t> и </a:t>
            </a:r>
            <a:r>
              <a:rPr lang="en-US" sz="2000" dirty="0" err="1" smtClean="0">
                <a:solidFill>
                  <a:srgbClr val="000000"/>
                </a:solidFill>
                <a:latin typeface="Times New Roman" pitchFamily="18" charset="0"/>
              </a:rPr>
              <a:t>мање</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ла</a:t>
            </a:r>
            <a:r>
              <a:rPr lang="sr-Latn-CS" sz="2000" dirty="0" smtClean="0">
                <a:solidFill>
                  <a:srgbClr val="000000"/>
                </a:solidFill>
                <a:latin typeface="Times New Roman" pitchFamily="18" charset="0"/>
              </a:rPr>
              <a:t>ж</a:t>
            </a:r>
            <a:r>
              <a:rPr lang="en-US" sz="2000" dirty="0" err="1" smtClean="0">
                <a:solidFill>
                  <a:srgbClr val="000000"/>
                </a:solidFill>
                <a:latin typeface="Times New Roman" pitchFamily="18" charset="0"/>
              </a:rPr>
              <a:t>но</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позитивних</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налаза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предност</a:t>
            </a:r>
            <a:r>
              <a:rPr lang="sr-Latn-C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треба</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дати</a:t>
            </a:r>
            <a:r>
              <a:rPr lang="en-US" sz="2000" dirty="0" smtClean="0">
                <a:solidFill>
                  <a:srgbClr val="000000"/>
                </a:solidFill>
                <a:latin typeface="Times New Roman" pitchFamily="18" charset="0"/>
              </a:rPr>
              <a:t> </a:t>
            </a:r>
            <a:r>
              <a:rPr lang="en-US" sz="2000" dirty="0" err="1" smtClean="0">
                <a:solidFill>
                  <a:srgbClr val="000000"/>
                </a:solidFill>
                <a:latin typeface="Times New Roman" pitchFamily="18" charset="0"/>
              </a:rPr>
              <a:t>убодном</a:t>
            </a:r>
            <a:r>
              <a:rPr lang="en-US" sz="2000" dirty="0" smtClean="0">
                <a:solidFill>
                  <a:srgbClr val="000000"/>
                </a:solidFill>
                <a:latin typeface="Times New Roman" pitchFamily="18" charset="0"/>
              </a:rPr>
              <a:t> </a:t>
            </a:r>
            <a:r>
              <a:rPr lang="en-US" sz="2000" b="1" i="1" dirty="0" smtClean="0">
                <a:solidFill>
                  <a:srgbClr val="000000"/>
                </a:solidFill>
                <a:latin typeface="Times New Roman" pitchFamily="18" charset="0"/>
              </a:rPr>
              <a:t>prick </a:t>
            </a:r>
            <a:r>
              <a:rPr lang="sr-Cyrl-CS" sz="2000" b="1" i="1" dirty="0" smtClean="0">
                <a:solidFill>
                  <a:srgbClr val="000000"/>
                </a:solidFill>
                <a:latin typeface="Times New Roman" pitchFamily="18" charset="0"/>
              </a:rPr>
              <a:t>тесту</a:t>
            </a:r>
            <a:r>
              <a:rPr lang="en-US" sz="2000" dirty="0" smtClean="0">
                <a:solidFill>
                  <a:srgbClr val="000000"/>
                </a:solidFill>
                <a:latin typeface="Times New Roman" pitchFamily="18" charset="0"/>
              </a:rPr>
              <a:t>.</a:t>
            </a:r>
            <a:r>
              <a:rPr lang="en-US" sz="2000" dirty="0" smtClean="0">
                <a:solidFill>
                  <a:srgbClr val="000000"/>
                </a:solidFill>
              </a:rPr>
              <a:t> </a:t>
            </a:r>
            <a:endParaRPr lang="sr-Latn-CS" sz="2000" dirty="0" smtClean="0">
              <a:solidFill>
                <a:srgbClr val="000000"/>
              </a:solidFill>
            </a:endParaRPr>
          </a:p>
        </p:txBody>
      </p:sp>
    </p:spTree>
    <p:extLst>
      <p:ext uri="{BB962C8B-B14F-4D97-AF65-F5344CB8AC3E}">
        <p14:creationId xmlns:p14="http://schemas.microsoft.com/office/powerpoint/2010/main" xmlns="" val="36387795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3929063" y="0"/>
            <a:ext cx="5214937" cy="1417638"/>
          </a:xfrm>
        </p:spPr>
        <p:txBody>
          <a:bodyPr/>
          <a:lstStyle/>
          <a:p>
            <a:pPr eaLnBrk="1" hangingPunct="1">
              <a:defRPr/>
            </a:pPr>
            <a:r>
              <a:rPr lang="sr-Cyrl-RS" dirty="0" smtClean="0">
                <a:latin typeface="Times New Roman" pitchFamily="18" charset="0"/>
              </a:rPr>
              <a:t>Обим</a:t>
            </a:r>
            <a:r>
              <a:rPr lang="sr-Latn-CS" dirty="0" smtClean="0">
                <a:latin typeface="Times New Roman" pitchFamily="18" charset="0"/>
              </a:rPr>
              <a:t> </a:t>
            </a:r>
            <a:r>
              <a:rPr lang="sr-Cyrl-RS" dirty="0" smtClean="0">
                <a:latin typeface="Times New Roman" pitchFamily="18" charset="0"/>
              </a:rPr>
              <a:t>струка</a:t>
            </a:r>
            <a:endParaRPr lang="en-US" dirty="0" smtClean="0">
              <a:latin typeface="Times New Roman" pitchFamily="18" charset="0"/>
            </a:endParaRPr>
          </a:p>
        </p:txBody>
      </p:sp>
      <p:sp>
        <p:nvSpPr>
          <p:cNvPr id="35843" name="Rectangle 3"/>
          <p:cNvSpPr>
            <a:spLocks noGrp="1" noChangeArrowheads="1"/>
          </p:cNvSpPr>
          <p:nvPr>
            <p:ph type="body" idx="1"/>
          </p:nvPr>
        </p:nvSpPr>
        <p:spPr>
          <a:xfrm>
            <a:off x="0" y="1857375"/>
            <a:ext cx="9144000" cy="5000625"/>
          </a:xfrm>
        </p:spPr>
        <p:txBody>
          <a:bodyPr/>
          <a:lstStyle/>
          <a:p>
            <a:pPr algn="just" eaLnBrk="1" hangingPunct="1"/>
            <a:r>
              <a:rPr lang="sr-Cyrl-RS" dirty="0" smtClean="0">
                <a:latin typeface="Times New Roman" pitchFamily="18" charset="0"/>
              </a:rPr>
              <a:t>Еластичном</a:t>
            </a:r>
            <a:r>
              <a:rPr lang="sr-Latn-CS" dirty="0" smtClean="0">
                <a:latin typeface="Times New Roman" pitchFamily="18" charset="0"/>
              </a:rPr>
              <a:t> </a:t>
            </a:r>
            <a:r>
              <a:rPr lang="sr-Cyrl-RS" dirty="0" smtClean="0">
                <a:latin typeface="Times New Roman" pitchFamily="18" charset="0"/>
              </a:rPr>
              <a:t>центиметарском</a:t>
            </a:r>
            <a:r>
              <a:rPr lang="sr-Latn-CS" dirty="0" smtClean="0">
                <a:latin typeface="Times New Roman" pitchFamily="18" charset="0"/>
              </a:rPr>
              <a:t> </a:t>
            </a:r>
            <a:r>
              <a:rPr lang="sr-Cyrl-RS" dirty="0" smtClean="0">
                <a:latin typeface="Times New Roman" pitchFamily="18" charset="0"/>
              </a:rPr>
              <a:t>траком</a:t>
            </a:r>
            <a:r>
              <a:rPr lang="sr-Latn-CS" dirty="0" smtClean="0">
                <a:latin typeface="Times New Roman" pitchFamily="18" charset="0"/>
              </a:rPr>
              <a:t> </a:t>
            </a:r>
          </a:p>
          <a:p>
            <a:pPr algn="just" eaLnBrk="1" hangingPunct="1"/>
            <a:r>
              <a:rPr lang="sr-Cyrl-RS" dirty="0" smtClean="0">
                <a:latin typeface="Times New Roman" pitchFamily="18" charset="0"/>
              </a:rPr>
              <a:t>Код</a:t>
            </a:r>
            <a:r>
              <a:rPr lang="sr-Latn-CS" dirty="0" smtClean="0">
                <a:latin typeface="Times New Roman" pitchFamily="18" charset="0"/>
              </a:rPr>
              <a:t> </a:t>
            </a:r>
            <a:r>
              <a:rPr lang="sr-Cyrl-RS" dirty="0" smtClean="0">
                <a:latin typeface="Times New Roman" pitchFamily="18" charset="0"/>
              </a:rPr>
              <a:t>адолесцената</a:t>
            </a:r>
            <a:r>
              <a:rPr lang="sr-Latn-CS" dirty="0" smtClean="0">
                <a:latin typeface="Times New Roman" pitchFamily="18" charset="0"/>
              </a:rPr>
              <a:t>, </a:t>
            </a:r>
            <a:r>
              <a:rPr lang="sr-Cyrl-RS" dirty="0" smtClean="0">
                <a:latin typeface="Times New Roman" pitchFamily="18" charset="0"/>
              </a:rPr>
              <a:t>одраслих</a:t>
            </a:r>
            <a:r>
              <a:rPr lang="sr-Latn-CS" dirty="0" smtClean="0">
                <a:latin typeface="Times New Roman" pitchFamily="18" charset="0"/>
              </a:rPr>
              <a:t> </a:t>
            </a:r>
            <a:r>
              <a:rPr lang="sr-Cyrl-RS" dirty="0" smtClean="0">
                <a:latin typeface="Times New Roman" pitchFamily="18" charset="0"/>
              </a:rPr>
              <a:t>и</a:t>
            </a:r>
            <a:r>
              <a:rPr lang="sr-Latn-CS" dirty="0" smtClean="0">
                <a:latin typeface="Times New Roman" pitchFamily="18" charset="0"/>
              </a:rPr>
              <a:t> </a:t>
            </a:r>
            <a:r>
              <a:rPr lang="sr-Cyrl-RS" dirty="0" smtClean="0">
                <a:latin typeface="Times New Roman" pitchFamily="18" charset="0"/>
              </a:rPr>
              <a:t>старих</a:t>
            </a:r>
            <a:r>
              <a:rPr lang="sr-Latn-CS" dirty="0" smtClean="0">
                <a:latin typeface="Times New Roman" pitchFamily="18" charset="0"/>
              </a:rPr>
              <a:t> </a:t>
            </a:r>
            <a:r>
              <a:rPr lang="sr-Cyrl-RS" dirty="0" smtClean="0">
                <a:latin typeface="Times New Roman" pitchFamily="18" charset="0"/>
              </a:rPr>
              <a:t>особа</a:t>
            </a:r>
            <a:endParaRPr lang="sr-Latn-CS" dirty="0" smtClean="0">
              <a:latin typeface="Times New Roman" pitchFamily="18" charset="0"/>
            </a:endParaRPr>
          </a:p>
          <a:p>
            <a:pPr algn="just" eaLnBrk="1" hangingPunct="1"/>
            <a:r>
              <a:rPr lang="sr-Cyrl-RS" dirty="0" smtClean="0">
                <a:latin typeface="Times New Roman" pitchFamily="18" charset="0"/>
              </a:rPr>
              <a:t>Испитаник</a:t>
            </a:r>
            <a:r>
              <a:rPr lang="sr-Latn-CS" dirty="0" smtClean="0">
                <a:latin typeface="Times New Roman" pitchFamily="18" charset="0"/>
              </a:rPr>
              <a:t> </a:t>
            </a:r>
            <a:r>
              <a:rPr lang="sr-Cyrl-RS" dirty="0" smtClean="0">
                <a:latin typeface="Times New Roman" pitchFamily="18" charset="0"/>
              </a:rPr>
              <a:t>стоји</a:t>
            </a:r>
            <a:r>
              <a:rPr lang="sr-Latn-CS" dirty="0" smtClean="0">
                <a:latin typeface="Times New Roman" pitchFamily="18" charset="0"/>
              </a:rPr>
              <a:t>, </a:t>
            </a:r>
            <a:r>
              <a:rPr lang="sr-Cyrl-RS" dirty="0" smtClean="0">
                <a:latin typeface="Times New Roman" pitchFamily="18" charset="0"/>
              </a:rPr>
              <a:t>а</a:t>
            </a:r>
            <a:r>
              <a:rPr lang="sr-Latn-CS" dirty="0" smtClean="0">
                <a:latin typeface="Times New Roman" pitchFamily="18" charset="0"/>
              </a:rPr>
              <a:t> </a:t>
            </a:r>
            <a:r>
              <a:rPr lang="sr-Cyrl-RS" dirty="0" smtClean="0">
                <a:latin typeface="Times New Roman" pitchFamily="18" charset="0"/>
              </a:rPr>
              <a:t>испитивач</a:t>
            </a:r>
            <a:r>
              <a:rPr lang="sr-Latn-CS" dirty="0" smtClean="0">
                <a:latin typeface="Times New Roman" pitchFamily="18" charset="0"/>
              </a:rPr>
              <a:t> </a:t>
            </a:r>
            <a:r>
              <a:rPr lang="sr-Cyrl-RS" dirty="0" smtClean="0">
                <a:latin typeface="Times New Roman" pitchFamily="18" charset="0"/>
              </a:rPr>
              <a:t>или</a:t>
            </a:r>
            <a:r>
              <a:rPr lang="sr-Latn-CS" dirty="0" smtClean="0">
                <a:latin typeface="Times New Roman" pitchFamily="18" charset="0"/>
              </a:rPr>
              <a:t> </a:t>
            </a:r>
            <a:r>
              <a:rPr lang="sr-Cyrl-RS" dirty="0" smtClean="0">
                <a:latin typeface="Times New Roman" pitchFamily="18" charset="0"/>
              </a:rPr>
              <a:t>стоји</a:t>
            </a:r>
            <a:r>
              <a:rPr lang="sr-Latn-CS" dirty="0" smtClean="0">
                <a:latin typeface="Times New Roman" pitchFamily="18" charset="0"/>
              </a:rPr>
              <a:t> </a:t>
            </a:r>
            <a:r>
              <a:rPr lang="sr-Cyrl-RS" dirty="0" smtClean="0">
                <a:latin typeface="Times New Roman" pitchFamily="18" charset="0"/>
              </a:rPr>
              <a:t>или</a:t>
            </a:r>
            <a:r>
              <a:rPr lang="sr-Latn-CS" dirty="0" smtClean="0">
                <a:latin typeface="Times New Roman" pitchFamily="18" charset="0"/>
              </a:rPr>
              <a:t> </a:t>
            </a:r>
            <a:r>
              <a:rPr lang="sr-Cyrl-RS" dirty="0" smtClean="0">
                <a:latin typeface="Times New Roman" pitchFamily="18" charset="0"/>
              </a:rPr>
              <a:t>седи</a:t>
            </a:r>
            <a:r>
              <a:rPr lang="sr-Latn-CS" dirty="0" smtClean="0">
                <a:latin typeface="Times New Roman" pitchFamily="18" charset="0"/>
              </a:rPr>
              <a:t> </a:t>
            </a:r>
            <a:r>
              <a:rPr lang="sr-Cyrl-CS" dirty="0" smtClean="0">
                <a:latin typeface="Times New Roman" pitchFamily="18" charset="0"/>
              </a:rPr>
              <a:t>               </a:t>
            </a:r>
            <a:r>
              <a:rPr lang="sr-Latn-CS" dirty="0" smtClean="0">
                <a:latin typeface="Times New Roman" pitchFamily="18" charset="0"/>
              </a:rPr>
              <a:t>(</a:t>
            </a:r>
            <a:r>
              <a:rPr lang="sr-Cyrl-RS" dirty="0" smtClean="0">
                <a:latin typeface="Times New Roman" pitchFamily="18" charset="0"/>
              </a:rPr>
              <a:t>дете</a:t>
            </a:r>
            <a:r>
              <a:rPr lang="sr-Latn-CS" dirty="0" smtClean="0">
                <a:latin typeface="Times New Roman" pitchFamily="18" charset="0"/>
              </a:rPr>
              <a:t> </a:t>
            </a:r>
            <a:r>
              <a:rPr lang="sr-Cyrl-RS" dirty="0" smtClean="0">
                <a:latin typeface="Times New Roman" pitchFamily="18" charset="0"/>
              </a:rPr>
              <a:t>или</a:t>
            </a:r>
            <a:r>
              <a:rPr lang="sr-Latn-CS" dirty="0" smtClean="0">
                <a:latin typeface="Times New Roman" pitchFamily="18" charset="0"/>
              </a:rPr>
              <a:t> </a:t>
            </a:r>
            <a:r>
              <a:rPr lang="sr-Cyrl-RS" dirty="0" smtClean="0">
                <a:latin typeface="Times New Roman" pitchFamily="18" charset="0"/>
              </a:rPr>
              <a:t>одрасла</a:t>
            </a:r>
            <a:r>
              <a:rPr lang="sr-Latn-CS" dirty="0" smtClean="0">
                <a:latin typeface="Times New Roman" pitchFamily="18" charset="0"/>
              </a:rPr>
              <a:t> </a:t>
            </a:r>
            <a:r>
              <a:rPr lang="sr-Cyrl-RS" dirty="0" smtClean="0">
                <a:latin typeface="Times New Roman" pitchFamily="18" charset="0"/>
              </a:rPr>
              <a:t>особа</a:t>
            </a:r>
            <a:r>
              <a:rPr lang="sr-Latn-CS" dirty="0" smtClean="0">
                <a:latin typeface="Times New Roman" pitchFamily="18" charset="0"/>
              </a:rPr>
              <a:t>), </a:t>
            </a:r>
            <a:r>
              <a:rPr lang="sr-Cyrl-RS" dirty="0" smtClean="0">
                <a:latin typeface="Times New Roman" pitchFamily="18" charset="0"/>
              </a:rPr>
              <a:t>тако</a:t>
            </a:r>
            <a:r>
              <a:rPr lang="sr-Latn-CS" dirty="0" smtClean="0">
                <a:latin typeface="Times New Roman" pitchFamily="18" charset="0"/>
              </a:rPr>
              <a:t> </a:t>
            </a:r>
            <a:r>
              <a:rPr lang="sr-Cyrl-RS" dirty="0" smtClean="0">
                <a:latin typeface="Times New Roman" pitchFamily="18" charset="0"/>
              </a:rPr>
              <a:t>да</a:t>
            </a:r>
            <a:r>
              <a:rPr lang="sr-Latn-CS" dirty="0" smtClean="0">
                <a:latin typeface="Times New Roman" pitchFamily="18" charset="0"/>
              </a:rPr>
              <a:t> </a:t>
            </a:r>
            <a:r>
              <a:rPr lang="sr-Cyrl-RS" dirty="0" smtClean="0">
                <a:latin typeface="Times New Roman" pitchFamily="18" charset="0"/>
              </a:rPr>
              <a:t>му</a:t>
            </a:r>
            <a:r>
              <a:rPr lang="sr-Latn-CS" dirty="0" smtClean="0">
                <a:latin typeface="Times New Roman" pitchFamily="18" charset="0"/>
              </a:rPr>
              <a:t> </a:t>
            </a:r>
            <a:r>
              <a:rPr lang="sr-Cyrl-RS" dirty="0" smtClean="0">
                <a:latin typeface="Times New Roman" pitchFamily="18" charset="0"/>
              </a:rPr>
              <a:t>је</a:t>
            </a:r>
            <a:r>
              <a:rPr lang="sr-Latn-CS" dirty="0" smtClean="0">
                <a:latin typeface="Times New Roman" pitchFamily="18" charset="0"/>
              </a:rPr>
              <a:t> </a:t>
            </a:r>
            <a:r>
              <a:rPr lang="sr-Cyrl-RS" dirty="0" smtClean="0">
                <a:latin typeface="Times New Roman" pitchFamily="18" charset="0"/>
              </a:rPr>
              <a:t>трака</a:t>
            </a:r>
            <a:r>
              <a:rPr lang="sr-Latn-CS" dirty="0" smtClean="0">
                <a:latin typeface="Times New Roman" pitchFamily="18" charset="0"/>
              </a:rPr>
              <a:t> </a:t>
            </a:r>
            <a:r>
              <a:rPr lang="sr-Cyrl-RS" dirty="0" smtClean="0">
                <a:latin typeface="Times New Roman" pitchFamily="18" charset="0"/>
              </a:rPr>
              <a:t>у</a:t>
            </a:r>
            <a:r>
              <a:rPr lang="sr-Latn-CS" dirty="0" smtClean="0">
                <a:latin typeface="Times New Roman" pitchFamily="18" charset="0"/>
              </a:rPr>
              <a:t> </a:t>
            </a:r>
            <a:r>
              <a:rPr lang="sr-Cyrl-RS" dirty="0" smtClean="0">
                <a:latin typeface="Times New Roman" pitchFamily="18" charset="0"/>
              </a:rPr>
              <a:t>висини</a:t>
            </a:r>
            <a:r>
              <a:rPr lang="sr-Latn-CS" dirty="0" smtClean="0">
                <a:latin typeface="Times New Roman" pitchFamily="18" charset="0"/>
              </a:rPr>
              <a:t> </a:t>
            </a:r>
            <a:r>
              <a:rPr lang="sr-Cyrl-RS" dirty="0" smtClean="0">
                <a:latin typeface="Times New Roman" pitchFamily="18" charset="0"/>
              </a:rPr>
              <a:t>очију</a:t>
            </a:r>
            <a:endParaRPr lang="sr-Latn-CS" dirty="0" smtClean="0">
              <a:latin typeface="Times New Roman" pitchFamily="18" charset="0"/>
            </a:endParaRPr>
          </a:p>
          <a:p>
            <a:pPr algn="just"/>
            <a:r>
              <a:rPr lang="sr-Cyrl-RS" dirty="0" smtClean="0">
                <a:latin typeface="Times New Roman" pitchFamily="18" charset="0"/>
              </a:rPr>
              <a:t>Центиметарска</a:t>
            </a:r>
            <a:r>
              <a:rPr lang="sl-SI" dirty="0" smtClean="0">
                <a:latin typeface="Times New Roman" pitchFamily="18" charset="0"/>
              </a:rPr>
              <a:t> </a:t>
            </a:r>
            <a:r>
              <a:rPr lang="sr-Cyrl-RS" dirty="0" smtClean="0">
                <a:latin typeface="Times New Roman" pitchFamily="18" charset="0"/>
              </a:rPr>
              <a:t>трака</a:t>
            </a:r>
            <a:r>
              <a:rPr lang="sl-SI" dirty="0" smtClean="0">
                <a:latin typeface="Times New Roman" pitchFamily="18" charset="0"/>
              </a:rPr>
              <a:t> </a:t>
            </a:r>
            <a:r>
              <a:rPr lang="sr-Cyrl-RS" dirty="0" smtClean="0">
                <a:latin typeface="Times New Roman" pitchFamily="18" charset="0"/>
              </a:rPr>
              <a:t>поставља</a:t>
            </a:r>
            <a:r>
              <a:rPr lang="sl-SI" dirty="0" smtClean="0">
                <a:latin typeface="Times New Roman" pitchFamily="18" charset="0"/>
              </a:rPr>
              <a:t> </a:t>
            </a:r>
            <a:r>
              <a:rPr lang="sr-Cyrl-RS" dirty="0" smtClean="0">
                <a:latin typeface="Times New Roman" pitchFamily="18" charset="0"/>
              </a:rPr>
              <a:t>се</a:t>
            </a:r>
            <a:r>
              <a:rPr lang="sl-SI" dirty="0" smtClean="0">
                <a:latin typeface="Times New Roman" pitchFamily="18" charset="0"/>
              </a:rPr>
              <a:t> </a:t>
            </a:r>
            <a:r>
              <a:rPr lang="sr-Cyrl-RS" dirty="0" smtClean="0">
                <a:latin typeface="Times New Roman" pitchFamily="18" charset="0"/>
              </a:rPr>
              <a:t>на</a:t>
            </a:r>
            <a:r>
              <a:rPr lang="sl-SI" dirty="0" smtClean="0">
                <a:latin typeface="Times New Roman" pitchFamily="18" charset="0"/>
              </a:rPr>
              <a:t> </a:t>
            </a:r>
            <a:r>
              <a:rPr lang="sr-Cyrl-RS" dirty="0" smtClean="0">
                <a:latin typeface="Times New Roman" pitchFamily="18" charset="0"/>
              </a:rPr>
              <a:t>средину</a:t>
            </a:r>
            <a:r>
              <a:rPr lang="sl-SI" dirty="0" smtClean="0">
                <a:latin typeface="Times New Roman" pitchFamily="18" charset="0"/>
              </a:rPr>
              <a:t> </a:t>
            </a:r>
            <a:r>
              <a:rPr lang="sr-Cyrl-RS" dirty="0" smtClean="0">
                <a:latin typeface="Times New Roman" pitchFamily="18" charset="0"/>
              </a:rPr>
              <a:t>између</a:t>
            </a:r>
            <a:r>
              <a:rPr lang="sl-SI" dirty="0" smtClean="0">
                <a:latin typeface="Times New Roman" pitchFamily="18" charset="0"/>
              </a:rPr>
              <a:t> </a:t>
            </a:r>
            <a:r>
              <a:rPr lang="sr-Cyrl-RS" dirty="0" smtClean="0">
                <a:latin typeface="Times New Roman" pitchFamily="18" charset="0"/>
              </a:rPr>
              <a:t>доњих</a:t>
            </a:r>
            <a:r>
              <a:rPr lang="sl-SI" dirty="0" smtClean="0">
                <a:latin typeface="Times New Roman" pitchFamily="18" charset="0"/>
              </a:rPr>
              <a:t> </a:t>
            </a:r>
            <a:r>
              <a:rPr lang="sr-Cyrl-RS" dirty="0" smtClean="0">
                <a:latin typeface="Times New Roman" pitchFamily="18" charset="0"/>
              </a:rPr>
              <a:t>ивица</a:t>
            </a:r>
            <a:r>
              <a:rPr lang="sl-SI" dirty="0" smtClean="0">
                <a:latin typeface="Times New Roman" pitchFamily="18" charset="0"/>
              </a:rPr>
              <a:t> </a:t>
            </a:r>
            <a:r>
              <a:rPr lang="sr-Cyrl-RS" dirty="0" smtClean="0">
                <a:latin typeface="Times New Roman" pitchFamily="18" charset="0"/>
              </a:rPr>
              <a:t>ребарних</a:t>
            </a:r>
            <a:r>
              <a:rPr lang="sl-SI" dirty="0" smtClean="0">
                <a:latin typeface="Times New Roman" pitchFamily="18" charset="0"/>
              </a:rPr>
              <a:t> </a:t>
            </a:r>
            <a:r>
              <a:rPr lang="sr-Cyrl-RS" dirty="0" smtClean="0">
                <a:latin typeface="Times New Roman" pitchFamily="18" charset="0"/>
              </a:rPr>
              <a:t>лукова</a:t>
            </a:r>
            <a:r>
              <a:rPr lang="sl-SI" dirty="0" smtClean="0">
                <a:latin typeface="Times New Roman" pitchFamily="18" charset="0"/>
              </a:rPr>
              <a:t> </a:t>
            </a:r>
            <a:r>
              <a:rPr lang="sr-Cyrl-RS" dirty="0" smtClean="0">
                <a:latin typeface="Times New Roman" pitchFamily="18" charset="0"/>
              </a:rPr>
              <a:t>и</a:t>
            </a:r>
            <a:r>
              <a:rPr lang="sl-SI" dirty="0" smtClean="0">
                <a:latin typeface="Times New Roman" pitchFamily="18" charset="0"/>
              </a:rPr>
              <a:t> </a:t>
            </a:r>
            <a:r>
              <a:rPr lang="sr-Cyrl-RS" dirty="0" smtClean="0">
                <a:latin typeface="Times New Roman" pitchFamily="18" charset="0"/>
              </a:rPr>
              <a:t>горњих</a:t>
            </a:r>
            <a:r>
              <a:rPr lang="sl-SI" dirty="0" smtClean="0">
                <a:latin typeface="Times New Roman" pitchFamily="18" charset="0"/>
              </a:rPr>
              <a:t> </a:t>
            </a:r>
            <a:r>
              <a:rPr lang="sr-Cyrl-RS" dirty="0" smtClean="0">
                <a:latin typeface="Times New Roman" pitchFamily="18" charset="0"/>
              </a:rPr>
              <a:t>ивица</a:t>
            </a:r>
            <a:r>
              <a:rPr lang="sl-SI" dirty="0" smtClean="0">
                <a:latin typeface="Times New Roman" pitchFamily="18" charset="0"/>
              </a:rPr>
              <a:t> criste illiacae l.dex et l.sin </a:t>
            </a:r>
            <a:r>
              <a:rPr lang="sr-Cyrl-RS" dirty="0" smtClean="0">
                <a:latin typeface="Times New Roman" pitchFamily="18" charset="0"/>
              </a:rPr>
              <a:t>директно</a:t>
            </a:r>
            <a:r>
              <a:rPr lang="sl-SI" dirty="0" smtClean="0">
                <a:latin typeface="Times New Roman" pitchFamily="18" charset="0"/>
              </a:rPr>
              <a:t> </a:t>
            </a:r>
            <a:r>
              <a:rPr lang="sr-Cyrl-RS" dirty="0" smtClean="0">
                <a:latin typeface="Times New Roman" pitchFamily="18" charset="0"/>
              </a:rPr>
              <a:t>на</a:t>
            </a:r>
            <a:r>
              <a:rPr lang="sl-SI" dirty="0" smtClean="0">
                <a:latin typeface="Times New Roman" pitchFamily="18" charset="0"/>
              </a:rPr>
              <a:t> </a:t>
            </a:r>
            <a:r>
              <a:rPr lang="sr-Cyrl-RS" dirty="0" smtClean="0">
                <a:latin typeface="Times New Roman" pitchFamily="18" charset="0"/>
              </a:rPr>
              <a:t>кожу</a:t>
            </a:r>
            <a:r>
              <a:rPr lang="sl-SI" dirty="0" smtClean="0">
                <a:latin typeface="Times New Roman" pitchFamily="18" charset="0"/>
              </a:rPr>
              <a:t> </a:t>
            </a:r>
            <a:r>
              <a:rPr lang="sr-Cyrl-RS" dirty="0" smtClean="0">
                <a:latin typeface="Times New Roman" pitchFamily="18" charset="0"/>
              </a:rPr>
              <a:t>у</a:t>
            </a:r>
            <a:r>
              <a:rPr lang="sl-SI" dirty="0" smtClean="0">
                <a:latin typeface="Times New Roman" pitchFamily="18" charset="0"/>
              </a:rPr>
              <a:t> </a:t>
            </a:r>
            <a:r>
              <a:rPr lang="sr-Cyrl-RS" dirty="0" smtClean="0">
                <a:latin typeface="Times New Roman" pitchFamily="18" charset="0"/>
              </a:rPr>
              <a:t>водоравној</a:t>
            </a:r>
            <a:r>
              <a:rPr lang="sl-SI" dirty="0" smtClean="0">
                <a:latin typeface="Times New Roman" pitchFamily="18" charset="0"/>
              </a:rPr>
              <a:t> </a:t>
            </a:r>
            <a:r>
              <a:rPr lang="sr-Cyrl-RS" dirty="0" smtClean="0">
                <a:latin typeface="Times New Roman" pitchFamily="18" charset="0"/>
              </a:rPr>
              <a:t>линији</a:t>
            </a:r>
            <a:r>
              <a:rPr lang="sl-SI" dirty="0" smtClean="0">
                <a:latin typeface="Times New Roman" pitchFamily="18" charset="0"/>
              </a:rPr>
              <a:t> </a:t>
            </a:r>
            <a:r>
              <a:rPr lang="sr-Cyrl-RS" dirty="0" smtClean="0">
                <a:latin typeface="Times New Roman" pitchFamily="18" charset="0"/>
              </a:rPr>
              <a:t>без</a:t>
            </a:r>
            <a:r>
              <a:rPr lang="sl-SI" dirty="0" smtClean="0">
                <a:latin typeface="Times New Roman" pitchFamily="18" charset="0"/>
              </a:rPr>
              <a:t> </a:t>
            </a:r>
            <a:r>
              <a:rPr lang="sr-Cyrl-RS" dirty="0" smtClean="0">
                <a:latin typeface="Times New Roman" pitchFamily="18" charset="0"/>
              </a:rPr>
              <a:t>затезања</a:t>
            </a:r>
            <a:r>
              <a:rPr lang="sl-SI" dirty="0" smtClean="0">
                <a:latin typeface="Times New Roman" pitchFamily="18" charset="0"/>
              </a:rPr>
              <a:t> </a:t>
            </a:r>
            <a:endParaRPr lang="en-US" dirty="0" smtClean="0">
              <a:latin typeface="Times New Roman" pitchFamily="18" charset="0"/>
            </a:endParaRPr>
          </a:p>
        </p:txBody>
      </p:sp>
      <p:pic>
        <p:nvPicPr>
          <p:cNvPr id="35844" name="Picture 4" descr="samo centimetarska traka"/>
          <p:cNvPicPr>
            <a:picLocks noChangeAspect="1" noChangeArrowheads="1"/>
          </p:cNvPicPr>
          <p:nvPr/>
        </p:nvPicPr>
        <p:blipFill>
          <a:blip r:embed="rId2" cstate="print"/>
          <a:srcRect/>
          <a:stretch>
            <a:fillRect/>
          </a:stretch>
        </p:blipFill>
        <p:spPr bwMode="auto">
          <a:xfrm>
            <a:off x="0" y="0"/>
            <a:ext cx="3929063" cy="1785938"/>
          </a:xfrm>
          <a:prstGeom prst="rect">
            <a:avLst/>
          </a:prstGeom>
          <a:noFill/>
          <a:ln w="9525">
            <a:noFill/>
            <a:miter lim="800000"/>
            <a:headEnd/>
            <a:tailEnd/>
          </a:ln>
        </p:spPr>
      </p:pic>
    </p:spTree>
  </p:cSld>
  <p:clrMapOvr>
    <a:masterClrMapping/>
  </p:clrMapOvr>
  <p:transition spd="med">
    <p:push dir="u"/>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algn="l"/>
            <a:r>
              <a:rPr lang="sr-Cyrl-CS" sz="2400" b="1" i="1" smtClean="0">
                <a:solidFill>
                  <a:srgbClr val="000000"/>
                </a:solidFill>
                <a:latin typeface="Times New Roman" pitchFamily="18" charset="0"/>
              </a:rPr>
              <a:t>Анализа крви</a:t>
            </a:r>
          </a:p>
        </p:txBody>
      </p:sp>
      <p:sp>
        <p:nvSpPr>
          <p:cNvPr id="109571" name="Rectangle 3"/>
          <p:cNvSpPr>
            <a:spLocks noGrp="1" noChangeArrowheads="1"/>
          </p:cNvSpPr>
          <p:nvPr>
            <p:ph type="body" idx="1"/>
          </p:nvPr>
        </p:nvSpPr>
        <p:spPr/>
        <p:txBody>
          <a:bodyPr/>
          <a:lstStyle/>
          <a:p>
            <a:pPr algn="just">
              <a:lnSpc>
                <a:spcPct val="90000"/>
              </a:lnSpc>
              <a:buFontTx/>
              <a:buNone/>
            </a:pPr>
            <a:r>
              <a:rPr lang="en-US" sz="2000" b="1" dirty="0" err="1" smtClean="0">
                <a:solidFill>
                  <a:srgbClr val="000000"/>
                </a:solidFill>
                <a:latin typeface="Times New Roman" pitchFamily="18" charset="0"/>
              </a:rPr>
              <a:t>За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кона</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ну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дијагнозу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алергије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неку</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материју</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есто</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је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ну</a:t>
            </a:r>
            <a:r>
              <a:rPr lang="sr-Latn-CS" sz="2000" b="1" dirty="0" smtClean="0">
                <a:solidFill>
                  <a:srgbClr val="000000"/>
                </a:solidFill>
                <a:latin typeface="Times New Roman" pitchFamily="18" charset="0"/>
              </a:rPr>
              <a:t>ж</a:t>
            </a:r>
            <a:r>
              <a:rPr lang="en-US" sz="2000" b="1" dirty="0" err="1" smtClean="0">
                <a:solidFill>
                  <a:srgbClr val="000000"/>
                </a:solidFill>
                <a:latin typeface="Times New Roman" pitchFamily="18" charset="0"/>
              </a:rPr>
              <a:t>но</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одре</a:t>
            </a:r>
            <a:r>
              <a:rPr lang="sr-Latn-CS" sz="2000" b="1" dirty="0" smtClean="0">
                <a:solidFill>
                  <a:srgbClr val="000000"/>
                </a:solidFill>
                <a:latin typeface="Times New Roman" pitchFamily="18" charset="0"/>
              </a:rPr>
              <a:t>ђ</a:t>
            </a:r>
            <a:r>
              <a:rPr lang="en-US" sz="2000" b="1" dirty="0" err="1" smtClean="0">
                <a:solidFill>
                  <a:srgbClr val="000000"/>
                </a:solidFill>
                <a:latin typeface="Times New Roman" pitchFamily="18" charset="0"/>
              </a:rPr>
              <a:t>ивање</a:t>
            </a:r>
            <a:r>
              <a:rPr lang="sr-Latn-CS" sz="2000" b="1" dirty="0" smtClean="0">
                <a:solidFill>
                  <a:srgbClr val="000000"/>
                </a:solidFill>
                <a:latin typeface="Times New Roman" pitchFamily="18" charset="0"/>
              </a:rPr>
              <a:t> антитела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Ig</a:t>
            </a:r>
            <a:r>
              <a:rPr lang="sr-Cyrl-CS" sz="2000" b="1" dirty="0" smtClean="0">
                <a:solidFill>
                  <a:srgbClr val="000000"/>
                </a:solidFill>
                <a:latin typeface="Times New Roman" pitchFamily="18" charset="0"/>
              </a:rPr>
              <a:t>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Ме</a:t>
            </a:r>
            <a:r>
              <a:rPr lang="sr-Latn-CS" sz="2000" b="1" dirty="0" smtClean="0">
                <a:solidFill>
                  <a:srgbClr val="000000"/>
                </a:solidFill>
                <a:latin typeface="Times New Roman" pitchFamily="18" charset="0"/>
              </a:rPr>
              <a:t>ђ</a:t>
            </a:r>
            <a:r>
              <a:rPr lang="en-US" sz="2000" b="1" dirty="0" err="1" smtClean="0">
                <a:solidFill>
                  <a:srgbClr val="000000"/>
                </a:solidFill>
                <a:latin typeface="Times New Roman" pitchFamily="18" charset="0"/>
              </a:rPr>
              <a:t>утим</a:t>
            </a:r>
            <a:r>
              <a:rPr lang="en-US" sz="2000" b="1" dirty="0" smtClean="0">
                <a:solidFill>
                  <a:srgbClr val="000000"/>
                </a:solidFill>
                <a:latin typeface="Times New Roman" pitchFamily="18" charset="0"/>
              </a:rPr>
              <a:t>,</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ваља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иста</a:t>
            </a:r>
            <a:r>
              <a:rPr lang="sr-Latn-CS" sz="2000" b="1" dirty="0" smtClean="0">
                <a:solidFill>
                  <a:srgbClr val="000000"/>
                </a:solidFill>
                <a:latin typeface="Times New Roman" pitchFamily="18" charset="0"/>
              </a:rPr>
              <a:t>ћи</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да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одре</a:t>
            </a:r>
            <a:r>
              <a:rPr lang="sr-Latn-CS" sz="2000" b="1" dirty="0" smtClean="0">
                <a:solidFill>
                  <a:srgbClr val="000000"/>
                </a:solidFill>
                <a:latin typeface="Times New Roman" pitchFamily="18" charset="0"/>
              </a:rPr>
              <a:t>ђ</a:t>
            </a:r>
            <a:r>
              <a:rPr lang="en-US" sz="2000" b="1" dirty="0" err="1" smtClean="0">
                <a:solidFill>
                  <a:srgbClr val="000000"/>
                </a:solidFill>
                <a:latin typeface="Times New Roman" pitchFamily="18" charset="0"/>
              </a:rPr>
              <a:t>ивање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Ig</a:t>
            </a:r>
            <a:r>
              <a:rPr lang="sr-Cyrl-CS" sz="2000" b="1" dirty="0" smtClean="0">
                <a:solidFill>
                  <a:srgbClr val="000000"/>
                </a:solidFill>
                <a:latin typeface="Times New Roman" pitchFamily="18" charset="0"/>
              </a:rPr>
              <a:t>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није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неопходно</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ако</a:t>
            </a:r>
            <a:r>
              <a:rPr lang="en-US" sz="2000" b="1" dirty="0" smtClean="0">
                <a:solidFill>
                  <a:srgbClr val="000000"/>
                </a:solidFill>
                <a:latin typeface="Times New Roman" pitchFamily="18" charset="0"/>
              </a:rPr>
              <a:t> с</a:t>
            </a:r>
            <a:r>
              <a:rPr lang="sr-Latn-CS" sz="2000" b="1" dirty="0" smtClean="0">
                <a:solidFill>
                  <a:srgbClr val="000000"/>
                </a:solidFill>
                <a:latin typeface="Times New Roman" pitchFamily="18" charset="0"/>
              </a:rPr>
              <a:t>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анамнести</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ки</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подаци</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клини</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ка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слика</a:t>
            </a:r>
            <a:r>
              <a:rPr lang="en-US" sz="2000" b="1" dirty="0" smtClean="0">
                <a:solidFill>
                  <a:srgbClr val="000000"/>
                </a:solidFill>
                <a:latin typeface="Times New Roman" pitchFamily="18" charset="0"/>
              </a:rPr>
              <a:t> и </a:t>
            </a:r>
            <a:r>
              <a:rPr lang="en-US" sz="2000" b="1" dirty="0" err="1" smtClean="0">
                <a:solidFill>
                  <a:srgbClr val="000000"/>
                </a:solidFill>
                <a:latin typeface="Times New Roman" pitchFamily="18" charset="0"/>
              </a:rPr>
              <a:t>резултат</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ко</a:t>
            </a:r>
            <a:r>
              <a:rPr lang="sr-Latn-CS" sz="2000" b="1" dirty="0" smtClean="0">
                <a:solidFill>
                  <a:srgbClr val="000000"/>
                </a:solidFill>
                <a:latin typeface="Times New Roman" pitchFamily="18" charset="0"/>
              </a:rPr>
              <a:t>ж</a:t>
            </a:r>
            <a:r>
              <a:rPr lang="en-US" sz="2000" b="1" dirty="0" err="1" smtClean="0">
                <a:solidFill>
                  <a:srgbClr val="000000"/>
                </a:solidFill>
                <a:latin typeface="Times New Roman" pitchFamily="18" charset="0"/>
              </a:rPr>
              <a:t>ног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теста</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поклапају</a:t>
            </a:r>
            <a:r>
              <a:rPr lang="en-US" sz="2000" b="1" dirty="0" smtClean="0">
                <a:solidFill>
                  <a:srgbClr val="000000"/>
                </a:solidFill>
                <a:latin typeface="Times New Roman" pitchFamily="18" charset="0"/>
              </a:rPr>
              <a:t>, а </a:t>
            </a:r>
            <a:r>
              <a:rPr lang="en-US" sz="2000" b="1" dirty="0" err="1" smtClean="0">
                <a:solidFill>
                  <a:srgbClr val="000000"/>
                </a:solidFill>
                <a:latin typeface="Times New Roman" pitchFamily="18" charset="0"/>
              </a:rPr>
              <a:t>одговор</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на</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терапију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примерен</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Одре</a:t>
            </a:r>
            <a:r>
              <a:rPr lang="sr-Latn-CS" sz="2000" b="1" dirty="0" smtClean="0">
                <a:solidFill>
                  <a:srgbClr val="000000"/>
                </a:solidFill>
                <a:latin typeface="Times New Roman" pitchFamily="18" charset="0"/>
              </a:rPr>
              <a:t>ђ</a:t>
            </a:r>
            <a:r>
              <a:rPr lang="en-US" sz="2000" b="1" dirty="0" err="1" smtClean="0">
                <a:solidFill>
                  <a:srgbClr val="000000"/>
                </a:solidFill>
                <a:latin typeface="Times New Roman" pitchFamily="18" charset="0"/>
              </a:rPr>
              <a:t>ивање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укупног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Ig</a:t>
            </a:r>
            <a:r>
              <a:rPr lang="sr-Cyrl-CS" sz="2000" b="1" dirty="0" smtClean="0">
                <a:solidFill>
                  <a:srgbClr val="000000"/>
                </a:solidFill>
                <a:latin typeface="Times New Roman" pitchFamily="18" charset="0"/>
              </a:rPr>
              <a:t>Е</a:t>
            </a:r>
            <a:r>
              <a:rPr lang="en-US" sz="2000" b="1" dirty="0" smtClean="0">
                <a:solidFill>
                  <a:srgbClr val="000000"/>
                </a:solidFill>
                <a:latin typeface="Times New Roman" pitchFamily="18" charset="0"/>
              </a:rPr>
              <a:t> и </a:t>
            </a:r>
            <a:r>
              <a:rPr lang="en-US" sz="2000" b="1" dirty="0" err="1" smtClean="0">
                <a:solidFill>
                  <a:srgbClr val="000000"/>
                </a:solidFill>
                <a:latin typeface="Times New Roman" pitchFamily="18" charset="0"/>
              </a:rPr>
              <a:t>специфи</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ног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Ig</a:t>
            </a:r>
            <a:r>
              <a:rPr lang="sr-Cyrl-CS" sz="2000" b="1" dirty="0" smtClean="0">
                <a:solidFill>
                  <a:srgbClr val="000000"/>
                </a:solidFill>
                <a:latin typeface="Times New Roman" pitchFamily="18" charset="0"/>
              </a:rPr>
              <a:t>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усмерен</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против</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неког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конкретног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алергена</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посебно</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је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вр</a:t>
            </a:r>
            <a:r>
              <a:rPr lang="sr-Latn-CS" sz="2000" b="1" dirty="0" smtClean="0">
                <a:solidFill>
                  <a:srgbClr val="000000"/>
                </a:solidFill>
                <a:latin typeface="Times New Roman" pitchFamily="18" charset="0"/>
              </a:rPr>
              <a:t>е</a:t>
            </a:r>
            <a:r>
              <a:rPr lang="en-US" sz="2000" b="1" dirty="0" err="1" smtClean="0">
                <a:solidFill>
                  <a:srgbClr val="000000"/>
                </a:solidFill>
                <a:latin typeface="Times New Roman" pitchFamily="18" charset="0"/>
              </a:rPr>
              <a:t>дно</a:t>
            </a:r>
            <a:r>
              <a:rPr lang="en-US" sz="2000" b="1" dirty="0" smtClean="0">
                <a:solidFill>
                  <a:srgbClr val="000000"/>
                </a:solidFill>
                <a:latin typeface="Times New Roman" pitchFamily="18" charset="0"/>
              </a:rPr>
              <a:t> у </a:t>
            </a:r>
            <a:r>
              <a:rPr lang="en-US" sz="2000" b="1" dirty="0" err="1" smtClean="0">
                <a:solidFill>
                  <a:srgbClr val="000000"/>
                </a:solidFill>
                <a:latin typeface="Times New Roman" pitchFamily="18" charset="0"/>
              </a:rPr>
              <a:t>слу</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ајевима</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несклада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изме</a:t>
            </a:r>
            <a:r>
              <a:rPr lang="sr-Latn-CS" sz="2000" b="1" dirty="0" smtClean="0">
                <a:solidFill>
                  <a:srgbClr val="000000"/>
                </a:solidFill>
                <a:latin typeface="Times New Roman" pitchFamily="18" charset="0"/>
              </a:rPr>
              <a:t>ђ</a:t>
            </a:r>
            <a:r>
              <a:rPr lang="en-US" sz="2000" b="1" dirty="0" smtClean="0">
                <a:solidFill>
                  <a:srgbClr val="000000"/>
                </a:solidFill>
                <a:latin typeface="Times New Roman" pitchFamily="18" charset="0"/>
              </a:rPr>
              <a:t>у </a:t>
            </a:r>
            <a:r>
              <a:rPr lang="en-US" sz="2000" b="1" dirty="0" err="1" smtClean="0">
                <a:solidFill>
                  <a:srgbClr val="000000"/>
                </a:solidFill>
                <a:latin typeface="Times New Roman" pitchFamily="18" charset="0"/>
              </a:rPr>
              <a:t>анамнезе</a:t>
            </a:r>
            <a:r>
              <a:rPr lang="en-US" sz="2000" b="1" dirty="0" smtClean="0">
                <a:solidFill>
                  <a:srgbClr val="000000"/>
                </a:solidFill>
                <a:latin typeface="Times New Roman" pitchFamily="18" charset="0"/>
              </a:rPr>
              <a:t> и </a:t>
            </a:r>
            <a:r>
              <a:rPr lang="en-US" sz="2000" b="1" dirty="0" err="1" smtClean="0">
                <a:solidFill>
                  <a:srgbClr val="000000"/>
                </a:solidFill>
                <a:latin typeface="Times New Roman" pitchFamily="18" charset="0"/>
              </a:rPr>
              <a:t>ко</a:t>
            </a:r>
            <a:r>
              <a:rPr lang="sr-Latn-CS" sz="2000" b="1" dirty="0" smtClean="0">
                <a:solidFill>
                  <a:srgbClr val="000000"/>
                </a:solidFill>
                <a:latin typeface="Times New Roman" pitchFamily="18" charset="0"/>
              </a:rPr>
              <a:t>ж</a:t>
            </a:r>
            <a:r>
              <a:rPr lang="en-US" sz="2000" b="1" dirty="0" err="1" smtClean="0">
                <a:solidFill>
                  <a:srgbClr val="000000"/>
                </a:solidFill>
                <a:latin typeface="Times New Roman" pitchFamily="18" charset="0"/>
              </a:rPr>
              <a:t>ног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теста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или</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незадовољавају</a:t>
            </a:r>
            <a:r>
              <a:rPr lang="sr-Latn-CS" sz="2000" b="1" dirty="0" smtClean="0">
                <a:solidFill>
                  <a:srgbClr val="000000"/>
                </a:solidFill>
                <a:latin typeface="Times New Roman" pitchFamily="18" charset="0"/>
              </a:rPr>
              <a:t>ћ</a:t>
            </a:r>
            <a:r>
              <a:rPr lang="en-US" sz="2000" b="1" dirty="0" err="1" smtClean="0">
                <a:solidFill>
                  <a:srgbClr val="000000"/>
                </a:solidFill>
                <a:latin typeface="Times New Roman" pitchFamily="18" charset="0"/>
              </a:rPr>
              <a:t>ег</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терапијског</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одговора</a:t>
            </a:r>
            <a:r>
              <a:rPr lang="en-US" sz="2000" b="1" dirty="0" smtClean="0">
                <a:solidFill>
                  <a:srgbClr val="000000"/>
                </a:solidFill>
                <a:latin typeface="Times New Roman" pitchFamily="18" charset="0"/>
              </a:rPr>
              <a:t>. </a:t>
            </a:r>
          </a:p>
          <a:p>
            <a:pPr algn="just">
              <a:lnSpc>
                <a:spcPct val="90000"/>
              </a:lnSpc>
              <a:buFontTx/>
              <a:buNone/>
            </a:pPr>
            <a:endParaRPr lang="sr-Latn-CS" sz="2000" b="1" dirty="0" smtClean="0">
              <a:solidFill>
                <a:srgbClr val="000000"/>
              </a:solidFill>
              <a:latin typeface="Times New Roman" pitchFamily="18" charset="0"/>
            </a:endParaRPr>
          </a:p>
          <a:p>
            <a:pPr algn="just">
              <a:lnSpc>
                <a:spcPct val="90000"/>
              </a:lnSpc>
              <a:buFontTx/>
              <a:buNone/>
            </a:pPr>
            <a:r>
              <a:rPr lang="en-US" sz="2000" b="1" dirty="0" err="1" smtClean="0">
                <a:solidFill>
                  <a:srgbClr val="000000"/>
                </a:solidFill>
                <a:latin typeface="Times New Roman" pitchFamily="18" charset="0"/>
              </a:rPr>
              <a:t>Пове</a:t>
            </a:r>
            <a:r>
              <a:rPr lang="sr-Latn-CS" sz="2000" b="1" dirty="0" smtClean="0">
                <a:solidFill>
                  <a:srgbClr val="000000"/>
                </a:solidFill>
                <a:latin typeface="Times New Roman" pitchFamily="18" charset="0"/>
              </a:rPr>
              <a:t>ћ</a:t>
            </a:r>
            <a:r>
              <a:rPr lang="en-US" sz="2000" b="1" dirty="0" err="1" smtClean="0">
                <a:solidFill>
                  <a:srgbClr val="000000"/>
                </a:solidFill>
                <a:latin typeface="Times New Roman" pitchFamily="18" charset="0"/>
              </a:rPr>
              <a:t>ан</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број</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еозинофилних</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леукоцита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оби</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но</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карактери</a:t>
            </a:r>
            <a:r>
              <a:rPr lang="sr-Latn-CS" sz="2000" b="1" dirty="0" smtClean="0">
                <a:solidFill>
                  <a:srgbClr val="000000"/>
                </a:solidFill>
                <a:latin typeface="Times New Roman" pitchFamily="18" charset="0"/>
              </a:rPr>
              <a:t>ше</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х</a:t>
            </a:r>
            <a:r>
              <a:rPr lang="en-US" sz="2000" b="1" dirty="0" err="1" smtClean="0">
                <a:solidFill>
                  <a:srgbClr val="000000"/>
                </a:solidFill>
                <a:latin typeface="Times New Roman" pitchFamily="18" charset="0"/>
              </a:rPr>
              <a:t>рони</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ну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алергијску</a:t>
            </a:r>
            <a:r>
              <a:rPr lang="sr-Latn-CS" sz="2000" b="1" dirty="0" smtClean="0">
                <a:solidFill>
                  <a:srgbClr val="000000"/>
                </a:solidFill>
                <a:latin typeface="Times New Roman" pitchFamily="18" charset="0"/>
              </a:rPr>
              <a:t> запаљенску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реакцију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Стога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се</a:t>
            </a:r>
            <a:r>
              <a:rPr lang="en-US" sz="2000" b="1" dirty="0" smtClean="0">
                <a:solidFill>
                  <a:srgbClr val="000000"/>
                </a:solidFill>
                <a:latin typeface="Times New Roman" pitchFamily="18" charset="0"/>
              </a:rPr>
              <a:t> у </a:t>
            </a:r>
            <a:r>
              <a:rPr lang="en-US" sz="2000" b="1" dirty="0" err="1" smtClean="0">
                <a:solidFill>
                  <a:srgbClr val="000000"/>
                </a:solidFill>
                <a:latin typeface="Times New Roman" pitchFamily="18" charset="0"/>
              </a:rPr>
              <a:t>дијагнози</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алергијских</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болести</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ч</a:t>
            </a:r>
            <a:r>
              <a:rPr lang="en-US" sz="2000" b="1" dirty="0" err="1" smtClean="0">
                <a:solidFill>
                  <a:srgbClr val="000000"/>
                </a:solidFill>
                <a:latin typeface="Times New Roman" pitchFamily="18" charset="0"/>
              </a:rPr>
              <a:t>есто</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одре</a:t>
            </a:r>
            <a:r>
              <a:rPr lang="sr-Latn-CS" sz="2000" b="1" dirty="0" smtClean="0">
                <a:solidFill>
                  <a:srgbClr val="000000"/>
                </a:solidFill>
                <a:latin typeface="Times New Roman" pitchFamily="18" charset="0"/>
              </a:rPr>
              <a:t>ђ</a:t>
            </a:r>
            <a:r>
              <a:rPr lang="en-US" sz="2000" b="1" dirty="0" err="1" smtClean="0">
                <a:solidFill>
                  <a:srgbClr val="000000"/>
                </a:solidFill>
                <a:latin typeface="Times New Roman" pitchFamily="18" charset="0"/>
              </a:rPr>
              <a:t>ује</a:t>
            </a:r>
            <a:r>
              <a:rPr lang="sr-Latn-C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њихов</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број</a:t>
            </a:r>
            <a:r>
              <a:rPr lang="en-US" sz="2000" b="1" dirty="0" smtClean="0">
                <a:solidFill>
                  <a:srgbClr val="000000"/>
                </a:solidFill>
                <a:latin typeface="Times New Roman" pitchFamily="18" charset="0"/>
              </a:rPr>
              <a:t> у </a:t>
            </a:r>
            <a:r>
              <a:rPr lang="en-US" sz="2000" b="1" dirty="0" err="1" smtClean="0">
                <a:solidFill>
                  <a:srgbClr val="000000"/>
                </a:solidFill>
                <a:latin typeface="Times New Roman" pitchFamily="18" charset="0"/>
              </a:rPr>
              <a:t>брису</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носне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слузнице</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алергијска</a:t>
            </a:r>
            <a:r>
              <a:rPr lang="en-US" sz="2000" b="1" dirty="0" smtClean="0">
                <a:solidFill>
                  <a:srgbClr val="000000"/>
                </a:solidFill>
                <a:latin typeface="Times New Roman" pitchFamily="18" charset="0"/>
              </a:rPr>
              <a:t> </a:t>
            </a:r>
            <a:r>
              <a:rPr lang="sr-Latn-CS" sz="2000" b="1" dirty="0" smtClean="0">
                <a:solidFill>
                  <a:srgbClr val="000000"/>
                </a:solidFill>
                <a:latin typeface="Times New Roman" pitchFamily="18" charset="0"/>
              </a:rPr>
              <a:t>кијавица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ис</a:t>
            </a:r>
            <a:r>
              <a:rPr lang="sr-Latn-CS" sz="2000" b="1" dirty="0" smtClean="0">
                <a:solidFill>
                  <a:srgbClr val="000000"/>
                </a:solidFill>
                <a:latin typeface="Times New Roman" pitchFamily="18" charset="0"/>
              </a:rPr>
              <a:t>пљувку </a:t>
            </a:r>
            <a:r>
              <a:rPr lang="en-US" sz="2000" b="1" dirty="0" smtClean="0">
                <a:solidFill>
                  <a:srgbClr val="000000"/>
                </a:solidFill>
                <a:latin typeface="Times New Roman" pitchFamily="18" charset="0"/>
              </a:rPr>
              <a:t>(</a:t>
            </a:r>
            <a:r>
              <a:rPr lang="en-US" sz="2000" b="1" dirty="0" err="1" smtClean="0">
                <a:solidFill>
                  <a:srgbClr val="000000"/>
                </a:solidFill>
                <a:latin typeface="Times New Roman" pitchFamily="18" charset="0"/>
              </a:rPr>
              <a:t>астма</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или</a:t>
            </a:r>
            <a:r>
              <a:rPr lang="en-US" sz="2000" b="1" dirty="0" smtClean="0">
                <a:solidFill>
                  <a:srgbClr val="000000"/>
                </a:solidFill>
                <a:latin typeface="Times New Roman" pitchFamily="18" charset="0"/>
              </a:rPr>
              <a:t> у </a:t>
            </a:r>
            <a:r>
              <a:rPr lang="en-US" sz="2000" b="1" dirty="0" err="1" smtClean="0">
                <a:solidFill>
                  <a:srgbClr val="000000"/>
                </a:solidFill>
                <a:latin typeface="Times New Roman" pitchFamily="18" charset="0"/>
              </a:rPr>
              <a:t>периферној</a:t>
            </a:r>
            <a:r>
              <a:rPr lang="en-US" sz="2000" b="1" dirty="0" smtClean="0">
                <a:solidFill>
                  <a:srgbClr val="000000"/>
                </a:solidFill>
                <a:latin typeface="Times New Roman" pitchFamily="18" charset="0"/>
              </a:rPr>
              <a:t> </a:t>
            </a:r>
            <a:r>
              <a:rPr lang="en-US" sz="2000" b="1" dirty="0" err="1" smtClean="0">
                <a:solidFill>
                  <a:srgbClr val="000000"/>
                </a:solidFill>
                <a:latin typeface="Times New Roman" pitchFamily="18" charset="0"/>
              </a:rPr>
              <a:t>крви</a:t>
            </a:r>
            <a:r>
              <a:rPr lang="en-US" sz="2000" b="1" dirty="0" smtClean="0">
                <a:solidFill>
                  <a:srgbClr val="000000"/>
                </a:solidFill>
                <a:latin typeface="Times New Roman" pitchFamily="18" charset="0"/>
              </a:rPr>
              <a:t>.</a:t>
            </a:r>
          </a:p>
        </p:txBody>
      </p:sp>
    </p:spTree>
    <p:extLst>
      <p:ext uri="{BB962C8B-B14F-4D97-AF65-F5344CB8AC3E}">
        <p14:creationId xmlns:p14="http://schemas.microsoft.com/office/powerpoint/2010/main" xmlns="" val="4045948911"/>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sz="3000" b="1" i="1" smtClean="0">
                <a:latin typeface="Times New Roman" pitchFamily="18" charset="0"/>
              </a:rPr>
              <a:t>Када децу тестирати </a:t>
            </a:r>
            <a:r>
              <a:rPr lang="sr-Latn-CS" sz="3000" b="1" i="1" smtClean="0">
                <a:latin typeface="Times New Roman" pitchFamily="18" charset="0"/>
              </a:rPr>
              <a:t>због </a:t>
            </a:r>
            <a:r>
              <a:rPr lang="en-US" sz="3000" b="1" i="1" smtClean="0">
                <a:latin typeface="Times New Roman" pitchFamily="18" charset="0"/>
              </a:rPr>
              <a:t>алергија?</a:t>
            </a:r>
          </a:p>
        </p:txBody>
      </p:sp>
      <p:sp>
        <p:nvSpPr>
          <p:cNvPr id="110595" name="Rectangle 3"/>
          <p:cNvSpPr>
            <a:spLocks noGrp="1" noChangeArrowheads="1"/>
          </p:cNvSpPr>
          <p:nvPr>
            <p:ph type="body" idx="1"/>
          </p:nvPr>
        </p:nvSpPr>
        <p:spPr/>
        <p:txBody>
          <a:bodyPr/>
          <a:lstStyle/>
          <a:p>
            <a:pPr algn="just">
              <a:lnSpc>
                <a:spcPct val="80000"/>
              </a:lnSpc>
              <a:buFontTx/>
              <a:buNone/>
            </a:pPr>
            <a:r>
              <a:rPr lang="sr-Latn-CS" sz="2400" b="1" smtClean="0">
                <a:latin typeface="Times New Roman" pitchFamily="18" charset="0"/>
              </a:rPr>
              <a:t>Раније</a:t>
            </a:r>
            <a:r>
              <a:rPr lang="en-US" sz="2400" b="1" smtClean="0">
                <a:latin typeface="Times New Roman" pitchFamily="18" charset="0"/>
              </a:rPr>
              <a:t> се сматрало да у дец</a:t>
            </a:r>
            <a:r>
              <a:rPr lang="sr-Latn-CS" sz="2400" b="1" smtClean="0">
                <a:latin typeface="Times New Roman" pitchFamily="18" charset="0"/>
              </a:rPr>
              <a:t>у</a:t>
            </a:r>
            <a:r>
              <a:rPr lang="en-US" sz="2400" b="1" smtClean="0">
                <a:latin typeface="Times New Roman" pitchFamily="18" charset="0"/>
              </a:rPr>
              <a:t> до тре</a:t>
            </a:r>
            <a:r>
              <a:rPr lang="sr-Latn-CS" sz="2400" b="1" smtClean="0">
                <a:latin typeface="Times New Roman" pitchFamily="18" charset="0"/>
              </a:rPr>
              <a:t>ћ</a:t>
            </a:r>
            <a:r>
              <a:rPr lang="en-US" sz="2400" b="1" smtClean="0">
                <a:latin typeface="Times New Roman" pitchFamily="18" charset="0"/>
              </a:rPr>
              <a:t>е године </a:t>
            </a:r>
            <a:r>
              <a:rPr lang="sr-Latn-CS" sz="2400" b="1" smtClean="0">
                <a:latin typeface="Times New Roman" pitchFamily="18" charset="0"/>
              </a:rPr>
              <a:t>ж</a:t>
            </a:r>
            <a:r>
              <a:rPr lang="en-US" sz="2400" b="1" smtClean="0">
                <a:latin typeface="Times New Roman" pitchFamily="18" charset="0"/>
              </a:rPr>
              <a:t>ивота не треба изводити</a:t>
            </a:r>
            <a:r>
              <a:rPr lang="sr-Latn-CS" sz="2400" b="1" smtClean="0">
                <a:latin typeface="Times New Roman" pitchFamily="18" charset="0"/>
              </a:rPr>
              <a:t> </a:t>
            </a:r>
            <a:r>
              <a:rPr lang="en-US" sz="2400" b="1" smtClean="0">
                <a:latin typeface="Times New Roman" pitchFamily="18" charset="0"/>
              </a:rPr>
              <a:t>ко</a:t>
            </a:r>
            <a:r>
              <a:rPr lang="sr-Latn-CS" sz="2400" b="1" smtClean="0">
                <a:latin typeface="Times New Roman" pitchFamily="18" charset="0"/>
              </a:rPr>
              <a:t>ж</a:t>
            </a:r>
            <a:r>
              <a:rPr lang="en-US" sz="2400" b="1" smtClean="0">
                <a:latin typeface="Times New Roman" pitchFamily="18" charset="0"/>
              </a:rPr>
              <a:t>не алергијске тестове. Данас се зна да се у </a:t>
            </a:r>
            <a:r>
              <a:rPr lang="sr-Latn-CS" sz="2400" b="1" smtClean="0">
                <a:latin typeface="Times New Roman" pitchFamily="18" charset="0"/>
              </a:rPr>
              <a:t>одојчади </a:t>
            </a:r>
            <a:r>
              <a:rPr lang="en-US" sz="2400" b="1" smtClean="0">
                <a:latin typeface="Times New Roman" pitchFamily="18" charset="0"/>
              </a:rPr>
              <a:t>алерги</a:t>
            </a:r>
            <a:r>
              <a:rPr lang="sr-Latn-CS" sz="2400" b="1" smtClean="0">
                <a:latin typeface="Times New Roman" pitchFamily="18" charset="0"/>
              </a:rPr>
              <a:t>ч</a:t>
            </a:r>
            <a:r>
              <a:rPr lang="en-US" sz="2400" b="1" smtClean="0">
                <a:latin typeface="Times New Roman" pitchFamily="18" charset="0"/>
              </a:rPr>
              <a:t>не на</a:t>
            </a:r>
            <a:r>
              <a:rPr lang="sr-Latn-CS" sz="2400" b="1" smtClean="0">
                <a:latin typeface="Times New Roman" pitchFamily="18" charset="0"/>
              </a:rPr>
              <a:t>      </a:t>
            </a:r>
            <a:r>
              <a:rPr lang="en-US" sz="2400" b="1" smtClean="0">
                <a:latin typeface="Times New Roman" pitchFamily="18" charset="0"/>
              </a:rPr>
              <a:t>белан</a:t>
            </a:r>
            <a:r>
              <a:rPr lang="sr-Latn-CS" sz="2400" b="1" smtClean="0">
                <a:latin typeface="Times New Roman" pitchFamily="18" charset="0"/>
              </a:rPr>
              <a:t>ч</a:t>
            </a:r>
            <a:r>
              <a:rPr lang="en-US" sz="2400" b="1" smtClean="0">
                <a:latin typeface="Times New Roman" pitchFamily="18" charset="0"/>
              </a:rPr>
              <a:t>евине крављег млијека алергија мо</a:t>
            </a:r>
            <a:r>
              <a:rPr lang="sr-Latn-CS" sz="2400" b="1" smtClean="0">
                <a:latin typeface="Times New Roman" pitchFamily="18" charset="0"/>
              </a:rPr>
              <a:t>ж</a:t>
            </a:r>
            <a:r>
              <a:rPr lang="en-US" sz="2400" b="1" smtClean="0">
                <a:latin typeface="Times New Roman" pitchFamily="18" charset="0"/>
              </a:rPr>
              <a:t>е доказати и ко</a:t>
            </a:r>
            <a:r>
              <a:rPr lang="sr-Latn-CS" sz="2400" b="1" smtClean="0">
                <a:latin typeface="Times New Roman" pitchFamily="18" charset="0"/>
              </a:rPr>
              <a:t>ж</a:t>
            </a:r>
            <a:r>
              <a:rPr lang="en-US" sz="2400" b="1" smtClean="0">
                <a:latin typeface="Times New Roman" pitchFamily="18" charset="0"/>
              </a:rPr>
              <a:t>ним тестом. </a:t>
            </a:r>
          </a:p>
          <a:p>
            <a:pPr algn="just">
              <a:lnSpc>
                <a:spcPct val="80000"/>
              </a:lnSpc>
              <a:buFontTx/>
              <a:buNone/>
            </a:pPr>
            <a:endParaRPr lang="sr-Latn-CS" sz="2400" b="1" smtClean="0">
              <a:latin typeface="Times New Roman" pitchFamily="18" charset="0"/>
            </a:endParaRPr>
          </a:p>
          <a:p>
            <a:pPr algn="just">
              <a:lnSpc>
                <a:spcPct val="80000"/>
              </a:lnSpc>
              <a:buFontTx/>
              <a:buNone/>
            </a:pPr>
            <a:r>
              <a:rPr lang="en-US" sz="2400" b="1" smtClean="0">
                <a:latin typeface="Times New Roman" pitchFamily="18" charset="0"/>
              </a:rPr>
              <a:t>У</a:t>
            </a:r>
            <a:r>
              <a:rPr lang="sr-Latn-CS" sz="2400" b="1" smtClean="0">
                <a:latin typeface="Times New Roman" pitchFamily="18" charset="0"/>
              </a:rPr>
              <a:t> одојчади</a:t>
            </a:r>
            <a:r>
              <a:rPr lang="en-US" sz="2400" b="1" smtClean="0">
                <a:latin typeface="Times New Roman" pitchFamily="18" charset="0"/>
              </a:rPr>
              <a:t> је </a:t>
            </a:r>
            <a:r>
              <a:rPr lang="sr-Latn-CS" sz="2400" b="1" smtClean="0">
                <a:latin typeface="Times New Roman" pitchFamily="18" charset="0"/>
              </a:rPr>
              <a:t>најоправданије</a:t>
            </a:r>
            <a:r>
              <a:rPr lang="en-US" sz="2400" b="1" smtClean="0">
                <a:latin typeface="Times New Roman" pitchFamily="18" charset="0"/>
              </a:rPr>
              <a:t> тестирање на алергене хране.</a:t>
            </a:r>
          </a:p>
          <a:p>
            <a:pPr algn="just">
              <a:lnSpc>
                <a:spcPct val="80000"/>
              </a:lnSpc>
              <a:buFontTx/>
              <a:buNone/>
            </a:pPr>
            <a:endParaRPr lang="en-US" sz="2400" b="1" smtClean="0">
              <a:latin typeface="Times New Roman" pitchFamily="18" charset="0"/>
            </a:endParaRPr>
          </a:p>
          <a:p>
            <a:pPr algn="just">
              <a:lnSpc>
                <a:spcPct val="80000"/>
              </a:lnSpc>
              <a:buFontTx/>
              <a:buNone/>
            </a:pPr>
            <a:r>
              <a:rPr lang="en-US" sz="2400" b="1" smtClean="0">
                <a:latin typeface="Times New Roman" pitchFamily="18" charset="0"/>
              </a:rPr>
              <a:t>Препору</a:t>
            </a:r>
            <a:r>
              <a:rPr lang="sr-Latn-CS" sz="2400" b="1" smtClean="0">
                <a:latin typeface="Times New Roman" pitchFamily="18" charset="0"/>
              </a:rPr>
              <a:t>ч</a:t>
            </a:r>
            <a:r>
              <a:rPr lang="en-US" sz="2400" b="1" smtClean="0">
                <a:latin typeface="Times New Roman" pitchFamily="18" charset="0"/>
              </a:rPr>
              <a:t>ује се тестирање на мањи број намирница (</a:t>
            </a:r>
            <a:r>
              <a:rPr lang="en-US" sz="2400" b="1" i="1" smtClean="0">
                <a:latin typeface="Times New Roman" pitchFamily="18" charset="0"/>
              </a:rPr>
              <a:t>кравље млеко, соја,</a:t>
            </a:r>
            <a:r>
              <a:rPr lang="sr-Latn-CS" sz="2400" b="1" i="1" smtClean="0">
                <a:latin typeface="Times New Roman" pitchFamily="18" charset="0"/>
              </a:rPr>
              <a:t> </a:t>
            </a:r>
            <a:r>
              <a:rPr lang="en-US" sz="2400" b="1" i="1" smtClean="0">
                <a:latin typeface="Times New Roman" pitchFamily="18" charset="0"/>
              </a:rPr>
              <a:t>јаја, бра</a:t>
            </a:r>
            <a:r>
              <a:rPr lang="sr-Latn-CS" sz="2400" b="1" i="1" smtClean="0">
                <a:latin typeface="Times New Roman" pitchFamily="18" charset="0"/>
              </a:rPr>
              <a:t>ш</a:t>
            </a:r>
            <a:r>
              <a:rPr lang="en-US" sz="2400" b="1" i="1" smtClean="0">
                <a:latin typeface="Times New Roman" pitchFamily="18" charset="0"/>
              </a:rPr>
              <a:t>но</a:t>
            </a:r>
            <a:r>
              <a:rPr lang="en-US" sz="2400" b="1" smtClean="0">
                <a:latin typeface="Times New Roman" pitchFamily="18" charset="0"/>
              </a:rPr>
              <a:t>) уз одре</a:t>
            </a:r>
            <a:r>
              <a:rPr lang="sr-Latn-CS" sz="2400" b="1" smtClean="0">
                <a:latin typeface="Times New Roman" pitchFamily="18" charset="0"/>
              </a:rPr>
              <a:t>ђ</a:t>
            </a:r>
            <a:r>
              <a:rPr lang="en-US" sz="2400" b="1" smtClean="0">
                <a:latin typeface="Times New Roman" pitchFamily="18" charset="0"/>
              </a:rPr>
              <a:t>ивање специфи</a:t>
            </a:r>
            <a:r>
              <a:rPr lang="sr-Latn-CS" sz="2400" b="1" smtClean="0">
                <a:latin typeface="Times New Roman" pitchFamily="18" charset="0"/>
              </a:rPr>
              <a:t>ч</a:t>
            </a:r>
            <a:r>
              <a:rPr lang="en-US" sz="2400" b="1" smtClean="0">
                <a:latin typeface="Times New Roman" pitchFamily="18" charset="0"/>
              </a:rPr>
              <a:t>них ИгЕ </a:t>
            </a:r>
            <a:r>
              <a:rPr lang="sr-Latn-CS" sz="2400" b="1" smtClean="0">
                <a:latin typeface="Times New Roman" pitchFamily="18" charset="0"/>
              </a:rPr>
              <a:t>антитела</a:t>
            </a:r>
            <a:r>
              <a:rPr lang="en-US" sz="2400" b="1" smtClean="0">
                <a:latin typeface="Times New Roman" pitchFamily="18" charset="0"/>
              </a:rPr>
              <a:t>. </a:t>
            </a:r>
          </a:p>
        </p:txBody>
      </p:sp>
    </p:spTree>
    <p:extLst>
      <p:ext uri="{BB962C8B-B14F-4D97-AF65-F5344CB8AC3E}">
        <p14:creationId xmlns:p14="http://schemas.microsoft.com/office/powerpoint/2010/main" xmlns="" val="2802538797"/>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457200" y="1279525"/>
            <a:ext cx="7483475" cy="544513"/>
          </a:xfrm>
        </p:spPr>
        <p:txBody>
          <a:bodyPr/>
          <a:lstStyle/>
          <a:p>
            <a:pPr algn="l"/>
            <a:r>
              <a:rPr lang="en-US" sz="2400" b="1" i="1" smtClean="0">
                <a:latin typeface="Times New Roman" pitchFamily="18" charset="0"/>
              </a:rPr>
              <a:t>Превенција алергијских болести</a:t>
            </a:r>
          </a:p>
        </p:txBody>
      </p:sp>
      <p:sp>
        <p:nvSpPr>
          <p:cNvPr id="111619" name="Rectangle 3"/>
          <p:cNvSpPr>
            <a:spLocks noGrp="1" noChangeArrowheads="1"/>
          </p:cNvSpPr>
          <p:nvPr>
            <p:ph type="body" idx="1"/>
          </p:nvPr>
        </p:nvSpPr>
        <p:spPr>
          <a:xfrm>
            <a:off x="755650" y="2205038"/>
            <a:ext cx="7696200" cy="3657600"/>
          </a:xfrm>
        </p:spPr>
        <p:txBody>
          <a:bodyPr>
            <a:normAutofit fontScale="92500" lnSpcReduction="10000"/>
          </a:bodyPr>
          <a:lstStyle/>
          <a:p>
            <a:pPr algn="just">
              <a:lnSpc>
                <a:spcPct val="80000"/>
              </a:lnSpc>
              <a:buFontTx/>
              <a:buNone/>
            </a:pPr>
            <a:r>
              <a:rPr lang="en-US" sz="1800" smtClean="0">
                <a:latin typeface="Times New Roman" pitchFamily="18" charset="0"/>
              </a:rPr>
              <a:t>Развој алергијских болести мо</a:t>
            </a:r>
            <a:r>
              <a:rPr lang="sr-Latn-CS" sz="1800" smtClean="0">
                <a:latin typeface="Times New Roman" pitchFamily="18" charset="0"/>
              </a:rPr>
              <a:t>ж</a:t>
            </a:r>
            <a:r>
              <a:rPr lang="en-US" sz="1800" smtClean="0">
                <a:latin typeface="Times New Roman" pitchFamily="18" charset="0"/>
              </a:rPr>
              <a:t>е се превенирати на три </a:t>
            </a:r>
            <a:r>
              <a:rPr lang="sr-Latn-CS" sz="1800" smtClean="0">
                <a:latin typeface="Times New Roman" pitchFamily="18" charset="0"/>
              </a:rPr>
              <a:t>нивоа</a:t>
            </a:r>
            <a:r>
              <a:rPr lang="en-US" sz="1800" smtClean="0">
                <a:latin typeface="Times New Roman" pitchFamily="18" charset="0"/>
              </a:rPr>
              <a:t>:</a:t>
            </a:r>
          </a:p>
          <a:p>
            <a:pPr algn="just">
              <a:lnSpc>
                <a:spcPct val="80000"/>
              </a:lnSpc>
              <a:buFontTx/>
              <a:buNone/>
            </a:pPr>
            <a:endParaRPr lang="en-US" sz="1800" smtClean="0">
              <a:latin typeface="Times New Roman" pitchFamily="18" charset="0"/>
            </a:endParaRPr>
          </a:p>
          <a:p>
            <a:pPr algn="just">
              <a:lnSpc>
                <a:spcPct val="80000"/>
              </a:lnSpc>
              <a:buFontTx/>
              <a:buAutoNum type="arabicPeriod"/>
            </a:pPr>
            <a:r>
              <a:rPr lang="en-US" sz="1800" b="1" i="1" smtClean="0">
                <a:latin typeface="Times New Roman" pitchFamily="18" charset="0"/>
              </a:rPr>
              <a:t>Примарном превенцијом</a:t>
            </a:r>
            <a:r>
              <a:rPr lang="en-US" sz="1800" smtClean="0">
                <a:latin typeface="Times New Roman" pitchFamily="18" charset="0"/>
              </a:rPr>
              <a:t>, којом се спре</a:t>
            </a:r>
            <a:r>
              <a:rPr lang="sr-Latn-CS" sz="1800" smtClean="0">
                <a:latin typeface="Times New Roman" pitchFamily="18" charset="0"/>
              </a:rPr>
              <a:t>ч</a:t>
            </a:r>
            <a:r>
              <a:rPr lang="en-US" sz="1800" smtClean="0">
                <a:latin typeface="Times New Roman" pitchFamily="18" charset="0"/>
              </a:rPr>
              <a:t>ава сензибилизација болесника</a:t>
            </a:r>
            <a:r>
              <a:rPr lang="sr-Latn-CS" sz="1800" smtClean="0">
                <a:latin typeface="Times New Roman" pitchFamily="18" charset="0"/>
              </a:rPr>
              <a:t> </a:t>
            </a:r>
            <a:r>
              <a:rPr lang="en-US" sz="1800" smtClean="0">
                <a:latin typeface="Times New Roman" pitchFamily="18" charset="0"/>
              </a:rPr>
              <a:t>и стварање ИгЕ </a:t>
            </a:r>
            <a:r>
              <a:rPr lang="sr-Latn-CS" sz="1800" smtClean="0">
                <a:latin typeface="Times New Roman" pitchFamily="18" charset="0"/>
              </a:rPr>
              <a:t>антитела</a:t>
            </a:r>
            <a:r>
              <a:rPr lang="en-US" sz="1800" smtClean="0">
                <a:latin typeface="Times New Roman" pitchFamily="18" charset="0"/>
              </a:rPr>
              <a:t> (избегавање одре</a:t>
            </a:r>
            <a:r>
              <a:rPr lang="sr-Latn-CS" sz="1800" smtClean="0">
                <a:latin typeface="Times New Roman" pitchFamily="18" charset="0"/>
              </a:rPr>
              <a:t>ђ</a:t>
            </a:r>
            <a:r>
              <a:rPr lang="en-US" sz="1800" smtClean="0">
                <a:latin typeface="Times New Roman" pitchFamily="18" charset="0"/>
              </a:rPr>
              <a:t>ене хране т</a:t>
            </a:r>
            <a:r>
              <a:rPr lang="sr-Latn-CS" sz="1800" smtClean="0">
                <a:latin typeface="Times New Roman" pitchFamily="18" charset="0"/>
              </a:rPr>
              <a:t>о</a:t>
            </a:r>
            <a:r>
              <a:rPr lang="en-US" sz="1800" smtClean="0">
                <a:latin typeface="Times New Roman" pitchFamily="18" charset="0"/>
              </a:rPr>
              <a:t>ком трудно</a:t>
            </a:r>
            <a:r>
              <a:rPr lang="sr-Latn-CS" sz="1800" smtClean="0">
                <a:latin typeface="Times New Roman" pitchFamily="18" charset="0"/>
              </a:rPr>
              <a:t>ћ</a:t>
            </a:r>
            <a:r>
              <a:rPr lang="en-US" sz="1800" smtClean="0">
                <a:latin typeface="Times New Roman" pitchFamily="18" charset="0"/>
              </a:rPr>
              <a:t>е,</a:t>
            </a:r>
            <a:r>
              <a:rPr lang="sr-Latn-CS" sz="1800" smtClean="0">
                <a:latin typeface="Times New Roman" pitchFamily="18" charset="0"/>
              </a:rPr>
              <a:t> </a:t>
            </a:r>
            <a:r>
              <a:rPr lang="en-US" sz="1800" smtClean="0">
                <a:latin typeface="Times New Roman" pitchFamily="18" charset="0"/>
              </a:rPr>
              <a:t>проду</a:t>
            </a:r>
            <a:r>
              <a:rPr lang="sr-Latn-CS" sz="1800" smtClean="0">
                <a:latin typeface="Times New Roman" pitchFamily="18" charset="0"/>
              </a:rPr>
              <a:t>ж</a:t>
            </a:r>
            <a:r>
              <a:rPr lang="en-US" sz="1800" smtClean="0">
                <a:latin typeface="Times New Roman" pitchFamily="18" charset="0"/>
              </a:rPr>
              <a:t>ено дојење, касније и поступно уво</a:t>
            </a:r>
            <a:r>
              <a:rPr lang="sr-Latn-CS" sz="1800" smtClean="0">
                <a:latin typeface="Times New Roman" pitchFamily="18" charset="0"/>
              </a:rPr>
              <a:t>ђе</a:t>
            </a:r>
            <a:r>
              <a:rPr lang="en-US" sz="1800" smtClean="0">
                <a:latin typeface="Times New Roman" pitchFamily="18" charset="0"/>
              </a:rPr>
              <a:t>ње дохране, а </a:t>
            </a:r>
            <a:r>
              <a:rPr lang="sr-Latn-CS" sz="1800" smtClean="0">
                <a:latin typeface="Times New Roman" pitchFamily="18" charset="0"/>
              </a:rPr>
              <a:t>посебно </a:t>
            </a:r>
            <a:r>
              <a:rPr lang="en-US" sz="1800" smtClean="0">
                <a:latin typeface="Times New Roman" pitchFamily="18" charset="0"/>
              </a:rPr>
              <a:t>хране за коју се зна да </a:t>
            </a:r>
            <a:r>
              <a:rPr lang="sr-Latn-CS" sz="1800" smtClean="0">
                <a:latin typeface="Times New Roman" pitchFamily="18" charset="0"/>
              </a:rPr>
              <a:t>ч</a:t>
            </a:r>
            <a:r>
              <a:rPr lang="en-US" sz="1800" smtClean="0">
                <a:latin typeface="Times New Roman" pitchFamily="18" charset="0"/>
              </a:rPr>
              <a:t>е</a:t>
            </a:r>
            <a:r>
              <a:rPr lang="sr-Latn-CS" sz="1800" smtClean="0">
                <a:latin typeface="Times New Roman" pitchFamily="18" charset="0"/>
              </a:rPr>
              <a:t>шћ</a:t>
            </a:r>
            <a:r>
              <a:rPr lang="en-US" sz="1800" smtClean="0">
                <a:latin typeface="Times New Roman" pitchFamily="18" charset="0"/>
              </a:rPr>
              <a:t>е изазива алергијске реакције итд.).</a:t>
            </a:r>
          </a:p>
          <a:p>
            <a:pPr algn="just">
              <a:lnSpc>
                <a:spcPct val="80000"/>
              </a:lnSpc>
              <a:buFontTx/>
              <a:buAutoNum type="arabicPeriod"/>
            </a:pPr>
            <a:endParaRPr lang="en-US" sz="1800" smtClean="0">
              <a:latin typeface="Times New Roman" pitchFamily="18" charset="0"/>
            </a:endParaRPr>
          </a:p>
          <a:p>
            <a:pPr algn="just">
              <a:lnSpc>
                <a:spcPct val="80000"/>
              </a:lnSpc>
              <a:buFontTx/>
              <a:buNone/>
            </a:pPr>
            <a:r>
              <a:rPr lang="en-US" sz="1800" b="1" i="1" smtClean="0">
                <a:latin typeface="Times New Roman" pitchFamily="18" charset="0"/>
              </a:rPr>
              <a:t>2. Секундарном превенцијом</a:t>
            </a:r>
            <a:r>
              <a:rPr lang="en-US" sz="1800" smtClean="0">
                <a:latin typeface="Times New Roman" pitchFamily="18" charset="0"/>
              </a:rPr>
              <a:t>, којом се спре</a:t>
            </a:r>
            <a:r>
              <a:rPr lang="sr-Latn-CS" sz="1800" smtClean="0">
                <a:latin typeface="Times New Roman" pitchFamily="18" charset="0"/>
              </a:rPr>
              <a:t>ч</a:t>
            </a:r>
            <a:r>
              <a:rPr lang="en-US" sz="1800" smtClean="0">
                <a:latin typeface="Times New Roman" pitchFamily="18" charset="0"/>
              </a:rPr>
              <a:t>ава клини</a:t>
            </a:r>
            <a:r>
              <a:rPr lang="sr-Latn-CS" sz="1800" smtClean="0">
                <a:latin typeface="Times New Roman" pitchFamily="18" charset="0"/>
              </a:rPr>
              <a:t>ч</a:t>
            </a:r>
            <a:r>
              <a:rPr lang="en-US" sz="1800" smtClean="0">
                <a:latin typeface="Times New Roman" pitchFamily="18" charset="0"/>
              </a:rPr>
              <a:t>ки активна болест</a:t>
            </a:r>
            <a:r>
              <a:rPr lang="sr-Latn-CS" sz="1800" smtClean="0">
                <a:latin typeface="Times New Roman" pitchFamily="18" charset="0"/>
              </a:rPr>
              <a:t> </a:t>
            </a:r>
            <a:r>
              <a:rPr lang="en-US" sz="1800" smtClean="0">
                <a:latin typeface="Times New Roman" pitchFamily="18" charset="0"/>
              </a:rPr>
              <a:t>успркос претходној сензибилизацији болесника. То се пости</a:t>
            </a:r>
            <a:r>
              <a:rPr lang="sr-Latn-CS" sz="1800" smtClean="0">
                <a:latin typeface="Times New Roman" pitchFamily="18" charset="0"/>
              </a:rPr>
              <a:t>ж</a:t>
            </a:r>
            <a:r>
              <a:rPr lang="en-US" sz="1800" smtClean="0">
                <a:latin typeface="Times New Roman" pitchFamily="18" charset="0"/>
              </a:rPr>
              <a:t>е смањењем</a:t>
            </a:r>
            <a:r>
              <a:rPr lang="sr-Latn-CS" sz="1800" smtClean="0">
                <a:latin typeface="Times New Roman" pitchFamily="18" charset="0"/>
              </a:rPr>
              <a:t> </a:t>
            </a:r>
            <a:r>
              <a:rPr lang="en-US" sz="1800" smtClean="0">
                <a:latin typeface="Times New Roman" pitchFamily="18" charset="0"/>
              </a:rPr>
              <a:t>изло</a:t>
            </a:r>
            <a:r>
              <a:rPr lang="sr-Latn-CS" sz="1800" smtClean="0">
                <a:latin typeface="Times New Roman" pitchFamily="18" charset="0"/>
              </a:rPr>
              <a:t>ж</a:t>
            </a:r>
            <a:r>
              <a:rPr lang="en-US" sz="1800" smtClean="0">
                <a:latin typeface="Times New Roman" pitchFamily="18" charset="0"/>
              </a:rPr>
              <a:t>ености одре</a:t>
            </a:r>
            <a:r>
              <a:rPr lang="sr-Latn-CS" sz="1800" smtClean="0">
                <a:latin typeface="Times New Roman" pitchFamily="18" charset="0"/>
              </a:rPr>
              <a:t>ђ</a:t>
            </a:r>
            <a:r>
              <a:rPr lang="en-US" sz="1800" smtClean="0">
                <a:latin typeface="Times New Roman" pitchFamily="18" charset="0"/>
              </a:rPr>
              <a:t>еним инхалацијским или нутритивним алергенима, </a:t>
            </a:r>
            <a:r>
              <a:rPr lang="sr-Latn-CS" sz="1800" smtClean="0">
                <a:latin typeface="Times New Roman" pitchFamily="18" charset="0"/>
              </a:rPr>
              <a:t>посебно </a:t>
            </a:r>
            <a:r>
              <a:rPr lang="en-US" sz="1800" smtClean="0">
                <a:latin typeface="Times New Roman" pitchFamily="18" charset="0"/>
              </a:rPr>
              <a:t>онима на које је доказана сензибилизација. То нала</a:t>
            </a:r>
            <a:r>
              <a:rPr lang="sr-Latn-CS" sz="1800" smtClean="0">
                <a:latin typeface="Times New Roman" pitchFamily="18" charset="0"/>
              </a:rPr>
              <a:t>ж</a:t>
            </a:r>
            <a:r>
              <a:rPr lang="en-US" sz="1800" smtClean="0">
                <a:latin typeface="Times New Roman" pitchFamily="18" charset="0"/>
              </a:rPr>
              <a:t>е правовремену</a:t>
            </a:r>
            <a:r>
              <a:rPr lang="sr-Latn-CS" sz="1800" smtClean="0">
                <a:latin typeface="Times New Roman" pitchFamily="18" charset="0"/>
              </a:rPr>
              <a:t> </a:t>
            </a:r>
            <a:r>
              <a:rPr lang="en-US" sz="1800" smtClean="0">
                <a:latin typeface="Times New Roman" pitchFamily="18" charset="0"/>
              </a:rPr>
              <a:t>алерголо</a:t>
            </a:r>
            <a:r>
              <a:rPr lang="sr-Latn-CS" sz="1800" smtClean="0">
                <a:latin typeface="Times New Roman" pitchFamily="18" charset="0"/>
              </a:rPr>
              <a:t>ш</a:t>
            </a:r>
            <a:r>
              <a:rPr lang="en-US" sz="1800" smtClean="0">
                <a:latin typeface="Times New Roman" pitchFamily="18" charset="0"/>
              </a:rPr>
              <a:t>ку обраду и </a:t>
            </a:r>
            <a:r>
              <a:rPr lang="sr-Latn-CS" sz="1800" smtClean="0">
                <a:latin typeface="Times New Roman" pitchFamily="18" charset="0"/>
              </a:rPr>
              <a:t>учење родитеља да и они могу бити доприносећи фактор</a:t>
            </a:r>
            <a:r>
              <a:rPr lang="en-US" sz="1800" smtClean="0">
                <a:latin typeface="Times New Roman" pitchFamily="18" charset="0"/>
              </a:rPr>
              <a:t> </a:t>
            </a:r>
            <a:r>
              <a:rPr lang="sr-Latn-CS" sz="1800" smtClean="0">
                <a:latin typeface="Times New Roman" pitchFamily="18" charset="0"/>
              </a:rPr>
              <a:t>у односу на</a:t>
            </a:r>
            <a:r>
              <a:rPr lang="en-US" sz="1800" smtClean="0">
                <a:latin typeface="Times New Roman" pitchFamily="18" charset="0"/>
              </a:rPr>
              <a:t> контрол</a:t>
            </a:r>
            <a:r>
              <a:rPr lang="sr-Latn-CS" sz="1800" smtClean="0">
                <a:latin typeface="Times New Roman" pitchFamily="18" charset="0"/>
              </a:rPr>
              <a:t>у</a:t>
            </a:r>
            <a:r>
              <a:rPr lang="en-US" sz="1800" smtClean="0">
                <a:latin typeface="Times New Roman" pitchFamily="18" charset="0"/>
              </a:rPr>
              <a:t> микрооколи</a:t>
            </a:r>
            <a:r>
              <a:rPr lang="sr-Latn-CS" sz="1800" smtClean="0">
                <a:latin typeface="Times New Roman" pitchFamily="18" charset="0"/>
              </a:rPr>
              <a:t>ме</a:t>
            </a:r>
            <a:r>
              <a:rPr lang="en-US" sz="1800" smtClean="0">
                <a:latin typeface="Times New Roman" pitchFamily="18" charset="0"/>
              </a:rPr>
              <a:t> (пу</a:t>
            </a:r>
            <a:r>
              <a:rPr lang="sr-Latn-CS" sz="1800" smtClean="0">
                <a:latin typeface="Times New Roman" pitchFamily="18" charset="0"/>
              </a:rPr>
              <a:t>ш</a:t>
            </a:r>
            <a:r>
              <a:rPr lang="en-US" sz="1800" smtClean="0">
                <a:latin typeface="Times New Roman" pitchFamily="18" charset="0"/>
              </a:rPr>
              <a:t>ење,</a:t>
            </a:r>
            <a:r>
              <a:rPr lang="sr-Latn-CS" sz="1800" smtClean="0">
                <a:latin typeface="Times New Roman" pitchFamily="18" charset="0"/>
              </a:rPr>
              <a:t> </a:t>
            </a:r>
            <a:r>
              <a:rPr lang="en-US" sz="1800" smtClean="0">
                <a:latin typeface="Times New Roman" pitchFamily="18" charset="0"/>
              </a:rPr>
              <a:t>пра</a:t>
            </a:r>
            <a:r>
              <a:rPr lang="sr-Latn-CS" sz="1800" smtClean="0">
                <a:latin typeface="Times New Roman" pitchFamily="18" charset="0"/>
              </a:rPr>
              <a:t>ш</a:t>
            </a:r>
            <a:r>
              <a:rPr lang="en-US" sz="1800" smtClean="0">
                <a:latin typeface="Times New Roman" pitchFamily="18" charset="0"/>
              </a:rPr>
              <a:t>ина и сл.) те одговарају</a:t>
            </a:r>
            <a:r>
              <a:rPr lang="sr-Latn-CS" sz="1800" smtClean="0">
                <a:latin typeface="Times New Roman" pitchFamily="18" charset="0"/>
              </a:rPr>
              <a:t>ћ</a:t>
            </a:r>
            <a:r>
              <a:rPr lang="en-US" sz="1800" smtClean="0">
                <a:latin typeface="Times New Roman" pitchFamily="18" charset="0"/>
              </a:rPr>
              <a:t>е </a:t>
            </a:r>
            <a:r>
              <a:rPr lang="sr-Latn-CS" sz="1800" smtClean="0">
                <a:latin typeface="Times New Roman" pitchFamily="18" charset="0"/>
              </a:rPr>
              <a:t>лечење</a:t>
            </a:r>
            <a:r>
              <a:rPr lang="en-US" sz="1800" smtClean="0">
                <a:latin typeface="Times New Roman" pitchFamily="18" charset="0"/>
              </a:rPr>
              <a:t>. </a:t>
            </a:r>
          </a:p>
          <a:p>
            <a:pPr algn="just">
              <a:lnSpc>
                <a:spcPct val="80000"/>
              </a:lnSpc>
              <a:buFontTx/>
              <a:buNone/>
            </a:pPr>
            <a:endParaRPr lang="sr-Latn-CS" sz="1800" smtClean="0">
              <a:latin typeface="Times New Roman" pitchFamily="18" charset="0"/>
            </a:endParaRPr>
          </a:p>
          <a:p>
            <a:pPr algn="just">
              <a:lnSpc>
                <a:spcPct val="80000"/>
              </a:lnSpc>
              <a:buFontTx/>
              <a:buNone/>
            </a:pPr>
            <a:r>
              <a:rPr lang="en-US" sz="1800" b="1" i="1" smtClean="0">
                <a:latin typeface="Times New Roman" pitchFamily="18" charset="0"/>
              </a:rPr>
              <a:t>3. Терцијарном превенцијом</a:t>
            </a:r>
            <a:r>
              <a:rPr lang="en-US" sz="1800" smtClean="0">
                <a:latin typeface="Times New Roman" pitchFamily="18" charset="0"/>
              </a:rPr>
              <a:t>, којом се превенира појава симптома</a:t>
            </a:r>
            <a:r>
              <a:rPr lang="sr-Latn-CS" sz="1800" smtClean="0">
                <a:latin typeface="Times New Roman" pitchFamily="18" charset="0"/>
              </a:rPr>
              <a:t> </a:t>
            </a:r>
            <a:r>
              <a:rPr lang="en-US" sz="1800" smtClean="0">
                <a:latin typeface="Times New Roman" pitchFamily="18" charset="0"/>
              </a:rPr>
              <a:t>болести након </a:t>
            </a:r>
            <a:r>
              <a:rPr lang="sr-Latn-CS" sz="1800" smtClean="0">
                <a:latin typeface="Times New Roman" pitchFamily="18" charset="0"/>
              </a:rPr>
              <a:t>ш</a:t>
            </a:r>
            <a:r>
              <a:rPr lang="en-US" sz="1800" smtClean="0">
                <a:latin typeface="Times New Roman" pitchFamily="18" charset="0"/>
              </a:rPr>
              <a:t>то се болест ве</a:t>
            </a:r>
            <a:r>
              <a:rPr lang="sr-Latn-CS" sz="1800" smtClean="0">
                <a:latin typeface="Times New Roman" pitchFamily="18" charset="0"/>
              </a:rPr>
              <a:t>ћ</a:t>
            </a:r>
            <a:r>
              <a:rPr lang="en-US" sz="1800" smtClean="0">
                <a:latin typeface="Times New Roman" pitchFamily="18" charset="0"/>
              </a:rPr>
              <a:t> манифест</a:t>
            </a:r>
            <a:r>
              <a:rPr lang="sr-Latn-CS" sz="1800" smtClean="0">
                <a:latin typeface="Times New Roman" pitchFamily="18" charset="0"/>
              </a:rPr>
              <a:t>овала</a:t>
            </a:r>
            <a:r>
              <a:rPr lang="en-US" sz="1800" smtClean="0">
                <a:latin typeface="Times New Roman" pitchFamily="18" charset="0"/>
              </a:rPr>
              <a:t>.</a:t>
            </a:r>
          </a:p>
        </p:txBody>
      </p:sp>
    </p:spTree>
    <p:extLst>
      <p:ext uri="{BB962C8B-B14F-4D97-AF65-F5344CB8AC3E}">
        <p14:creationId xmlns:p14="http://schemas.microsoft.com/office/powerpoint/2010/main" xmlns="" val="233633140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z="2400" b="1" i="1" smtClean="0">
                <a:solidFill>
                  <a:srgbClr val="000000"/>
                </a:solidFill>
                <a:latin typeface="Times New Roman" pitchFamily="18" charset="0"/>
              </a:rPr>
              <a:t>Образовање (едукација)</a:t>
            </a:r>
          </a:p>
        </p:txBody>
      </p:sp>
      <p:sp>
        <p:nvSpPr>
          <p:cNvPr id="112643" name="Rectangle 3"/>
          <p:cNvSpPr>
            <a:spLocks noGrp="1" noChangeArrowheads="1"/>
          </p:cNvSpPr>
          <p:nvPr>
            <p:ph type="body" idx="1"/>
          </p:nvPr>
        </p:nvSpPr>
        <p:spPr>
          <a:xfrm>
            <a:off x="468313" y="2286000"/>
            <a:ext cx="8229600" cy="4572000"/>
          </a:xfrm>
        </p:spPr>
        <p:txBody>
          <a:bodyPr/>
          <a:lstStyle/>
          <a:p>
            <a:pPr algn="just">
              <a:buFontTx/>
              <a:buNone/>
            </a:pPr>
            <a:r>
              <a:rPr lang="en-US" sz="2400" b="1" smtClean="0">
                <a:solidFill>
                  <a:srgbClr val="000000"/>
                </a:solidFill>
                <a:latin typeface="Times New Roman" pitchFamily="18" charset="0"/>
              </a:rPr>
              <a:t>Болесник </a:t>
            </a:r>
            <a:r>
              <a:rPr lang="sr-Latn-CS" sz="2400" b="1" smtClean="0">
                <a:solidFill>
                  <a:srgbClr val="000000"/>
                </a:solidFill>
                <a:latin typeface="Times New Roman" pitchFamily="18" charset="0"/>
              </a:rPr>
              <a:t>мора бити </a:t>
            </a:r>
            <a:r>
              <a:rPr lang="en-US" sz="2400" b="1" smtClean="0">
                <a:solidFill>
                  <a:srgbClr val="000000"/>
                </a:solidFill>
                <a:latin typeface="Times New Roman" pitchFamily="18" charset="0"/>
              </a:rPr>
              <a:t>образован о разли</a:t>
            </a:r>
            <a:r>
              <a:rPr lang="sr-Latn-CS" sz="2400" b="1" smtClean="0">
                <a:solidFill>
                  <a:srgbClr val="000000"/>
                </a:solidFill>
                <a:latin typeface="Times New Roman" pitchFamily="18" charset="0"/>
              </a:rPr>
              <a:t>ч</a:t>
            </a:r>
            <a:r>
              <a:rPr lang="en-US" sz="2400" b="1" smtClean="0">
                <a:solidFill>
                  <a:srgbClr val="000000"/>
                </a:solidFill>
                <a:latin typeface="Times New Roman" pitchFamily="18" charset="0"/>
              </a:rPr>
              <a:t>итим аспектима своје</a:t>
            </a:r>
            <a:r>
              <a:rPr lang="sr-Latn-CS" sz="2400" b="1" smtClean="0">
                <a:solidFill>
                  <a:srgbClr val="000000"/>
                </a:solidFill>
                <a:latin typeface="Times New Roman" pitchFamily="18" charset="0"/>
              </a:rPr>
              <a:t> </a:t>
            </a:r>
            <a:r>
              <a:rPr lang="en-US" sz="2400" b="1" smtClean="0">
                <a:solidFill>
                  <a:srgbClr val="000000"/>
                </a:solidFill>
                <a:latin typeface="Times New Roman" pitchFamily="18" charset="0"/>
              </a:rPr>
              <a:t>болести: </a:t>
            </a:r>
          </a:p>
          <a:p>
            <a:pPr algn="just">
              <a:buFontTx/>
              <a:buNone/>
            </a:pPr>
            <a:endParaRPr lang="en-US" sz="2400" b="1" smtClean="0">
              <a:solidFill>
                <a:srgbClr val="000000"/>
              </a:solidFill>
              <a:latin typeface="Times New Roman" pitchFamily="18" charset="0"/>
            </a:endParaRPr>
          </a:p>
          <a:p>
            <a:pPr algn="just"/>
            <a:r>
              <a:rPr lang="en-US" sz="2400" b="1" smtClean="0">
                <a:solidFill>
                  <a:srgbClr val="000000"/>
                </a:solidFill>
                <a:latin typeface="Times New Roman" pitchFamily="18" charset="0"/>
              </a:rPr>
              <a:t>узроку болести</a:t>
            </a:r>
          </a:p>
          <a:p>
            <a:pPr algn="just"/>
            <a:r>
              <a:rPr lang="en-US" sz="2400" b="1" smtClean="0">
                <a:solidFill>
                  <a:srgbClr val="000000"/>
                </a:solidFill>
                <a:latin typeface="Times New Roman" pitchFamily="18" charset="0"/>
              </a:rPr>
              <a:t>на</a:t>
            </a:r>
            <a:r>
              <a:rPr lang="sr-Latn-CS" sz="2400" b="1" smtClean="0">
                <a:solidFill>
                  <a:srgbClr val="000000"/>
                </a:solidFill>
                <a:latin typeface="Times New Roman" pitchFamily="18" charset="0"/>
              </a:rPr>
              <a:t>ч</a:t>
            </a:r>
            <a:r>
              <a:rPr lang="en-US" sz="2400" b="1" smtClean="0">
                <a:solidFill>
                  <a:srgbClr val="000000"/>
                </a:solidFill>
                <a:latin typeface="Times New Roman" pitchFamily="18" charset="0"/>
              </a:rPr>
              <a:t>ину и т</a:t>
            </a:r>
            <a:r>
              <a:rPr lang="sr-Latn-CS" sz="2400" b="1" smtClean="0">
                <a:solidFill>
                  <a:srgbClr val="000000"/>
                </a:solidFill>
                <a:latin typeface="Times New Roman" pitchFamily="18" charset="0"/>
              </a:rPr>
              <a:t>оку</a:t>
            </a:r>
            <a:r>
              <a:rPr lang="en-US" sz="2400" b="1" smtClean="0">
                <a:solidFill>
                  <a:srgbClr val="000000"/>
                </a:solidFill>
                <a:latin typeface="Times New Roman" pitchFamily="18" charset="0"/>
              </a:rPr>
              <a:t> појаве симптома</a:t>
            </a:r>
          </a:p>
          <a:p>
            <a:pPr algn="just"/>
            <a:r>
              <a:rPr lang="en-US" sz="2400" b="1" smtClean="0">
                <a:solidFill>
                  <a:srgbClr val="000000"/>
                </a:solidFill>
                <a:latin typeface="Times New Roman" pitchFamily="18" charset="0"/>
              </a:rPr>
              <a:t>препознавању</a:t>
            </a:r>
            <a:r>
              <a:rPr lang="sr-Latn-CS" sz="2400" b="1" smtClean="0">
                <a:solidFill>
                  <a:srgbClr val="000000"/>
                </a:solidFill>
                <a:latin typeface="Times New Roman" pitchFamily="18" charset="0"/>
              </a:rPr>
              <a:t> </a:t>
            </a:r>
            <a:r>
              <a:rPr lang="en-US" sz="2400" b="1" smtClean="0">
                <a:solidFill>
                  <a:srgbClr val="000000"/>
                </a:solidFill>
                <a:latin typeface="Times New Roman" pitchFamily="18" charset="0"/>
              </a:rPr>
              <a:t>симптома и процени њихове те</a:t>
            </a:r>
            <a:r>
              <a:rPr lang="sr-Latn-CS" sz="2400" b="1" smtClean="0">
                <a:solidFill>
                  <a:srgbClr val="000000"/>
                </a:solidFill>
                <a:latin typeface="Times New Roman" pitchFamily="18" charset="0"/>
              </a:rPr>
              <a:t>ж</a:t>
            </a:r>
            <a:r>
              <a:rPr lang="en-US" sz="2400" b="1" smtClean="0">
                <a:solidFill>
                  <a:srgbClr val="000000"/>
                </a:solidFill>
                <a:latin typeface="Times New Roman" pitchFamily="18" charset="0"/>
              </a:rPr>
              <a:t>ине</a:t>
            </a:r>
          </a:p>
          <a:p>
            <a:pPr algn="just"/>
            <a:r>
              <a:rPr lang="en-US" sz="2400" b="1" smtClean="0">
                <a:solidFill>
                  <a:srgbClr val="000000"/>
                </a:solidFill>
                <a:latin typeface="Times New Roman" pitchFamily="18" charset="0"/>
              </a:rPr>
              <a:t>одабиру лекова</a:t>
            </a:r>
          </a:p>
          <a:p>
            <a:pPr algn="just"/>
            <a:r>
              <a:rPr lang="en-US" sz="2400" b="1" smtClean="0">
                <a:solidFill>
                  <a:srgbClr val="000000"/>
                </a:solidFill>
                <a:latin typeface="Times New Roman" pitchFamily="18" charset="0"/>
              </a:rPr>
              <a:t>на</a:t>
            </a:r>
            <a:r>
              <a:rPr lang="sr-Latn-CS" sz="2400" b="1" smtClean="0">
                <a:solidFill>
                  <a:srgbClr val="000000"/>
                </a:solidFill>
                <a:latin typeface="Times New Roman" pitchFamily="18" charset="0"/>
              </a:rPr>
              <a:t>ч</a:t>
            </a:r>
            <a:r>
              <a:rPr lang="en-US" sz="2400" b="1" smtClean="0">
                <a:solidFill>
                  <a:srgbClr val="000000"/>
                </a:solidFill>
                <a:latin typeface="Times New Roman" pitchFamily="18" charset="0"/>
              </a:rPr>
              <a:t>ину правилне</a:t>
            </a:r>
            <a:r>
              <a:rPr lang="sr-Latn-CS" sz="2400" b="1" smtClean="0">
                <a:solidFill>
                  <a:srgbClr val="000000"/>
                </a:solidFill>
                <a:latin typeface="Times New Roman" pitchFamily="18" charset="0"/>
              </a:rPr>
              <a:t> </a:t>
            </a:r>
            <a:r>
              <a:rPr lang="en-US" sz="2400" b="1" smtClean="0">
                <a:solidFill>
                  <a:srgbClr val="000000"/>
                </a:solidFill>
                <a:latin typeface="Times New Roman" pitchFamily="18" charset="0"/>
              </a:rPr>
              <a:t>примене лекова</a:t>
            </a:r>
          </a:p>
          <a:p>
            <a:pPr algn="just"/>
            <a:r>
              <a:rPr lang="en-US" sz="2400" b="1" smtClean="0">
                <a:solidFill>
                  <a:srgbClr val="000000"/>
                </a:solidFill>
                <a:latin typeface="Times New Roman" pitchFamily="18" charset="0"/>
              </a:rPr>
              <a:t>процени њихов</a:t>
            </a:r>
            <a:r>
              <a:rPr lang="sr-Latn-CS" sz="2400" b="1" smtClean="0">
                <a:solidFill>
                  <a:srgbClr val="000000"/>
                </a:solidFill>
                <a:latin typeface="Times New Roman" pitchFamily="18" charset="0"/>
              </a:rPr>
              <a:t>ог</a:t>
            </a:r>
            <a:r>
              <a:rPr lang="en-US" sz="2400" b="1" smtClean="0">
                <a:solidFill>
                  <a:srgbClr val="000000"/>
                </a:solidFill>
                <a:latin typeface="Times New Roman" pitchFamily="18" charset="0"/>
              </a:rPr>
              <a:t> у</a:t>
            </a:r>
            <a:r>
              <a:rPr lang="sr-Latn-CS" sz="2400" b="1" smtClean="0">
                <a:solidFill>
                  <a:srgbClr val="000000"/>
                </a:solidFill>
                <a:latin typeface="Times New Roman" pitchFamily="18" charset="0"/>
              </a:rPr>
              <a:t>ч</a:t>
            </a:r>
            <a:r>
              <a:rPr lang="en-US" sz="2400" b="1" smtClean="0">
                <a:solidFill>
                  <a:srgbClr val="000000"/>
                </a:solidFill>
                <a:latin typeface="Times New Roman" pitchFamily="18" charset="0"/>
              </a:rPr>
              <a:t>инка</a:t>
            </a:r>
            <a:endParaRPr lang="sr-Latn-CS" sz="2400" b="1" smtClean="0">
              <a:solidFill>
                <a:srgbClr val="000000"/>
              </a:solidFill>
              <a:latin typeface="Times New Roman" pitchFamily="18" charset="0"/>
            </a:endParaRPr>
          </a:p>
        </p:txBody>
      </p:sp>
    </p:spTree>
    <p:extLst>
      <p:ext uri="{BB962C8B-B14F-4D97-AF65-F5344CB8AC3E}">
        <p14:creationId xmlns:p14="http://schemas.microsoft.com/office/powerpoint/2010/main" xmlns="" val="927786963"/>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lgn="l"/>
            <a:r>
              <a:rPr lang="en-US" sz="2400" b="1" i="1" smtClean="0">
                <a:solidFill>
                  <a:srgbClr val="000000"/>
                </a:solidFill>
                <a:latin typeface="Times New Roman" pitchFamily="18" charset="0"/>
              </a:rPr>
              <a:t>Избегавање алергена</a:t>
            </a:r>
          </a:p>
        </p:txBody>
      </p:sp>
      <p:sp>
        <p:nvSpPr>
          <p:cNvPr id="113667" name="Rectangle 3"/>
          <p:cNvSpPr>
            <a:spLocks noGrp="1" noChangeArrowheads="1"/>
          </p:cNvSpPr>
          <p:nvPr>
            <p:ph type="body" idx="1"/>
          </p:nvPr>
        </p:nvSpPr>
        <p:spPr>
          <a:xfrm>
            <a:off x="457200" y="2973388"/>
            <a:ext cx="8229600" cy="2816225"/>
          </a:xfrm>
        </p:spPr>
        <p:txBody>
          <a:bodyPr/>
          <a:lstStyle/>
          <a:p>
            <a:pPr algn="just">
              <a:buFontTx/>
              <a:buNone/>
            </a:pPr>
            <a:r>
              <a:rPr lang="en-US" sz="2800" b="1" smtClean="0">
                <a:solidFill>
                  <a:srgbClr val="000000"/>
                </a:solidFill>
                <a:latin typeface="Times New Roman" pitchFamily="18" charset="0"/>
              </a:rPr>
              <a:t>Преду</a:t>
            </a:r>
            <a:r>
              <a:rPr lang="sr-Latn-CS" sz="2800" b="1" smtClean="0">
                <a:solidFill>
                  <a:srgbClr val="000000"/>
                </a:solidFill>
                <a:latin typeface="Times New Roman" pitchFamily="18" charset="0"/>
              </a:rPr>
              <a:t>слов</a:t>
            </a:r>
            <a:r>
              <a:rPr lang="en-US" sz="2800" b="1" smtClean="0">
                <a:solidFill>
                  <a:srgbClr val="000000"/>
                </a:solidFill>
                <a:latin typeface="Times New Roman" pitchFamily="18" charset="0"/>
              </a:rPr>
              <a:t> је па</a:t>
            </a:r>
            <a:r>
              <a:rPr lang="sr-Latn-CS" sz="2800" b="1" smtClean="0">
                <a:solidFill>
                  <a:srgbClr val="000000"/>
                </a:solidFill>
                <a:latin typeface="Times New Roman" pitchFamily="18" charset="0"/>
              </a:rPr>
              <a:t>ж</a:t>
            </a:r>
            <a:r>
              <a:rPr lang="en-US" sz="2800" b="1" smtClean="0">
                <a:solidFill>
                  <a:srgbClr val="000000"/>
                </a:solidFill>
                <a:latin typeface="Times New Roman" pitchFamily="18" charset="0"/>
              </a:rPr>
              <a:t>љиво</a:t>
            </a:r>
            <a:r>
              <a:rPr lang="sr-Latn-CS" sz="2800" b="1" smtClean="0">
                <a:solidFill>
                  <a:srgbClr val="000000"/>
                </a:solidFill>
                <a:latin typeface="Times New Roman" pitchFamily="18" charset="0"/>
              </a:rPr>
              <a:t> </a:t>
            </a:r>
            <a:r>
              <a:rPr lang="en-US" sz="2800" b="1" smtClean="0">
                <a:solidFill>
                  <a:srgbClr val="000000"/>
                </a:solidFill>
                <a:latin typeface="Times New Roman" pitchFamily="18" charset="0"/>
              </a:rPr>
              <a:t>избегавање алергена. </a:t>
            </a:r>
          </a:p>
          <a:p>
            <a:pPr algn="just">
              <a:buFontTx/>
              <a:buNone/>
            </a:pPr>
            <a:endParaRPr lang="en-US" sz="2800" b="1" smtClean="0">
              <a:solidFill>
                <a:srgbClr val="000000"/>
              </a:solidFill>
              <a:latin typeface="Times New Roman" pitchFamily="18" charset="0"/>
            </a:endParaRPr>
          </a:p>
          <a:p>
            <a:pPr algn="just">
              <a:buFontTx/>
              <a:buNone/>
            </a:pPr>
            <a:r>
              <a:rPr lang="en-US" sz="2800" b="1" smtClean="0">
                <a:solidFill>
                  <a:srgbClr val="000000"/>
                </a:solidFill>
                <a:latin typeface="Times New Roman" pitchFamily="18" charset="0"/>
              </a:rPr>
              <a:t>Недовољне мере избјегавања алергена нај</a:t>
            </a:r>
            <a:r>
              <a:rPr lang="sr-Latn-CS" sz="2800" b="1" smtClean="0">
                <a:solidFill>
                  <a:srgbClr val="000000"/>
                </a:solidFill>
                <a:latin typeface="Times New Roman" pitchFamily="18" charset="0"/>
              </a:rPr>
              <a:t>ч</a:t>
            </a:r>
            <a:r>
              <a:rPr lang="en-US" sz="2800" b="1" smtClean="0">
                <a:solidFill>
                  <a:srgbClr val="000000"/>
                </a:solidFill>
                <a:latin typeface="Times New Roman" pitchFamily="18" charset="0"/>
              </a:rPr>
              <a:t>е</a:t>
            </a:r>
            <a:r>
              <a:rPr lang="sr-Latn-CS" sz="2800" b="1" smtClean="0">
                <a:solidFill>
                  <a:srgbClr val="000000"/>
                </a:solidFill>
                <a:latin typeface="Times New Roman" pitchFamily="18" charset="0"/>
              </a:rPr>
              <a:t>шћ</a:t>
            </a:r>
            <a:r>
              <a:rPr lang="en-US" sz="2800" b="1" smtClean="0">
                <a:solidFill>
                  <a:srgbClr val="000000"/>
                </a:solidFill>
                <a:latin typeface="Times New Roman" pitchFamily="18" charset="0"/>
              </a:rPr>
              <a:t>и</a:t>
            </a:r>
            <a:r>
              <a:rPr lang="sr-Latn-CS" sz="2800" b="1" smtClean="0">
                <a:solidFill>
                  <a:srgbClr val="000000"/>
                </a:solidFill>
                <a:latin typeface="Times New Roman" pitchFamily="18" charset="0"/>
              </a:rPr>
              <a:t> </a:t>
            </a:r>
            <a:r>
              <a:rPr lang="en-US" sz="2800" b="1" smtClean="0">
                <a:solidFill>
                  <a:srgbClr val="000000"/>
                </a:solidFill>
                <a:latin typeface="Times New Roman" pitchFamily="18" charset="0"/>
              </a:rPr>
              <a:t>су узрок терапијског неуспеха.</a:t>
            </a:r>
            <a:r>
              <a:rPr lang="en-US" smtClean="0">
                <a:solidFill>
                  <a:srgbClr val="000000"/>
                </a:solidFill>
              </a:rPr>
              <a:t> </a:t>
            </a:r>
          </a:p>
        </p:txBody>
      </p:sp>
    </p:spTree>
    <p:extLst>
      <p:ext uri="{BB962C8B-B14F-4D97-AF65-F5344CB8AC3E}">
        <p14:creationId xmlns:p14="http://schemas.microsoft.com/office/powerpoint/2010/main" xmlns="" val="424505338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sr-Cyrl-CS" sz="2400" b="1" smtClean="0">
                <a:solidFill>
                  <a:srgbClr val="000000"/>
                </a:solidFill>
                <a:latin typeface="Times New Roman" pitchFamily="18" charset="0"/>
              </a:rPr>
              <a:t>ДЕКЛАРАЦИЈА ПРОИЗВОДА</a:t>
            </a:r>
          </a:p>
        </p:txBody>
      </p:sp>
      <p:sp>
        <p:nvSpPr>
          <p:cNvPr id="114691" name="Rectangle 3"/>
          <p:cNvSpPr>
            <a:spLocks noGrp="1" noChangeArrowheads="1"/>
          </p:cNvSpPr>
          <p:nvPr>
            <p:ph type="body" idx="1"/>
          </p:nvPr>
        </p:nvSpPr>
        <p:spPr/>
        <p:txBody>
          <a:bodyPr/>
          <a:lstStyle/>
          <a:p>
            <a:pPr algn="just">
              <a:buFontTx/>
              <a:buNone/>
            </a:pPr>
            <a:r>
              <a:rPr lang="sr-Latn-CS" sz="2400" b="1" dirty="0" smtClean="0">
                <a:solidFill>
                  <a:srgbClr val="000000"/>
                </a:solidFill>
                <a:latin typeface="Times New Roman" pitchFamily="18" charset="0"/>
              </a:rPr>
              <a:t>У САД-у је од 1. јануара 2006. године заживело обележавање најчешћих алергена (</a:t>
            </a:r>
            <a:r>
              <a:rPr lang="en-US" sz="2400" b="1" dirty="0" smtClean="0">
                <a:solidFill>
                  <a:srgbClr val="000000"/>
                </a:solidFill>
                <a:latin typeface="Times New Roman" pitchFamily="18" charset="0"/>
              </a:rPr>
              <a:t>FDA</a:t>
            </a:r>
            <a:r>
              <a:rPr lang="sr-Latn-CS" sz="2400" b="1" dirty="0" smtClean="0">
                <a:solidFill>
                  <a:srgbClr val="000000"/>
                </a:solidFill>
                <a:latin typeface="Times New Roman" pitchFamily="18" charset="0"/>
              </a:rPr>
              <a:t> листа) уколико су наведене намирнице присутне у декларисаном производу.</a:t>
            </a:r>
            <a:endParaRPr lang="en-US" sz="2400" b="1" dirty="0" smtClean="0">
              <a:solidFill>
                <a:srgbClr val="000000"/>
              </a:solidFill>
              <a:latin typeface="Times New Roman" pitchFamily="18" charset="0"/>
            </a:endParaRPr>
          </a:p>
          <a:p>
            <a:pPr algn="just">
              <a:buFontTx/>
              <a:buNone/>
            </a:pPr>
            <a:r>
              <a:rPr lang="sr-Latn-CS" sz="2400" b="1" dirty="0" smtClean="0">
                <a:solidFill>
                  <a:srgbClr val="000000"/>
                </a:solidFill>
                <a:latin typeface="Times New Roman" pitchFamily="18" charset="0"/>
              </a:rPr>
              <a:t> </a:t>
            </a:r>
          </a:p>
          <a:p>
            <a:pPr algn="just">
              <a:buFontTx/>
              <a:buNone/>
            </a:pPr>
            <a:r>
              <a:rPr lang="sr-Latn-CS" sz="2400" b="1" dirty="0" smtClean="0">
                <a:solidFill>
                  <a:srgbClr val="000000"/>
                </a:solidFill>
                <a:latin typeface="Times New Roman" pitchFamily="18" charset="0"/>
              </a:rPr>
              <a:t>Садржај најчешћих алергена мора бити јасно уочљив, наведен уз податке о саставним деловима намирнице (нутритивне чињенице).</a:t>
            </a:r>
            <a:r>
              <a:rPr lang="sr-Latn-CS" sz="2400" b="1" dirty="0" smtClean="0">
                <a:latin typeface="Times New Roman" pitchFamily="18" charset="0"/>
              </a:rPr>
              <a:t> </a:t>
            </a:r>
            <a:endParaRPr lang="en-US" sz="2400" b="1" dirty="0" smtClean="0">
              <a:latin typeface="Times New Roman" pitchFamily="18" charset="0"/>
            </a:endParaRPr>
          </a:p>
        </p:txBody>
      </p:sp>
    </p:spTree>
    <p:extLst>
      <p:ext uri="{BB962C8B-B14F-4D97-AF65-F5344CB8AC3E}">
        <p14:creationId xmlns:p14="http://schemas.microsoft.com/office/powerpoint/2010/main" xmlns="" val="81873804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ctrTitle" idx="4294967295"/>
          </p:nvPr>
        </p:nvSpPr>
        <p:spPr>
          <a:xfrm>
            <a:off x="0" y="692150"/>
            <a:ext cx="9144000" cy="4897438"/>
          </a:xfrm>
        </p:spPr>
        <p:txBody>
          <a:bodyPr anchor="b" anchorCtr="1">
            <a:normAutofit fontScale="90000"/>
          </a:bodyPr>
          <a:lstStyle/>
          <a:p>
            <a:pPr eaLnBrk="1" hangingPunct="1">
              <a:defRPr/>
            </a:pPr>
            <a:r>
              <a:rPr lang="sr-Cyrl-CS" sz="6000" b="1" smtClean="0">
                <a:effectLst>
                  <a:outerShdw blurRad="38100" dist="38100" dir="2700000" algn="tl">
                    <a:srgbClr val="C0C0C0"/>
                  </a:outerShdw>
                </a:effectLst>
                <a:latin typeface="Times New Roman" pitchFamily="18" charset="0"/>
              </a:rPr>
              <a:t/>
            </a:r>
            <a:br>
              <a:rPr lang="sr-Cyrl-CS" sz="6000" b="1" smtClean="0">
                <a:effectLst>
                  <a:outerShdw blurRad="38100" dist="38100" dir="2700000" algn="tl">
                    <a:srgbClr val="C0C0C0"/>
                  </a:outerShdw>
                </a:effectLst>
                <a:latin typeface="Times New Roman" pitchFamily="18" charset="0"/>
              </a:rPr>
            </a:br>
            <a:r>
              <a:rPr lang="sr-Cyrl-CS" sz="6000" b="1" smtClean="0">
                <a:effectLst>
                  <a:outerShdw blurRad="38100" dist="38100" dir="2700000" algn="tl">
                    <a:srgbClr val="C0C0C0"/>
                  </a:outerShdw>
                </a:effectLst>
                <a:latin typeface="Times New Roman" pitchFamily="18" charset="0"/>
              </a:rPr>
              <a:t/>
            </a:r>
            <a:br>
              <a:rPr lang="sr-Cyrl-CS" sz="6000" b="1" smtClean="0">
                <a:effectLst>
                  <a:outerShdw blurRad="38100" dist="38100" dir="2700000" algn="tl">
                    <a:srgbClr val="C0C0C0"/>
                  </a:outerShdw>
                </a:effectLst>
                <a:latin typeface="Times New Roman" pitchFamily="18" charset="0"/>
              </a:rPr>
            </a:br>
            <a:r>
              <a:rPr lang="sr-Cyrl-CS" sz="6000" b="1" smtClean="0">
                <a:effectLst>
                  <a:outerShdw blurRad="38100" dist="38100" dir="2700000" algn="tl">
                    <a:srgbClr val="C0C0C0"/>
                  </a:outerShdw>
                </a:effectLst>
                <a:latin typeface="Times New Roman" pitchFamily="18" charset="0"/>
              </a:rPr>
              <a:t/>
            </a:r>
            <a:br>
              <a:rPr lang="sr-Cyrl-CS" sz="6000" b="1" smtClean="0">
                <a:effectLst>
                  <a:outerShdw blurRad="38100" dist="38100" dir="2700000" algn="tl">
                    <a:srgbClr val="C0C0C0"/>
                  </a:outerShdw>
                </a:effectLst>
                <a:latin typeface="Times New Roman" pitchFamily="18" charset="0"/>
              </a:rPr>
            </a:br>
            <a:r>
              <a:rPr lang="sr-Cyrl-CS" sz="6000" b="1" smtClean="0">
                <a:effectLst>
                  <a:outerShdw blurRad="38100" dist="38100" dir="2700000" algn="tl">
                    <a:srgbClr val="C0C0C0"/>
                  </a:outerShdw>
                </a:effectLst>
                <a:latin typeface="Times New Roman" pitchFamily="18" charset="0"/>
              </a:rPr>
              <a:t/>
            </a:r>
            <a:br>
              <a:rPr lang="sr-Cyrl-CS" sz="6000" b="1" smtClean="0">
                <a:effectLst>
                  <a:outerShdw blurRad="38100" dist="38100" dir="2700000" algn="tl">
                    <a:srgbClr val="C0C0C0"/>
                  </a:outerShdw>
                </a:effectLst>
                <a:latin typeface="Times New Roman" pitchFamily="18" charset="0"/>
              </a:rPr>
            </a:br>
            <a:r>
              <a:rPr lang="sr-Cyrl-CS" sz="6000" b="1" smtClean="0">
                <a:effectLst>
                  <a:outerShdw blurRad="38100" dist="38100" dir="2700000" algn="tl">
                    <a:srgbClr val="C0C0C0"/>
                  </a:outerShdw>
                </a:effectLst>
                <a:latin typeface="Times New Roman" pitchFamily="18" charset="0"/>
              </a:rPr>
              <a:t/>
            </a:r>
            <a:br>
              <a:rPr lang="sr-Cyrl-CS" sz="6000" b="1" smtClean="0">
                <a:effectLst>
                  <a:outerShdw blurRad="38100" dist="38100" dir="2700000" algn="tl">
                    <a:srgbClr val="C0C0C0"/>
                  </a:outerShdw>
                </a:effectLst>
                <a:latin typeface="Times New Roman" pitchFamily="18" charset="0"/>
              </a:rPr>
            </a:br>
            <a:r>
              <a:rPr lang="sr-Cyrl-CS" sz="6000" b="1" smtClean="0">
                <a:effectLst>
                  <a:outerShdw blurRad="38100" dist="38100" dir="2700000" algn="tl">
                    <a:srgbClr val="C0C0C0"/>
                  </a:outerShdw>
                </a:effectLst>
                <a:latin typeface="Times New Roman" pitchFamily="18" charset="0"/>
              </a:rPr>
              <a:t>ГОЈАЗНОСТ</a:t>
            </a:r>
            <a:br>
              <a:rPr lang="sr-Cyrl-CS" sz="6000" b="1" smtClean="0">
                <a:effectLst>
                  <a:outerShdw blurRad="38100" dist="38100" dir="2700000" algn="tl">
                    <a:srgbClr val="C0C0C0"/>
                  </a:outerShdw>
                </a:effectLst>
                <a:latin typeface="Times New Roman" pitchFamily="18" charset="0"/>
              </a:rPr>
            </a:br>
            <a:r>
              <a:rPr lang="sr-Cyrl-CS" sz="4000" b="1" smtClean="0">
                <a:effectLst>
                  <a:outerShdw blurRad="38100" dist="38100" dir="2700000" algn="tl">
                    <a:srgbClr val="C0C0C0"/>
                  </a:outerShdw>
                </a:effectLst>
                <a:latin typeface="Times New Roman" pitchFamily="18" charset="0"/>
              </a:rPr>
              <a:t>ЕТИОЛОГИЈА, ПАТОГЕНЕЗА,ДИЈАГНОСТИКА,</a:t>
            </a:r>
            <a:br>
              <a:rPr lang="sr-Cyrl-CS" sz="4000" b="1" smtClean="0">
                <a:effectLst>
                  <a:outerShdw blurRad="38100" dist="38100" dir="2700000" algn="tl">
                    <a:srgbClr val="C0C0C0"/>
                  </a:outerShdw>
                </a:effectLst>
                <a:latin typeface="Times New Roman" pitchFamily="18" charset="0"/>
              </a:rPr>
            </a:br>
            <a:r>
              <a:rPr lang="sr-Cyrl-CS" sz="4000" b="1" smtClean="0">
                <a:effectLst>
                  <a:outerShdw blurRad="38100" dist="38100" dir="2700000" algn="tl">
                    <a:srgbClr val="C0C0C0"/>
                  </a:outerShdw>
                </a:effectLst>
                <a:latin typeface="Times New Roman" pitchFamily="18" charset="0"/>
              </a:rPr>
              <a:t>ТЕРАПИЈА И ПРЕВЕНЦИЈА</a:t>
            </a:r>
            <a:endParaRPr lang="en-US" sz="4000" b="1"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2502642244"/>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type="body" sz="half" idx="4294967295"/>
          </p:nvPr>
        </p:nvSpPr>
        <p:spPr>
          <a:xfrm>
            <a:off x="457200" y="1268413"/>
            <a:ext cx="8147050" cy="4321175"/>
          </a:xfrm>
        </p:spPr>
        <p:txBody>
          <a:bodyPr/>
          <a:lstStyle/>
          <a:p>
            <a:pPr eaLnBrk="1" hangingPunct="1">
              <a:defRPr/>
            </a:pPr>
            <a:r>
              <a:rPr lang="sr-Cyrl-CS" sz="3000" smtClean="0">
                <a:effectLst>
                  <a:outerShdw blurRad="38100" dist="38100" dir="2700000" algn="tl">
                    <a:srgbClr val="C0C0C0"/>
                  </a:outerShdw>
                </a:effectLst>
                <a:latin typeface="Times New Roman" pitchFamily="18" charset="0"/>
              </a:rPr>
              <a:t>Гојазност</a:t>
            </a:r>
            <a:r>
              <a:rPr lang="sr-Latn-CS" sz="3000" smtClean="0">
                <a:effectLst>
                  <a:outerShdw blurRad="38100" dist="38100" dir="2700000" algn="tl">
                    <a:srgbClr val="C0C0C0"/>
                  </a:outerShdw>
                </a:effectLst>
                <a:latin typeface="Times New Roman" pitchFamily="18" charset="0"/>
              </a:rPr>
              <a:t> (</a:t>
            </a:r>
            <a:r>
              <a:rPr lang="sr-Cyrl-CS" sz="3000" smtClean="0">
                <a:effectLst>
                  <a:outerShdw blurRad="38100" dist="38100" dir="2700000" algn="tl">
                    <a:srgbClr val="C0C0C0"/>
                  </a:outerShdw>
                </a:effectLst>
                <a:latin typeface="Times New Roman" pitchFamily="18" charset="0"/>
              </a:rPr>
              <a:t>лат</a:t>
            </a:r>
            <a:r>
              <a:rPr lang="sr-Latn-CS" sz="3000" smtClean="0">
                <a:effectLst>
                  <a:outerShdw blurRad="38100" dist="38100" dir="2700000" algn="tl">
                    <a:srgbClr val="C0C0C0"/>
                  </a:outerShdw>
                </a:effectLst>
                <a:latin typeface="Times New Roman" pitchFamily="18" charset="0"/>
              </a:rPr>
              <a:t>. </a:t>
            </a:r>
            <a:r>
              <a:rPr lang="sr-Cyrl-CS" sz="3000" i="1" smtClean="0">
                <a:effectLst>
                  <a:outerShdw blurRad="38100" dist="38100" dir="2700000" algn="tl">
                    <a:srgbClr val="C0C0C0"/>
                  </a:outerShdw>
                </a:effectLst>
                <a:latin typeface="Times New Roman" pitchFamily="18" charset="0"/>
              </a:rPr>
              <a:t>обситас</a:t>
            </a:r>
            <a:r>
              <a:rPr lang="sr-Latn-CS" sz="3000" smtClean="0">
                <a:effectLst>
                  <a:outerShdw blurRad="38100" dist="38100" dir="2700000" algn="tl">
                    <a:srgbClr val="C0C0C0"/>
                  </a:outerShdw>
                </a:effectLst>
                <a:latin typeface="Times New Roman" pitchFamily="18" charset="0"/>
              </a:rPr>
              <a:t>) је хронич</a:t>
            </a:r>
            <a:r>
              <a:rPr lang="sr-Cyrl-CS" sz="3000" smtClean="0">
                <a:effectLst>
                  <a:outerShdw blurRad="38100" dist="38100" dir="2700000" algn="tl">
                    <a:srgbClr val="C0C0C0"/>
                  </a:outerShdw>
                </a:effectLst>
                <a:latin typeface="Times New Roman" pitchFamily="18" charset="0"/>
              </a:rPr>
              <a:t>н</a:t>
            </a:r>
            <a:r>
              <a:rPr lang="sr-Latn-CS" sz="3000" smtClean="0">
                <a:effectLst>
                  <a:outerShdw blurRad="38100" dist="38100" dir="2700000" algn="tl">
                    <a:srgbClr val="C0C0C0"/>
                  </a:outerShdw>
                </a:effectLst>
                <a:latin typeface="Times New Roman" pitchFamily="18" charset="0"/>
              </a:rPr>
              <a:t>а б</a:t>
            </a:r>
            <a:r>
              <a:rPr lang="sr-Cyrl-CS" sz="3000" smtClean="0">
                <a:effectLst>
                  <a:outerShdw blurRad="38100" dist="38100" dir="2700000" algn="tl">
                    <a:srgbClr val="C0C0C0"/>
                  </a:outerShdw>
                </a:effectLst>
                <a:latin typeface="Times New Roman" pitchFamily="18" charset="0"/>
              </a:rPr>
              <a:t>о</a:t>
            </a:r>
            <a:r>
              <a:rPr lang="sr-Latn-CS" sz="3000" smtClean="0">
                <a:effectLst>
                  <a:outerShdw blurRad="38100" dist="38100" dir="2700000" algn="tl">
                    <a:srgbClr val="C0C0C0"/>
                  </a:outerShdw>
                </a:effectLst>
                <a:latin typeface="Times New Roman" pitchFamily="18" charset="0"/>
              </a:rPr>
              <a:t>л</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ст</a:t>
            </a:r>
            <a:r>
              <a:rPr lang="en-US" sz="3000" smtClean="0">
                <a:effectLst>
                  <a:outerShdw blurRad="38100" dist="38100" dir="2700000" algn="tl">
                    <a:srgbClr val="C0C0C0"/>
                  </a:outerShdw>
                </a:effectLst>
                <a:latin typeface="Times New Roman" pitchFamily="18" charset="0"/>
              </a:rPr>
              <a:t> </a:t>
            </a:r>
            <a:r>
              <a:rPr lang="sr-Latn-CS" sz="3000" smtClean="0">
                <a:effectLst>
                  <a:outerShdw blurRad="38100" dist="38100" dir="2700000" algn="tl">
                    <a:srgbClr val="C0C0C0"/>
                  </a:outerShdw>
                </a:effectLst>
                <a:latin typeface="Times New Roman" pitchFamily="18" charset="0"/>
              </a:rPr>
              <a:t>к</a:t>
            </a:r>
            <a:r>
              <a:rPr lang="sr-Cyrl-CS" sz="3000" smtClean="0">
                <a:effectLst>
                  <a:outerShdw blurRad="38100" dist="38100" dir="2700000" algn="tl">
                    <a:srgbClr val="C0C0C0"/>
                  </a:outerShdw>
                </a:effectLst>
                <a:latin typeface="Times New Roman" pitchFamily="18" charset="0"/>
              </a:rPr>
              <a:t>оја</a:t>
            </a:r>
            <a:r>
              <a:rPr lang="sr-Latn-CS" sz="3000" smtClean="0">
                <a:effectLst>
                  <a:outerShdw blurRad="38100" dist="38100" dir="2700000" algn="tl">
                    <a:srgbClr val="C0C0C0"/>
                  </a:outerShdw>
                </a:effectLst>
                <a:latin typeface="Times New Roman" pitchFamily="18" charset="0"/>
              </a:rPr>
              <a:t> </a:t>
            </a:r>
            <a:r>
              <a:rPr lang="sr-Cyrl-CS" sz="3000" smtClean="0">
                <a:effectLst>
                  <a:outerShdw blurRad="38100" dist="38100" dir="2700000" algn="tl">
                    <a:srgbClr val="C0C0C0"/>
                  </a:outerShdw>
                </a:effectLst>
                <a:latin typeface="Times New Roman" pitchFamily="18" charset="0"/>
              </a:rPr>
              <a:t>се</a:t>
            </a:r>
            <a:r>
              <a:rPr lang="sr-Latn-CS" sz="3000" smtClean="0">
                <a:effectLst>
                  <a:outerShdw blurRad="38100" dist="38100" dir="2700000" algn="tl">
                    <a:srgbClr val="C0C0C0"/>
                  </a:outerShdw>
                </a:effectLst>
                <a:latin typeface="Times New Roman" pitchFamily="18" charset="0"/>
              </a:rPr>
              <a:t> </a:t>
            </a:r>
            <a:r>
              <a:rPr lang="sr-Cyrl-CS" sz="3000" smtClean="0">
                <a:effectLst>
                  <a:outerShdw blurRad="38100" dist="38100" dir="2700000" algn="tl">
                    <a:srgbClr val="C0C0C0"/>
                  </a:outerShdw>
                </a:effectLst>
                <a:latin typeface="Times New Roman" pitchFamily="18" charset="0"/>
              </a:rPr>
              <a:t>ис</a:t>
            </a:r>
            <a:r>
              <a:rPr lang="sr-Latn-CS" sz="3000" smtClean="0">
                <a:effectLst>
                  <a:outerShdw blurRad="38100" dist="38100" dir="2700000" algn="tl">
                    <a:srgbClr val="C0C0C0"/>
                  </a:outerShdw>
                </a:effectLst>
                <a:latin typeface="Times New Roman" pitchFamily="18" charset="0"/>
              </a:rPr>
              <a:t>п</a:t>
            </a:r>
            <a:r>
              <a:rPr lang="sr-Cyrl-CS" sz="3000" smtClean="0">
                <a:effectLst>
                  <a:outerShdw blurRad="38100" dist="38100" dir="2700000" algn="tl">
                    <a:srgbClr val="C0C0C0"/>
                  </a:outerShdw>
                </a:effectLst>
                <a:latin typeface="Times New Roman" pitchFamily="18" charset="0"/>
              </a:rPr>
              <a:t>о</a:t>
            </a:r>
            <a:r>
              <a:rPr lang="sr-Latn-CS" sz="3000" smtClean="0">
                <a:effectLst>
                  <a:outerShdw blurRad="38100" dist="38100" dir="2700000" algn="tl">
                    <a:srgbClr val="C0C0C0"/>
                  </a:outerShdw>
                </a:effectLst>
                <a:latin typeface="Times New Roman" pitchFamily="18" charset="0"/>
              </a:rPr>
              <a:t>љ</a:t>
            </a:r>
            <a:r>
              <a:rPr lang="sr-Cyrl-CS" sz="3000" smtClean="0">
                <a:effectLst>
                  <a:outerShdw blurRad="38100" dist="38100" dir="2700000" algn="tl">
                    <a:srgbClr val="C0C0C0"/>
                  </a:outerShdw>
                </a:effectLst>
                <a:latin typeface="Times New Roman" pitchFamily="18" charset="0"/>
              </a:rPr>
              <a:t>а</a:t>
            </a:r>
            <a:r>
              <a:rPr lang="sr-Latn-CS" sz="3000" smtClean="0">
                <a:effectLst>
                  <a:outerShdw blurRad="38100" dist="38100" dir="2700000" algn="tl">
                    <a:srgbClr val="C0C0C0"/>
                  </a:outerShdw>
                </a:effectLst>
                <a:latin typeface="Times New Roman" pitchFamily="18" charset="0"/>
              </a:rPr>
              <a:t>в</a:t>
            </a:r>
            <a:r>
              <a:rPr lang="sr-Cyrl-CS" sz="3000" smtClean="0">
                <a:effectLst>
                  <a:outerShdw blurRad="38100" dist="38100" dir="2700000" algn="tl">
                    <a:srgbClr val="C0C0C0"/>
                  </a:outerShdw>
                </a:effectLst>
                <a:latin typeface="Times New Roman" pitchFamily="18" charset="0"/>
              </a:rPr>
              <a:t>а</a:t>
            </a:r>
            <a:r>
              <a:rPr lang="sr-Latn-CS" sz="3000" smtClean="0">
                <a:effectLst>
                  <a:outerShdw blurRad="38100" dist="38100" dir="2700000" algn="tl">
                    <a:srgbClr val="C0C0C0"/>
                  </a:outerShdw>
                </a:effectLst>
                <a:latin typeface="Times New Roman" pitchFamily="18" charset="0"/>
              </a:rPr>
              <a:t> </a:t>
            </a:r>
            <a:r>
              <a:rPr lang="sr-Cyrl-CS" sz="3000" smtClean="0">
                <a:effectLst>
                  <a:outerShdw blurRad="38100" dist="38100" dir="2700000" algn="tl">
                    <a:srgbClr val="C0C0C0"/>
                  </a:outerShdw>
                </a:effectLst>
                <a:latin typeface="Times New Roman" pitchFamily="18" charset="0"/>
              </a:rPr>
              <a:t>п</a:t>
            </a:r>
            <a:r>
              <a:rPr lang="sr-Latn-CS" sz="3000" smtClean="0">
                <a:effectLst>
                  <a:outerShdw blurRad="38100" dist="38100" dir="2700000" algn="tl">
                    <a:srgbClr val="C0C0C0"/>
                  </a:outerShdw>
                </a:effectLst>
                <a:latin typeface="Times New Roman" pitchFamily="18" charset="0"/>
              </a:rPr>
              <a:t>ре</a:t>
            </a:r>
            <a:r>
              <a:rPr lang="sr-Cyrl-CS" sz="3000" smtClean="0">
                <a:effectLst>
                  <a:outerShdw blurRad="38100" dist="38100" dir="2700000" algn="tl">
                    <a:srgbClr val="C0C0C0"/>
                  </a:outerShdw>
                </a:effectLst>
                <a:latin typeface="Times New Roman" pitchFamily="18" charset="0"/>
              </a:rPr>
              <a:t>к</a:t>
            </a:r>
            <a:r>
              <a:rPr lang="sr-Latn-CS" sz="3000" smtClean="0">
                <a:effectLst>
                  <a:outerShdw blurRad="38100" dist="38100" dir="2700000" algn="tl">
                    <a:srgbClr val="C0C0C0"/>
                  </a:outerShdw>
                </a:effectLst>
                <a:latin typeface="Times New Roman" pitchFamily="18" charset="0"/>
              </a:rPr>
              <a:t>ом</a:t>
            </a:r>
            <a:r>
              <a:rPr lang="sr-Cyrl-CS" sz="3000" smtClean="0">
                <a:effectLst>
                  <a:outerShdw blurRad="38100" dist="38100" dir="2700000" algn="tl">
                    <a:srgbClr val="C0C0C0"/>
                  </a:outerShdw>
                </a:effectLst>
                <a:latin typeface="Times New Roman" pitchFamily="18" charset="0"/>
              </a:rPr>
              <a:t>ер</a:t>
            </a:r>
            <a:r>
              <a:rPr lang="sr-Latn-CS" sz="3000" smtClean="0">
                <a:effectLst>
                  <a:outerShdw blurRad="38100" dist="38100" dir="2700000" algn="tl">
                    <a:srgbClr val="C0C0C0"/>
                  </a:outerShdw>
                </a:effectLst>
                <a:latin typeface="Times New Roman" pitchFamily="18" charset="0"/>
              </a:rPr>
              <a:t>ни</a:t>
            </a:r>
            <a:r>
              <a:rPr lang="sr-Cyrl-CS" sz="3000" smtClean="0">
                <a:effectLst>
                  <a:outerShdw blurRad="38100" dist="38100" dir="2700000" algn="tl">
                    <a:srgbClr val="C0C0C0"/>
                  </a:outerShdw>
                </a:effectLst>
                <a:latin typeface="Times New Roman" pitchFamily="18" charset="0"/>
              </a:rPr>
              <a:t>м</a:t>
            </a:r>
            <a:r>
              <a:rPr lang="sr-Latn-CS" sz="3000" smtClean="0">
                <a:effectLst>
                  <a:outerShdw blurRad="38100" dist="38100" dir="2700000" algn="tl">
                    <a:srgbClr val="C0C0C0"/>
                  </a:outerShdw>
                </a:effectLst>
                <a:latin typeface="Times New Roman" pitchFamily="18" charset="0"/>
              </a:rPr>
              <a:t> наку</a:t>
            </a:r>
            <a:r>
              <a:rPr lang="sr-Cyrl-CS" sz="3000" smtClean="0">
                <a:effectLst>
                  <a:outerShdw blurRad="38100" dist="38100" dir="2700000" algn="tl">
                    <a:srgbClr val="C0C0C0"/>
                  </a:outerShdw>
                </a:effectLst>
                <a:latin typeface="Times New Roman" pitchFamily="18" charset="0"/>
              </a:rPr>
              <a:t>пљ</a:t>
            </a:r>
            <a:r>
              <a:rPr lang="sr-Latn-CS" sz="3000" smtClean="0">
                <a:effectLst>
                  <a:outerShdw blurRad="38100" dist="38100" dir="2700000" algn="tl">
                    <a:srgbClr val="C0C0C0"/>
                  </a:outerShdw>
                </a:effectLst>
                <a:latin typeface="Times New Roman" pitchFamily="18" charset="0"/>
              </a:rPr>
              <a:t>ањем маст</a:t>
            </a:r>
            <a:r>
              <a:rPr lang="sr-Cyrl-CS" sz="3000" smtClean="0">
                <a:effectLst>
                  <a:outerShdw blurRad="38100" dist="38100" dir="2700000" algn="tl">
                    <a:srgbClr val="C0C0C0"/>
                  </a:outerShdw>
                </a:effectLst>
                <a:latin typeface="Times New Roman" pitchFamily="18" charset="0"/>
              </a:rPr>
              <a:t>и у </a:t>
            </a:r>
            <a:r>
              <a:rPr lang="sr-Latn-CS" sz="3000" smtClean="0">
                <a:effectLst>
                  <a:outerShdw blurRad="38100" dist="38100" dir="2700000" algn="tl">
                    <a:srgbClr val="C0C0C0"/>
                  </a:outerShdw>
                </a:effectLst>
                <a:latin typeface="Times New Roman" pitchFamily="18" charset="0"/>
              </a:rPr>
              <a:t> организм</a:t>
            </a:r>
            <a:r>
              <a:rPr lang="sr-Cyrl-CS" sz="3000" smtClean="0">
                <a:effectLst>
                  <a:outerShdw blurRad="38100" dist="38100" dir="2700000" algn="tl">
                    <a:srgbClr val="C0C0C0"/>
                  </a:outerShdw>
                </a:effectLst>
                <a:latin typeface="Times New Roman" pitchFamily="18" charset="0"/>
              </a:rPr>
              <a:t>у</a:t>
            </a:r>
            <a:r>
              <a:rPr lang="sr-Latn-CS" sz="3000" smtClean="0">
                <a:effectLst>
                  <a:outerShdw blurRad="38100" dist="38100" dir="2700000" algn="tl">
                    <a:srgbClr val="C0C0C0"/>
                  </a:outerShdw>
                </a:effectLst>
                <a:latin typeface="Times New Roman" pitchFamily="18" charset="0"/>
              </a:rPr>
              <a:t> </a:t>
            </a:r>
            <a:r>
              <a:rPr lang="sr-Cyrl-CS" sz="3000" smtClean="0">
                <a:effectLst>
                  <a:outerShdw blurRad="38100" dist="38100" dir="2700000" algn="tl">
                    <a:srgbClr val="C0C0C0"/>
                  </a:outerShdw>
                </a:effectLst>
                <a:latin typeface="Times New Roman" pitchFamily="18" charset="0"/>
              </a:rPr>
              <a:t> и </a:t>
            </a:r>
            <a:r>
              <a:rPr lang="sr-Latn-CS" sz="3000" smtClean="0">
                <a:effectLst>
                  <a:outerShdw blurRad="38100" dist="38100" dir="2700000" algn="tl">
                    <a:srgbClr val="C0C0C0"/>
                  </a:outerShdw>
                </a:effectLst>
                <a:latin typeface="Times New Roman" pitchFamily="18" charset="0"/>
              </a:rPr>
              <a:t>повећањем телесне </a:t>
            </a:r>
            <a:r>
              <a:rPr lang="sr-Cyrl-CS" sz="3000" smtClean="0">
                <a:effectLst>
                  <a:outerShdw blurRad="38100" dist="38100" dir="2700000" algn="tl">
                    <a:srgbClr val="C0C0C0"/>
                  </a:outerShdw>
                </a:effectLst>
                <a:latin typeface="Times New Roman" pitchFamily="18" charset="0"/>
              </a:rPr>
              <a:t>те</a:t>
            </a:r>
            <a:r>
              <a:rPr lang="sr-Latn-CS" sz="3000" smtClean="0">
                <a:effectLst>
                  <a:outerShdw blurRad="38100" dist="38100" dir="2700000" algn="tl">
                    <a:srgbClr val="C0C0C0"/>
                  </a:outerShdw>
                </a:effectLst>
                <a:latin typeface="Times New Roman" pitchFamily="18" charset="0"/>
              </a:rPr>
              <a:t>жин</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a:t>
            </a:r>
            <a:endParaRPr lang="sr-Cyrl-CS" sz="3000" smtClean="0">
              <a:effectLst>
                <a:outerShdw blurRad="38100" dist="38100" dir="2700000" algn="tl">
                  <a:srgbClr val="C0C0C0"/>
                </a:outerShdw>
              </a:effectLst>
              <a:latin typeface="Times New Roman" pitchFamily="18" charset="0"/>
            </a:endParaRPr>
          </a:p>
          <a:p>
            <a:pPr eaLnBrk="1" hangingPunct="1">
              <a:buFontTx/>
              <a:buNone/>
              <a:defRPr/>
            </a:pPr>
            <a:endParaRPr lang="en-US" sz="3000" smtClean="0">
              <a:effectLst>
                <a:outerShdw blurRad="38100" dist="38100" dir="2700000" algn="tl">
                  <a:srgbClr val="C0C0C0"/>
                </a:outerShdw>
              </a:effectLst>
              <a:latin typeface="Times New Roman" pitchFamily="18" charset="0"/>
            </a:endParaRPr>
          </a:p>
          <a:p>
            <a:pPr eaLnBrk="1" hangingPunct="1">
              <a:defRPr/>
            </a:pPr>
            <a:r>
              <a:rPr lang="sr-Latn-CS" sz="3000" smtClean="0">
                <a:effectLst>
                  <a:outerShdw blurRad="38100" dist="38100" dir="2700000" algn="tl">
                    <a:srgbClr val="C0C0C0"/>
                  </a:outerShdw>
                </a:effectLst>
                <a:latin typeface="Times New Roman" pitchFamily="18" charset="0"/>
              </a:rPr>
              <a:t>Свако повећањ</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 т</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л</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сн</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 </a:t>
            </a:r>
            <a:r>
              <a:rPr lang="sr-Cyrl-CS" sz="3000" smtClean="0">
                <a:effectLst>
                  <a:outerShdw blurRad="38100" dist="38100" dir="2700000" algn="tl">
                    <a:srgbClr val="C0C0C0"/>
                  </a:outerShdw>
                </a:effectLst>
                <a:latin typeface="Times New Roman" pitchFamily="18" charset="0"/>
              </a:rPr>
              <a:t>т</a:t>
            </a:r>
            <a:r>
              <a:rPr lang="sr-Latn-CS" sz="3000" smtClean="0">
                <a:effectLst>
                  <a:outerShdw blurRad="38100" dist="38100" dir="2700000" algn="tl">
                    <a:srgbClr val="C0C0C0"/>
                  </a:outerShdw>
                </a:effectLst>
                <a:latin typeface="Times New Roman" pitchFamily="18" charset="0"/>
              </a:rPr>
              <a:t>ежин</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 за 10% и више од </a:t>
            </a:r>
            <a:r>
              <a:rPr lang="sr-Cyrl-CS" sz="3000" smtClean="0">
                <a:effectLst>
                  <a:outerShdw blurRad="38100" dist="38100" dir="2700000" algn="tl">
                    <a:srgbClr val="C0C0C0"/>
                  </a:outerShdw>
                </a:effectLst>
                <a:latin typeface="Times New Roman" pitchFamily="18" charset="0"/>
              </a:rPr>
              <a:t>и</a:t>
            </a:r>
            <a:r>
              <a:rPr lang="sr-Latn-CS" sz="3000" smtClean="0">
                <a:effectLst>
                  <a:outerShdw blurRad="38100" dist="38100" dir="2700000" algn="tl">
                    <a:srgbClr val="C0C0C0"/>
                  </a:outerShdw>
                </a:effectLst>
                <a:latin typeface="Times New Roman" pitchFamily="18" charset="0"/>
              </a:rPr>
              <a:t>д</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алн</a:t>
            </a:r>
            <a:r>
              <a:rPr lang="sr-Cyrl-CS" sz="3000" smtClean="0">
                <a:effectLst>
                  <a:outerShdw blurRad="38100" dist="38100" dir="2700000" algn="tl">
                    <a:srgbClr val="C0C0C0"/>
                  </a:outerShdw>
                </a:effectLst>
                <a:latin typeface="Times New Roman" pitchFamily="18" charset="0"/>
              </a:rPr>
              <a:t>е</a:t>
            </a:r>
            <a:r>
              <a:rPr lang="sr-Latn-CS" sz="3000" smtClean="0">
                <a:effectLst>
                  <a:outerShdw blurRad="38100" dist="38100" dir="2700000" algn="tl">
                    <a:srgbClr val="C0C0C0"/>
                  </a:outerShdw>
                </a:effectLst>
                <a:latin typeface="Times New Roman" pitchFamily="18" charset="0"/>
              </a:rPr>
              <a:t> означава се к</a:t>
            </a:r>
            <a:r>
              <a:rPr lang="sr-Cyrl-CS" sz="3000" smtClean="0">
                <a:effectLst>
                  <a:outerShdw blurRad="38100" dist="38100" dir="2700000" algn="tl">
                    <a:srgbClr val="C0C0C0"/>
                  </a:outerShdw>
                </a:effectLst>
                <a:latin typeface="Times New Roman" pitchFamily="18" charset="0"/>
              </a:rPr>
              <a:t>а</a:t>
            </a:r>
            <a:r>
              <a:rPr lang="sr-Latn-CS" sz="3000" smtClean="0">
                <a:effectLst>
                  <a:outerShdw blurRad="38100" dist="38100" dir="2700000" algn="tl">
                    <a:srgbClr val="C0C0C0"/>
                  </a:outerShdw>
                </a:effectLst>
                <a:latin typeface="Times New Roman" pitchFamily="18" charset="0"/>
              </a:rPr>
              <a:t>о гој</a:t>
            </a:r>
            <a:r>
              <a:rPr lang="sr-Cyrl-CS" sz="3000" smtClean="0">
                <a:effectLst>
                  <a:outerShdw blurRad="38100" dist="38100" dir="2700000" algn="tl">
                    <a:srgbClr val="C0C0C0"/>
                  </a:outerShdw>
                </a:effectLst>
                <a:latin typeface="Times New Roman" pitchFamily="18" charset="0"/>
              </a:rPr>
              <a:t>а</a:t>
            </a:r>
            <a:r>
              <a:rPr lang="sr-Latn-CS" sz="3000" smtClean="0">
                <a:effectLst>
                  <a:outerShdw blurRad="38100" dist="38100" dir="2700000" algn="tl">
                    <a:srgbClr val="C0C0C0"/>
                  </a:outerShdw>
                </a:effectLst>
                <a:latin typeface="Times New Roman" pitchFamily="18" charset="0"/>
              </a:rPr>
              <a:t>зност.</a:t>
            </a:r>
            <a:endParaRPr lang="sr-Cyrl-CS" sz="3000" smtClean="0">
              <a:effectLst>
                <a:outerShdw blurRad="38100" dist="38100" dir="2700000" algn="tl">
                  <a:srgbClr val="C0C0C0"/>
                </a:outerShdw>
              </a:effectLst>
              <a:latin typeface="Times New Roman" pitchFamily="18" charset="0"/>
            </a:endParaRPr>
          </a:p>
          <a:p>
            <a:pPr eaLnBrk="1" hangingPunct="1">
              <a:defRPr/>
            </a:pPr>
            <a:r>
              <a:rPr lang="sr-Cyrl-CS" sz="3000" smtClean="0">
                <a:effectLst>
                  <a:outerShdw blurRad="38100" dist="38100" dir="2700000" algn="tl">
                    <a:srgbClr val="C0C0C0"/>
                  </a:outerShdw>
                </a:effectLst>
                <a:latin typeface="Times New Roman" pitchFamily="18" charset="0"/>
              </a:rPr>
              <a:t>Е66</a:t>
            </a:r>
            <a:r>
              <a:rPr lang="sr-Latn-CS" sz="3000" smtClean="0">
                <a:effectLst>
                  <a:outerShdw blurRad="38100" dist="38100" dir="2700000" algn="tl">
                    <a:srgbClr val="C0C0C0"/>
                  </a:outerShdw>
                </a:effectLst>
                <a:latin typeface="Times New Roman" pitchFamily="18" charset="0"/>
              </a:rPr>
              <a:t> </a:t>
            </a:r>
            <a:endParaRPr lang="en-US" sz="3000"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747984425"/>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noChangeArrowheads="1"/>
          </p:cNvSpPr>
          <p:nvPr>
            <p:ph type="body" idx="4294967295"/>
          </p:nvPr>
        </p:nvSpPr>
        <p:spPr/>
        <p:txBody>
          <a:bodyPr>
            <a:normAutofit lnSpcReduction="10000"/>
          </a:bodyPr>
          <a:lstStyle/>
          <a:p>
            <a:pPr eaLnBrk="1" hangingPunct="1">
              <a:lnSpc>
                <a:spcPct val="80000"/>
              </a:lnSpc>
            </a:pPr>
            <a:r>
              <a:rPr lang="sr-Latn-CS" sz="2900" smtClean="0">
                <a:latin typeface="Times New Roman" pitchFamily="18" charset="0"/>
              </a:rPr>
              <a:t>Она доводи до бројних и тешких компликација на многим органима и органским системима. </a:t>
            </a:r>
            <a:endParaRPr lang="en-US" sz="2900" smtClean="0">
              <a:latin typeface="Times New Roman" pitchFamily="18" charset="0"/>
            </a:endParaRPr>
          </a:p>
          <a:p>
            <a:pPr eaLnBrk="1" hangingPunct="1">
              <a:lnSpc>
                <a:spcPct val="80000"/>
              </a:lnSpc>
            </a:pPr>
            <a:r>
              <a:rPr lang="sr-Latn-CS" sz="2900" smtClean="0">
                <a:latin typeface="Times New Roman" pitchFamily="18" charset="0"/>
              </a:rPr>
              <a:t>Осим што спада у главне факторе ризика за настанак широке лепезе кардиоваскуларних обољења, она делује и индиректно узрокујући друге болести. </a:t>
            </a:r>
            <a:endParaRPr lang="en-US" sz="2900" smtClean="0">
              <a:latin typeface="Times New Roman" pitchFamily="18" charset="0"/>
            </a:endParaRPr>
          </a:p>
          <a:p>
            <a:pPr eaLnBrk="1" hangingPunct="1">
              <a:lnSpc>
                <a:spcPct val="80000"/>
              </a:lnSpc>
            </a:pPr>
            <a:r>
              <a:rPr lang="sr-Latn-CS" sz="2900" smtClean="0">
                <a:latin typeface="Times New Roman" pitchFamily="18" charset="0"/>
              </a:rPr>
              <a:t>На тај начин, гојазност поред очигледних естетских, може створити и озбиљне здравствене проблеме и да тако утиче на квалитет живота</a:t>
            </a:r>
            <a:r>
              <a:rPr lang="en-US" sz="2900" smtClean="0">
                <a:latin typeface="Times New Roman" pitchFamily="18" charset="0"/>
              </a:rPr>
              <a:t>.</a:t>
            </a:r>
          </a:p>
          <a:p>
            <a:pPr eaLnBrk="1" hangingPunct="1">
              <a:lnSpc>
                <a:spcPct val="80000"/>
              </a:lnSpc>
            </a:pPr>
            <a:r>
              <a:rPr lang="sr-Latn-CS" sz="2900" smtClean="0">
                <a:latin typeface="Times New Roman" pitchFamily="18" charset="0"/>
              </a:rPr>
              <a:t>Епидемија</a:t>
            </a:r>
            <a:r>
              <a:rPr lang="en-US" sz="2900" smtClean="0">
                <a:latin typeface="Times New Roman" pitchFamily="18" charset="0"/>
              </a:rPr>
              <a:t> </a:t>
            </a:r>
            <a:r>
              <a:rPr lang="sr-Latn-CS" sz="2900" smtClean="0">
                <a:latin typeface="Times New Roman" pitchFamily="18" charset="0"/>
              </a:rPr>
              <a:t>овог обољења је широм света у сталном порасту, те се гојазност сврстава међу водеће болести савремене цивилизације</a:t>
            </a:r>
            <a:endParaRPr lang="en-US" sz="2900" smtClean="0">
              <a:latin typeface="Times New Roman" pitchFamily="18" charset="0"/>
            </a:endParaRPr>
          </a:p>
        </p:txBody>
      </p:sp>
    </p:spTree>
    <p:extLst>
      <p:ext uri="{BB962C8B-B14F-4D97-AF65-F5344CB8AC3E}">
        <p14:creationId xmlns:p14="http://schemas.microsoft.com/office/powerpoint/2010/main" xmlns="" val="1591790815"/>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Гојазност</a:t>
            </a:r>
            <a:r>
              <a:rPr lang="sr-Latn-CS" b="1" smtClean="0">
                <a:effectLst>
                  <a:outerShdw blurRad="38100" dist="38100" dir="2700000" algn="tl">
                    <a:srgbClr val="C0C0C0"/>
                  </a:outerShdw>
                </a:effectLst>
                <a:latin typeface="Times New Roman" pitchFamily="18" charset="0"/>
              </a:rPr>
              <a:t> </a:t>
            </a:r>
            <a:r>
              <a:rPr lang="sr-Cyrl-CS" b="1" smtClean="0">
                <a:effectLst>
                  <a:outerShdw blurRad="38100" dist="38100" dir="2700000" algn="tl">
                    <a:srgbClr val="C0C0C0"/>
                  </a:outerShdw>
                </a:effectLst>
                <a:latin typeface="Times New Roman" pitchFamily="18" charset="0"/>
              </a:rPr>
              <a:t>кроз историју</a:t>
            </a:r>
          </a:p>
        </p:txBody>
      </p:sp>
      <p:sp>
        <p:nvSpPr>
          <p:cNvPr id="118787" name="Rectangle 3"/>
          <p:cNvSpPr>
            <a:spLocks noGrp="1" noChangeArrowheads="1"/>
          </p:cNvSpPr>
          <p:nvPr>
            <p:ph type="body" idx="4294967295"/>
          </p:nvPr>
        </p:nvSpPr>
        <p:spPr/>
        <p:txBody>
          <a:bodyPr/>
          <a:lstStyle/>
          <a:p>
            <a:pPr eaLnBrk="1" hangingPunct="1"/>
            <a:r>
              <a:rPr lang="sr-Latn-CS" sz="3400" smtClean="0">
                <a:latin typeface="Times New Roman" pitchFamily="18" charset="0"/>
              </a:rPr>
              <a:t>Гојазност се сматра најстаријим метаболичким обољењем. </a:t>
            </a:r>
            <a:endParaRPr lang="en-US" sz="3400" smtClean="0">
              <a:latin typeface="Times New Roman" pitchFamily="18" charset="0"/>
            </a:endParaRPr>
          </a:p>
          <a:p>
            <a:pPr eaLnBrk="1" hangingPunct="1"/>
            <a:r>
              <a:rPr lang="sr-Latn-CS" sz="3400" smtClean="0">
                <a:latin typeface="Times New Roman" pitchFamily="18" charset="0"/>
              </a:rPr>
              <a:t>На већем броју пронађених статуа у различитим периодима историјског развитка, увек су приказиване гојазне особе. </a:t>
            </a:r>
            <a:endParaRPr lang="en-US" sz="3400" smtClean="0">
              <a:latin typeface="Times New Roman" pitchFamily="18" charset="0"/>
            </a:endParaRPr>
          </a:p>
          <a:p>
            <a:pPr eaLnBrk="1" hangingPunct="1"/>
            <a:r>
              <a:rPr lang="sr-Latn-CS" sz="3400" smtClean="0">
                <a:latin typeface="Times New Roman" pitchFamily="18" charset="0"/>
              </a:rPr>
              <a:t>Такође, и анализом тела египатских мумија установљена је појава гојазности.</a:t>
            </a:r>
            <a:endParaRPr lang="en-US" sz="3400" smtClean="0">
              <a:latin typeface="Times New Roman" pitchFamily="18" charset="0"/>
            </a:endParaRPr>
          </a:p>
        </p:txBody>
      </p:sp>
    </p:spTree>
    <p:extLst>
      <p:ext uri="{BB962C8B-B14F-4D97-AF65-F5344CB8AC3E}">
        <p14:creationId xmlns:p14="http://schemas.microsoft.com/office/powerpoint/2010/main" xmlns="" val="42888307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0"/>
            <a:ext cx="9144000" cy="981075"/>
          </a:xfrm>
        </p:spPr>
        <p:txBody>
          <a:bodyPr>
            <a:normAutofit/>
          </a:bodyPr>
          <a:lstStyle/>
          <a:p>
            <a:pPr eaLnBrk="1" hangingPunct="1">
              <a:defRPr/>
            </a:pPr>
            <a:r>
              <a:rPr lang="sr-Cyrl-RS" sz="4000" dirty="0" smtClean="0">
                <a:effectLst>
                  <a:outerShdw blurRad="38100" dist="38100" dir="2700000" algn="tl">
                    <a:srgbClr val="000000">
                      <a:alpha val="43137"/>
                    </a:srgbClr>
                  </a:outerShdw>
                </a:effectLst>
                <a:latin typeface="Times New Roman" pitchFamily="18" charset="0"/>
              </a:rPr>
              <a:t>Процена</a:t>
            </a:r>
            <a:r>
              <a:rPr lang="sr-Latn-CS" sz="4000" dirty="0" smtClean="0">
                <a:effectLst>
                  <a:outerShdw blurRad="38100" dist="38100" dir="2700000" algn="tl">
                    <a:srgbClr val="000000">
                      <a:alpha val="43137"/>
                    </a:srgbClr>
                  </a:outerShdw>
                </a:effectLst>
                <a:latin typeface="Times New Roman" pitchFamily="18" charset="0"/>
              </a:rPr>
              <a:t> </a:t>
            </a:r>
            <a:r>
              <a:rPr lang="sr-Cyrl-RS" sz="4000" dirty="0" smtClean="0">
                <a:effectLst>
                  <a:outerShdw blurRad="38100" dist="38100" dir="2700000" algn="tl">
                    <a:srgbClr val="000000">
                      <a:alpha val="43137"/>
                    </a:srgbClr>
                  </a:outerShdw>
                </a:effectLst>
                <a:latin typeface="Times New Roman" pitchFamily="18" charset="0"/>
              </a:rPr>
              <a:t>стања</a:t>
            </a:r>
            <a:r>
              <a:rPr lang="sr-Latn-CS" sz="4000" dirty="0" smtClean="0">
                <a:effectLst>
                  <a:outerShdw blurRad="38100" dist="38100" dir="2700000" algn="tl">
                    <a:srgbClr val="000000">
                      <a:alpha val="43137"/>
                    </a:srgbClr>
                  </a:outerShdw>
                </a:effectLst>
                <a:latin typeface="Times New Roman" pitchFamily="18" charset="0"/>
              </a:rPr>
              <a:t> </a:t>
            </a:r>
            <a:r>
              <a:rPr lang="sr-Cyrl-RS" sz="4000" dirty="0" smtClean="0">
                <a:effectLst>
                  <a:outerShdw blurRad="38100" dist="38100" dir="2700000" algn="tl">
                    <a:srgbClr val="000000">
                      <a:alpha val="43137"/>
                    </a:srgbClr>
                  </a:outerShdw>
                </a:effectLst>
                <a:latin typeface="Times New Roman" pitchFamily="18" charset="0"/>
              </a:rPr>
              <a:t>ухрањености</a:t>
            </a:r>
            <a:endParaRPr lang="en-US" sz="4000" b="1" u="sng" dirty="0" smtClean="0">
              <a:effectLst>
                <a:outerShdw blurRad="38100" dist="38100" dir="2700000" algn="tl">
                  <a:srgbClr val="000000">
                    <a:alpha val="43137"/>
                  </a:srgbClr>
                </a:outerShdw>
              </a:effectLst>
              <a:latin typeface="Times New Roman" pitchFamily="18" charset="0"/>
            </a:endParaRPr>
          </a:p>
        </p:txBody>
      </p:sp>
      <p:sp>
        <p:nvSpPr>
          <p:cNvPr id="128003" name="Rectangle 3"/>
          <p:cNvSpPr>
            <a:spLocks noGrp="1" noChangeArrowheads="1"/>
          </p:cNvSpPr>
          <p:nvPr>
            <p:ph type="body" idx="1"/>
          </p:nvPr>
        </p:nvSpPr>
        <p:spPr>
          <a:xfrm>
            <a:off x="0" y="1196975"/>
            <a:ext cx="9144000" cy="5661025"/>
          </a:xfrm>
        </p:spPr>
        <p:txBody>
          <a:bodyPr>
            <a:normAutofit lnSpcReduction="10000"/>
          </a:bodyPr>
          <a:lstStyle/>
          <a:p>
            <a:pPr algn="just" eaLnBrk="1" hangingPunct="1">
              <a:defRPr/>
            </a:pPr>
            <a:r>
              <a:rPr lang="sr-Cyrl-RS" b="1" dirty="0" smtClean="0">
                <a:latin typeface="Times New Roman" pitchFamily="18" charset="0"/>
              </a:rPr>
              <a:t>Индекс</a:t>
            </a:r>
            <a:r>
              <a:rPr lang="sr-Latn-CS" b="1" dirty="0" smtClean="0">
                <a:latin typeface="Times New Roman" pitchFamily="18" charset="0"/>
              </a:rPr>
              <a:t> </a:t>
            </a:r>
            <a:r>
              <a:rPr lang="sr-Cyrl-RS" b="1" dirty="0" smtClean="0">
                <a:latin typeface="Times New Roman" pitchFamily="18" charset="0"/>
              </a:rPr>
              <a:t>телесне</a:t>
            </a:r>
            <a:r>
              <a:rPr lang="sr-Latn-CS" b="1" dirty="0" smtClean="0">
                <a:latin typeface="Times New Roman" pitchFamily="18" charset="0"/>
              </a:rPr>
              <a:t> </a:t>
            </a:r>
            <a:r>
              <a:rPr lang="sr-Cyrl-RS" b="1" dirty="0" smtClean="0">
                <a:latin typeface="Times New Roman" pitchFamily="18" charset="0"/>
              </a:rPr>
              <a:t>масе-ИТМ</a:t>
            </a:r>
            <a:r>
              <a:rPr lang="sr-Latn-CS" b="1" dirty="0" smtClean="0">
                <a:latin typeface="Times New Roman" pitchFamily="18" charset="0"/>
              </a:rPr>
              <a:t> (</a:t>
            </a:r>
            <a:r>
              <a:rPr lang="en-US" b="1" dirty="0" smtClean="0">
                <a:latin typeface="Times New Roman" pitchFamily="18" charset="0"/>
              </a:rPr>
              <a:t>kg</a:t>
            </a:r>
            <a:r>
              <a:rPr lang="sr-Latn-CS" b="1" dirty="0" smtClean="0">
                <a:latin typeface="Times New Roman" pitchFamily="18" charset="0"/>
              </a:rPr>
              <a:t>/</a:t>
            </a:r>
            <a:r>
              <a:rPr lang="en-US" b="1" dirty="0" smtClean="0">
                <a:latin typeface="Times New Roman" pitchFamily="18" charset="0"/>
              </a:rPr>
              <a:t>m</a:t>
            </a:r>
            <a:r>
              <a:rPr lang="sr-Latn-CS" b="1" baseline="30000" dirty="0" smtClean="0">
                <a:latin typeface="Times New Roman" pitchFamily="18" charset="0"/>
              </a:rPr>
              <a:t>2</a:t>
            </a:r>
            <a:r>
              <a:rPr lang="sr-Latn-CS" b="1" dirty="0" smtClean="0">
                <a:latin typeface="Times New Roman" pitchFamily="18" charset="0"/>
              </a:rPr>
              <a:t>)</a:t>
            </a:r>
            <a:r>
              <a:rPr lang="sr-Latn-CS" dirty="0" smtClean="0">
                <a:latin typeface="Times New Roman" pitchFamily="18" charset="0"/>
              </a:rPr>
              <a:t> </a:t>
            </a:r>
            <a:r>
              <a:rPr lang="en-US" dirty="0" smtClean="0">
                <a:latin typeface="Times New Roman" pitchFamily="18" charset="0"/>
              </a:rPr>
              <a:t>–BMI-body mass index,</a:t>
            </a:r>
            <a:r>
              <a:rPr lang="sr-Latn-CS" dirty="0" smtClean="0">
                <a:latin typeface="Times New Roman" pitchFamily="18" charset="0"/>
              </a:rPr>
              <a:t> </a:t>
            </a:r>
            <a:r>
              <a:rPr lang="sr-Cyrl-RS" dirty="0" smtClean="0">
                <a:latin typeface="Times New Roman" pitchFamily="18" charset="0"/>
              </a:rPr>
              <a:t>у</a:t>
            </a:r>
            <a:r>
              <a:rPr lang="sr-Latn-CS" dirty="0" smtClean="0">
                <a:latin typeface="Times New Roman" pitchFamily="18" charset="0"/>
              </a:rPr>
              <a:t> </a:t>
            </a:r>
            <a:r>
              <a:rPr lang="sr-Cyrl-RS" dirty="0" smtClean="0">
                <a:latin typeface="Times New Roman" pitchFamily="18" charset="0"/>
              </a:rPr>
              <a:t>односу</a:t>
            </a:r>
            <a:r>
              <a:rPr lang="sr-Latn-CS" dirty="0" smtClean="0">
                <a:latin typeface="Times New Roman" pitchFamily="18" charset="0"/>
              </a:rPr>
              <a:t> </a:t>
            </a:r>
            <a:r>
              <a:rPr lang="sr-Cyrl-RS" dirty="0" smtClean="0">
                <a:latin typeface="Times New Roman" pitchFamily="18" charset="0"/>
              </a:rPr>
              <a:t>на</a:t>
            </a:r>
            <a:r>
              <a:rPr lang="sr-Latn-CS" dirty="0" smtClean="0">
                <a:latin typeface="Times New Roman" pitchFamily="18" charset="0"/>
              </a:rPr>
              <a:t> </a:t>
            </a:r>
            <a:r>
              <a:rPr lang="sr-Cyrl-RS" dirty="0" smtClean="0">
                <a:latin typeface="Times New Roman" pitchFamily="18" charset="0"/>
              </a:rPr>
              <a:t>граничне</a:t>
            </a:r>
            <a:r>
              <a:rPr lang="sr-Latn-CS" dirty="0" smtClean="0">
                <a:latin typeface="Times New Roman" pitchFamily="18" charset="0"/>
              </a:rPr>
              <a:t> </a:t>
            </a:r>
            <a:r>
              <a:rPr lang="sr-Cyrl-RS" dirty="0" smtClean="0">
                <a:latin typeface="Times New Roman" pitchFamily="18" charset="0"/>
              </a:rPr>
              <a:t>вредности</a:t>
            </a:r>
            <a:r>
              <a:rPr lang="sr-Latn-CS" dirty="0" smtClean="0">
                <a:latin typeface="Times New Roman" pitchFamily="18" charset="0"/>
              </a:rPr>
              <a:t> </a:t>
            </a:r>
            <a:r>
              <a:rPr lang="sr-Cyrl-RS" dirty="0" smtClean="0">
                <a:latin typeface="Times New Roman" pitchFamily="18" charset="0"/>
              </a:rPr>
              <a:t>препоручене</a:t>
            </a:r>
            <a:r>
              <a:rPr lang="sr-Latn-CS" dirty="0" smtClean="0">
                <a:latin typeface="Times New Roman" pitchFamily="18" charset="0"/>
              </a:rPr>
              <a:t> </a:t>
            </a:r>
            <a:r>
              <a:rPr lang="sr-Cyrl-RS" dirty="0" smtClean="0">
                <a:latin typeface="Times New Roman" pitchFamily="18" charset="0"/>
              </a:rPr>
              <a:t>од</a:t>
            </a:r>
            <a:r>
              <a:rPr lang="sr-Latn-CS" dirty="0" smtClean="0">
                <a:latin typeface="Times New Roman" pitchFamily="18" charset="0"/>
              </a:rPr>
              <a:t> </a:t>
            </a:r>
            <a:r>
              <a:rPr lang="sr-Cyrl-RS" dirty="0" smtClean="0">
                <a:latin typeface="Times New Roman" pitchFamily="18" charset="0"/>
              </a:rPr>
              <a:t>стране</a:t>
            </a:r>
            <a:r>
              <a:rPr lang="sr-Latn-CS" dirty="0" smtClean="0">
                <a:latin typeface="Times New Roman" pitchFamily="18" charset="0"/>
              </a:rPr>
              <a:t> W</a:t>
            </a:r>
            <a:r>
              <a:rPr lang="sr-Cyrl-RS" dirty="0" smtClean="0">
                <a:latin typeface="Times New Roman" pitchFamily="18" charset="0"/>
              </a:rPr>
              <a:t>ХО</a:t>
            </a:r>
            <a:r>
              <a:rPr lang="sr-Latn-CS" dirty="0" smtClean="0">
                <a:latin typeface="Times New Roman" pitchFamily="18" charset="0"/>
              </a:rPr>
              <a:t> </a:t>
            </a:r>
            <a:r>
              <a:rPr lang="sr-Cyrl-RS" dirty="0" smtClean="0">
                <a:latin typeface="Times New Roman" pitchFamily="18" charset="0"/>
              </a:rPr>
              <a:t>из</a:t>
            </a:r>
            <a:r>
              <a:rPr lang="sr-Latn-CS" dirty="0" smtClean="0">
                <a:latin typeface="Times New Roman" pitchFamily="18" charset="0"/>
              </a:rPr>
              <a:t> 1995., 2000. </a:t>
            </a:r>
            <a:r>
              <a:rPr lang="sr-Cyrl-RS" dirty="0" smtClean="0">
                <a:latin typeface="Times New Roman" pitchFamily="18" charset="0"/>
              </a:rPr>
              <a:t>и</a:t>
            </a:r>
            <a:r>
              <a:rPr lang="sr-Latn-CS" dirty="0" smtClean="0">
                <a:latin typeface="Times New Roman" pitchFamily="18" charset="0"/>
              </a:rPr>
              <a:t> 2004. </a:t>
            </a:r>
            <a:r>
              <a:rPr lang="sr-Cyrl-RS" dirty="0" smtClean="0">
                <a:latin typeface="Times New Roman" pitchFamily="18" charset="0"/>
              </a:rPr>
              <a:t>године</a:t>
            </a:r>
            <a:r>
              <a:rPr lang="sr-Latn-CS" dirty="0" smtClean="0">
                <a:latin typeface="Times New Roman" pitchFamily="18" charset="0"/>
              </a:rPr>
              <a:t>   </a:t>
            </a:r>
          </a:p>
          <a:p>
            <a:pPr eaLnBrk="1" hangingPunct="1">
              <a:defRPr/>
            </a:pPr>
            <a:r>
              <a:rPr lang="sr-Cyrl-RS" b="1" dirty="0" smtClean="0">
                <a:latin typeface="Times New Roman" pitchFamily="18" charset="0"/>
              </a:rPr>
              <a:t>Обим</a:t>
            </a:r>
            <a:r>
              <a:rPr lang="sr-Latn-CS" b="1" dirty="0" smtClean="0">
                <a:latin typeface="Times New Roman" pitchFamily="18" charset="0"/>
              </a:rPr>
              <a:t> </a:t>
            </a:r>
            <a:r>
              <a:rPr lang="sr-Cyrl-RS" b="1" dirty="0" smtClean="0">
                <a:latin typeface="Times New Roman" pitchFamily="18" charset="0"/>
              </a:rPr>
              <a:t>струка</a:t>
            </a:r>
            <a:r>
              <a:rPr lang="sr-Latn-CS" dirty="0" smtClean="0">
                <a:latin typeface="Times New Roman" pitchFamily="18" charset="0"/>
              </a:rPr>
              <a:t> </a:t>
            </a:r>
            <a:r>
              <a:rPr lang="sr-Cyrl-RS" dirty="0" smtClean="0">
                <a:latin typeface="Times New Roman" pitchFamily="18" charset="0"/>
              </a:rPr>
              <a:t>као</a:t>
            </a:r>
            <a:r>
              <a:rPr lang="sr-Latn-CS" dirty="0" smtClean="0">
                <a:latin typeface="Times New Roman" pitchFamily="18" charset="0"/>
              </a:rPr>
              <a:t> </a:t>
            </a:r>
            <a:r>
              <a:rPr lang="sr-Cyrl-RS" dirty="0" smtClean="0">
                <a:latin typeface="Times New Roman" pitchFamily="18" charset="0"/>
              </a:rPr>
              <a:t>најједноставнија</a:t>
            </a:r>
            <a:r>
              <a:rPr lang="sr-Latn-CS" dirty="0" smtClean="0">
                <a:latin typeface="Times New Roman" pitchFamily="18" charset="0"/>
              </a:rPr>
              <a:t> </a:t>
            </a:r>
            <a:r>
              <a:rPr lang="sr-Cyrl-RS" dirty="0" smtClean="0">
                <a:latin typeface="Times New Roman" pitchFamily="18" charset="0"/>
              </a:rPr>
              <a:t>метода</a:t>
            </a:r>
            <a:r>
              <a:rPr lang="sr-Latn-CS" dirty="0" smtClean="0">
                <a:latin typeface="Times New Roman" pitchFamily="18" charset="0"/>
              </a:rPr>
              <a:t> </a:t>
            </a:r>
            <a:r>
              <a:rPr lang="sr-Cyrl-RS" dirty="0" smtClean="0">
                <a:latin typeface="Times New Roman" pitchFamily="18" charset="0"/>
              </a:rPr>
              <a:t>за</a:t>
            </a:r>
            <a:r>
              <a:rPr lang="sr-Latn-CS" dirty="0" smtClean="0">
                <a:latin typeface="Times New Roman" pitchFamily="18" charset="0"/>
              </a:rPr>
              <a:t> </a:t>
            </a:r>
            <a:r>
              <a:rPr lang="sr-Cyrl-RS" dirty="0" smtClean="0">
                <a:latin typeface="Times New Roman" pitchFamily="18" charset="0"/>
              </a:rPr>
              <a:t>процену</a:t>
            </a:r>
            <a:r>
              <a:rPr lang="sr-Latn-CS" dirty="0" smtClean="0">
                <a:latin typeface="Times New Roman" pitchFamily="18" charset="0"/>
              </a:rPr>
              <a:t> </a:t>
            </a:r>
            <a:r>
              <a:rPr lang="sr-Cyrl-RS" dirty="0" smtClean="0">
                <a:latin typeface="Times New Roman" pitchFamily="18" charset="0"/>
              </a:rPr>
              <a:t>стања</a:t>
            </a:r>
            <a:r>
              <a:rPr lang="sr-Latn-CS" dirty="0" smtClean="0">
                <a:latin typeface="Times New Roman" pitchFamily="18" charset="0"/>
              </a:rPr>
              <a:t> </a:t>
            </a:r>
            <a:r>
              <a:rPr lang="sr-Cyrl-RS" dirty="0" smtClean="0">
                <a:latin typeface="Times New Roman" pitchFamily="18" charset="0"/>
              </a:rPr>
              <a:t>исхрањености</a:t>
            </a:r>
            <a:r>
              <a:rPr lang="sr-Latn-CS" dirty="0" smtClean="0">
                <a:latin typeface="Times New Roman" pitchFamily="18" charset="0"/>
              </a:rPr>
              <a:t>, </a:t>
            </a:r>
            <a:r>
              <a:rPr lang="sr-Cyrl-RS" dirty="0" smtClean="0">
                <a:latin typeface="Times New Roman" pitchFamily="18" charset="0"/>
              </a:rPr>
              <a:t>а</a:t>
            </a:r>
            <a:r>
              <a:rPr lang="sr-Latn-CS" dirty="0" smtClean="0">
                <a:latin typeface="Times New Roman" pitchFamily="18" charset="0"/>
              </a:rPr>
              <a:t> </a:t>
            </a:r>
            <a:r>
              <a:rPr lang="sr-Cyrl-RS" dirty="0" smtClean="0">
                <a:latin typeface="Times New Roman" pitchFamily="18" charset="0"/>
              </a:rPr>
              <a:t>према</a:t>
            </a:r>
            <a:r>
              <a:rPr lang="sr-Latn-CS" dirty="0" smtClean="0">
                <a:latin typeface="Times New Roman" pitchFamily="18" charset="0"/>
              </a:rPr>
              <a:t> </a:t>
            </a:r>
            <a:r>
              <a:rPr lang="sr-Cyrl-RS" dirty="0" smtClean="0">
                <a:latin typeface="Times New Roman" pitchFamily="18" charset="0"/>
              </a:rPr>
              <a:t>препорукама</a:t>
            </a:r>
            <a:r>
              <a:rPr lang="sr-Latn-CS" dirty="0" smtClean="0">
                <a:latin typeface="Times New Roman" pitchFamily="18" charset="0"/>
              </a:rPr>
              <a:t> W</a:t>
            </a:r>
            <a:r>
              <a:rPr lang="sr-Cyrl-RS" dirty="0" smtClean="0">
                <a:latin typeface="Times New Roman" pitchFamily="18" charset="0"/>
              </a:rPr>
              <a:t>НО</a:t>
            </a:r>
            <a:r>
              <a:rPr lang="sr-Latn-CS" dirty="0" smtClean="0">
                <a:latin typeface="Times New Roman" pitchFamily="18" charset="0"/>
              </a:rPr>
              <a:t> </a:t>
            </a:r>
            <a:r>
              <a:rPr lang="sr-Cyrl-RS" dirty="0" smtClean="0">
                <a:latin typeface="Times New Roman" pitchFamily="18" charset="0"/>
              </a:rPr>
              <a:t>из</a:t>
            </a:r>
            <a:r>
              <a:rPr lang="sr-Latn-CS" dirty="0" smtClean="0">
                <a:latin typeface="Times New Roman" pitchFamily="18" charset="0"/>
              </a:rPr>
              <a:t> 2000. </a:t>
            </a:r>
            <a:r>
              <a:rPr lang="sr-Cyrl-RS" dirty="0" smtClean="0">
                <a:latin typeface="Times New Roman" pitchFamily="18" charset="0"/>
              </a:rPr>
              <a:t>године</a:t>
            </a:r>
            <a:endParaRPr lang="en-US" dirty="0" smtClean="0">
              <a:latin typeface="Times New Roman" pitchFamily="18" charset="0"/>
            </a:endParaRPr>
          </a:p>
          <a:p>
            <a:pPr eaLnBrk="1" hangingPunct="1">
              <a:defRPr/>
            </a:pPr>
            <a:r>
              <a:rPr lang="sr-Cyrl-RS" b="1" dirty="0" smtClean="0">
                <a:latin typeface="Times New Roman" pitchFamily="18" charset="0"/>
              </a:rPr>
              <a:t>Збир</a:t>
            </a:r>
            <a:r>
              <a:rPr lang="sr-Latn-CS" b="1" dirty="0" smtClean="0">
                <a:latin typeface="Times New Roman" pitchFamily="18" charset="0"/>
              </a:rPr>
              <a:t> </a:t>
            </a:r>
            <a:r>
              <a:rPr lang="sr-Cyrl-RS" b="1" dirty="0" smtClean="0">
                <a:latin typeface="Times New Roman" pitchFamily="18" charset="0"/>
              </a:rPr>
              <a:t>четири</a:t>
            </a:r>
            <a:r>
              <a:rPr lang="sr-Latn-CS" b="1" dirty="0" smtClean="0">
                <a:latin typeface="Times New Roman" pitchFamily="18" charset="0"/>
              </a:rPr>
              <a:t> </a:t>
            </a:r>
            <a:r>
              <a:rPr lang="sr-Cyrl-RS" b="1" dirty="0" smtClean="0">
                <a:latin typeface="Times New Roman" pitchFamily="18" charset="0"/>
              </a:rPr>
              <a:t>кожна</a:t>
            </a:r>
            <a:r>
              <a:rPr lang="sr-Latn-CS" b="1" dirty="0" smtClean="0">
                <a:latin typeface="Times New Roman" pitchFamily="18" charset="0"/>
              </a:rPr>
              <a:t> </a:t>
            </a:r>
            <a:r>
              <a:rPr lang="sr-Cyrl-RS" b="1" dirty="0" smtClean="0">
                <a:latin typeface="Times New Roman" pitchFamily="18" charset="0"/>
              </a:rPr>
              <a:t>набора</a:t>
            </a:r>
            <a:r>
              <a:rPr lang="sr-Latn-CS" dirty="0" smtClean="0">
                <a:latin typeface="Times New Roman" pitchFamily="18" charset="0"/>
              </a:rPr>
              <a:t> </a:t>
            </a:r>
            <a:r>
              <a:rPr lang="sr-Cyrl-RS" dirty="0" smtClean="0">
                <a:latin typeface="Times New Roman" pitchFamily="18" charset="0"/>
              </a:rPr>
              <a:t>где</a:t>
            </a:r>
            <a:r>
              <a:rPr lang="sr-Latn-CS" dirty="0" smtClean="0">
                <a:latin typeface="Times New Roman" pitchFamily="18" charset="0"/>
              </a:rPr>
              <a:t> </a:t>
            </a:r>
            <a:r>
              <a:rPr lang="sr-Cyrl-RS" dirty="0" smtClean="0">
                <a:latin typeface="Times New Roman" pitchFamily="18" charset="0"/>
              </a:rPr>
              <a:t>се</a:t>
            </a:r>
            <a:r>
              <a:rPr lang="sr-Latn-CS" dirty="0" smtClean="0">
                <a:latin typeface="Times New Roman" pitchFamily="18" charset="0"/>
              </a:rPr>
              <a:t> </a:t>
            </a:r>
            <a:r>
              <a:rPr lang="sr-Cyrl-RS" dirty="0" smtClean="0">
                <a:latin typeface="Times New Roman" pitchFamily="18" charset="0"/>
              </a:rPr>
              <a:t>добијена</a:t>
            </a:r>
            <a:r>
              <a:rPr lang="sr-Latn-CS" dirty="0" smtClean="0">
                <a:latin typeface="Times New Roman" pitchFamily="18" charset="0"/>
              </a:rPr>
              <a:t> </a:t>
            </a:r>
            <a:r>
              <a:rPr lang="sr-Cyrl-RS" dirty="0" smtClean="0">
                <a:latin typeface="Times New Roman" pitchFamily="18" charset="0"/>
              </a:rPr>
              <a:t>вредност</a:t>
            </a:r>
            <a:r>
              <a:rPr lang="sr-Latn-CS" dirty="0" smtClean="0">
                <a:latin typeface="Times New Roman" pitchFamily="18" charset="0"/>
              </a:rPr>
              <a:t> </a:t>
            </a:r>
            <a:r>
              <a:rPr lang="sr-Cyrl-RS" dirty="0" smtClean="0">
                <a:latin typeface="Times New Roman" pitchFamily="18" charset="0"/>
              </a:rPr>
              <a:t>пореди</a:t>
            </a:r>
            <a:r>
              <a:rPr lang="sr-Latn-CS" dirty="0" smtClean="0">
                <a:latin typeface="Times New Roman" pitchFamily="18" charset="0"/>
              </a:rPr>
              <a:t> </a:t>
            </a:r>
            <a:r>
              <a:rPr lang="sr-Cyrl-RS" dirty="0" smtClean="0">
                <a:latin typeface="Times New Roman" pitchFamily="18" charset="0"/>
              </a:rPr>
              <a:t>са</a:t>
            </a:r>
            <a:r>
              <a:rPr lang="sr-Latn-CS" dirty="0" smtClean="0">
                <a:latin typeface="Times New Roman" pitchFamily="18" charset="0"/>
              </a:rPr>
              <a:t> </a:t>
            </a:r>
            <a:r>
              <a:rPr lang="sr-Cyrl-RS" dirty="0" smtClean="0">
                <a:latin typeface="Times New Roman" pitchFamily="18" charset="0"/>
              </a:rPr>
              <a:t>табличним</a:t>
            </a:r>
            <a:r>
              <a:rPr lang="sr-Latn-CS" dirty="0" smtClean="0">
                <a:latin typeface="Times New Roman" pitchFamily="18" charset="0"/>
              </a:rPr>
              <a:t> </a:t>
            </a:r>
            <a:r>
              <a:rPr lang="sr-Cyrl-RS" dirty="0" smtClean="0">
                <a:latin typeface="Times New Roman" pitchFamily="18" charset="0"/>
              </a:rPr>
              <a:t>вредностима</a:t>
            </a:r>
            <a:r>
              <a:rPr lang="sr-Cyrl-CS" dirty="0" smtClean="0">
                <a:latin typeface="Times New Roman" pitchFamily="18" charset="0"/>
              </a:rPr>
              <a:t> </a:t>
            </a:r>
            <a:r>
              <a:rPr lang="sr-Cyrl-RS" dirty="0" smtClean="0">
                <a:latin typeface="Times New Roman" pitchFamily="18" charset="0"/>
              </a:rPr>
              <a:t>Дурнин</a:t>
            </a:r>
            <a:r>
              <a:rPr lang="sr-Latn-CS" dirty="0" smtClean="0">
                <a:latin typeface="Times New Roman" pitchFamily="18" charset="0"/>
              </a:rPr>
              <a:t>&amp;W</a:t>
            </a:r>
            <a:r>
              <a:rPr lang="sr-Cyrl-RS" dirty="0" smtClean="0">
                <a:latin typeface="Times New Roman" pitchFamily="18" charset="0"/>
              </a:rPr>
              <a:t>омерсле</a:t>
            </a:r>
            <a:r>
              <a:rPr lang="sr-Latn-CS" dirty="0" smtClean="0">
                <a:latin typeface="Times New Roman" pitchFamily="18" charset="0"/>
              </a:rPr>
              <a:t>y-</a:t>
            </a:r>
            <a:r>
              <a:rPr lang="sr-Cyrl-RS" dirty="0" smtClean="0">
                <a:latin typeface="Times New Roman" pitchFamily="18" charset="0"/>
              </a:rPr>
              <a:t>а</a:t>
            </a:r>
            <a:r>
              <a:rPr lang="sr-Latn-CS" dirty="0" smtClean="0">
                <a:latin typeface="Times New Roman" pitchFamily="18" charset="0"/>
              </a:rPr>
              <a:t> </a:t>
            </a:r>
            <a:r>
              <a:rPr lang="sr-Cyrl-RS" dirty="0" smtClean="0">
                <a:latin typeface="Times New Roman" pitchFamily="18" charset="0"/>
              </a:rPr>
              <a:t>из</a:t>
            </a:r>
            <a:r>
              <a:rPr lang="sr-Latn-CS" dirty="0" smtClean="0">
                <a:latin typeface="Times New Roman" pitchFamily="18" charset="0"/>
              </a:rPr>
              <a:t> 1974. </a:t>
            </a:r>
            <a:r>
              <a:rPr lang="sr-Cyrl-RS" dirty="0" smtClean="0">
                <a:latin typeface="Times New Roman" pitchFamily="18" charset="0"/>
              </a:rPr>
              <a:t>године</a:t>
            </a:r>
            <a:r>
              <a:rPr lang="sr-Cyrl-CS" dirty="0" smtClean="0">
                <a:latin typeface="Times New Roman" pitchFamily="18" charset="0"/>
              </a:rPr>
              <a:t> - </a:t>
            </a:r>
            <a:r>
              <a:rPr lang="sr-Cyrl-CS" b="1" u="sng" dirty="0" smtClean="0">
                <a:latin typeface="Times New Roman" pitchFamily="18" charset="0"/>
              </a:rPr>
              <a:t>за процену стања здравља се све мање употребљава</a:t>
            </a:r>
            <a:r>
              <a:rPr lang="sr-Latn-CS" b="1" u="sng" dirty="0" smtClean="0"/>
              <a:t>;</a:t>
            </a:r>
          </a:p>
        </p:txBody>
      </p:sp>
    </p:spTree>
  </p:cSld>
  <p:clrMapOvr>
    <a:masterClrMapping/>
  </p:clrMapOvr>
  <p:transition spd="med">
    <p:zoom dir="in"/>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body" idx="4294967295"/>
          </p:nvPr>
        </p:nvSpPr>
        <p:spPr>
          <a:xfrm>
            <a:off x="228600" y="1052513"/>
            <a:ext cx="8610600" cy="5576887"/>
          </a:xfrm>
        </p:spPr>
        <p:txBody>
          <a:bodyPr/>
          <a:lstStyle/>
          <a:p>
            <a:pPr eaLnBrk="1" hangingPunct="1">
              <a:defRPr/>
            </a:pPr>
            <a:r>
              <a:rPr lang="sr-Latn-CS" sz="2800" smtClean="0">
                <a:latin typeface="Times New Roman" pitchFamily="18" charset="0"/>
              </a:rPr>
              <a:t>Ако се вратимо на почетак човековог настанка и развоја, у жељи да дође до хране, морао је да трчи по шуми, да се пење на дрвеће и обично се каже: ,, Пећински човек је јео да би живео, јео да би преживео ."</a:t>
            </a:r>
          </a:p>
          <a:p>
            <a:pPr eaLnBrk="1" hangingPunct="1">
              <a:defRPr/>
            </a:pPr>
            <a:r>
              <a:rPr lang="sr-Latn-CS" sz="2800" smtClean="0">
                <a:latin typeface="Times New Roman" pitchFamily="18" charset="0"/>
              </a:rPr>
              <a:t>Његов енергетски унос био је једнак енергетској потрошњи, што значи да није постојала могућност да дође до гојазности. </a:t>
            </a:r>
            <a:endParaRPr lang="en-US" sz="2800" smtClean="0">
              <a:latin typeface="Times New Roman" pitchFamily="18" charset="0"/>
            </a:endParaRPr>
          </a:p>
          <a:p>
            <a:pPr eaLnBrk="1" hangingPunct="1">
              <a:defRPr/>
            </a:pPr>
            <a:r>
              <a:rPr lang="sr-Latn-CS" sz="2800" smtClean="0">
                <a:latin typeface="Times New Roman" pitchFamily="18" charset="0"/>
              </a:rPr>
              <a:t>Данас се ситуација променила и долазимо до тога да човек ужива у храни и живи да би јео. </a:t>
            </a:r>
            <a:endParaRPr lang="en-US" sz="2800" smtClean="0">
              <a:latin typeface="Times New Roman" pitchFamily="18" charset="0"/>
            </a:endParaRPr>
          </a:p>
          <a:p>
            <a:pPr eaLnBrk="1" hangingPunct="1">
              <a:defRPr/>
            </a:pPr>
            <a:r>
              <a:rPr lang="sr-Latn-CS" sz="2800" smtClean="0">
                <a:latin typeface="Times New Roman" pitchFamily="18" charset="0"/>
              </a:rPr>
              <a:t>Суштина је у томе да је савремени начин живљења довео до учестале појаве гојазности</a:t>
            </a:r>
            <a:r>
              <a:rPr lang="en-US" sz="2800" smtClean="0">
                <a:latin typeface="Times New Roman" pitchFamily="18" charset="0"/>
              </a:rPr>
              <a:t>.</a:t>
            </a:r>
            <a:r>
              <a:rPr lang="en-US" sz="2800" b="1" smtClean="0">
                <a:effectLst>
                  <a:outerShdw blurRad="38100" dist="38100" dir="2700000" algn="tl">
                    <a:srgbClr val="C0C0C0"/>
                  </a:outerShdw>
                </a:effectLst>
                <a:latin typeface="Times New Roman" pitchFamily="18" charset="0"/>
              </a:rPr>
              <a:t> </a:t>
            </a:r>
          </a:p>
        </p:txBody>
      </p:sp>
    </p:spTree>
    <p:extLst>
      <p:ext uri="{BB962C8B-B14F-4D97-AF65-F5344CB8AC3E}">
        <p14:creationId xmlns:p14="http://schemas.microsoft.com/office/powerpoint/2010/main" xmlns="" val="3839263908"/>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55650" y="2205038"/>
            <a:ext cx="7535863" cy="4048125"/>
            <a:chOff x="448" y="876"/>
            <a:chExt cx="4867" cy="3348"/>
          </a:xfrm>
        </p:grpSpPr>
        <p:sp>
          <p:nvSpPr>
            <p:cNvPr id="120836" name="Rectangle 3"/>
            <p:cNvSpPr>
              <a:spLocks noChangeArrowheads="1"/>
            </p:cNvSpPr>
            <p:nvPr/>
          </p:nvSpPr>
          <p:spPr bwMode="auto">
            <a:xfrm>
              <a:off x="448" y="3936"/>
              <a:ext cx="1195"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hangingPunct="0"/>
              <a:endParaRPr lang="en-US"/>
            </a:p>
          </p:txBody>
        </p:sp>
        <p:sp>
          <p:nvSpPr>
            <p:cNvPr id="120837" name="Rectangle 4"/>
            <p:cNvSpPr>
              <a:spLocks noChangeArrowheads="1"/>
            </p:cNvSpPr>
            <p:nvPr/>
          </p:nvSpPr>
          <p:spPr bwMode="auto">
            <a:xfrm>
              <a:off x="1984" y="3936"/>
              <a:ext cx="1792"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hangingPunct="0"/>
              <a:endParaRPr lang="en-US"/>
            </a:p>
          </p:txBody>
        </p:sp>
        <p:sp>
          <p:nvSpPr>
            <p:cNvPr id="120838" name="Rectangle 5"/>
            <p:cNvSpPr>
              <a:spLocks noChangeArrowheads="1"/>
            </p:cNvSpPr>
            <p:nvPr/>
          </p:nvSpPr>
          <p:spPr bwMode="auto">
            <a:xfrm>
              <a:off x="448" y="3936"/>
              <a:ext cx="1195"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hangingPunct="0"/>
              <a:endParaRPr lang="en-US"/>
            </a:p>
          </p:txBody>
        </p:sp>
        <p:sp>
          <p:nvSpPr>
            <p:cNvPr id="120839" name="Rectangle 6"/>
            <p:cNvSpPr>
              <a:spLocks noChangeArrowheads="1"/>
            </p:cNvSpPr>
            <p:nvPr/>
          </p:nvSpPr>
          <p:spPr bwMode="auto">
            <a:xfrm>
              <a:off x="1984" y="3936"/>
              <a:ext cx="1792" cy="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hangingPunct="0"/>
              <a:endParaRPr lang="en-US"/>
            </a:p>
          </p:txBody>
        </p:sp>
        <p:sp>
          <p:nvSpPr>
            <p:cNvPr id="120840" name="AutoShape 7"/>
            <p:cNvSpPr>
              <a:spLocks noChangeArrowheads="1"/>
            </p:cNvSpPr>
            <p:nvPr/>
          </p:nvSpPr>
          <p:spPr bwMode="auto">
            <a:xfrm rot="16200000" flipH="1">
              <a:off x="2366" y="2622"/>
              <a:ext cx="912" cy="299"/>
            </a:xfrm>
            <a:prstGeom prst="rightArrow">
              <a:avLst>
                <a:gd name="adj1" fmla="val 50000"/>
                <a:gd name="adj2" fmla="val 76424"/>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vert="eaVert" wrap="none" anchor="ctr"/>
            <a:lstStyle/>
            <a:p>
              <a:pPr eaLnBrk="0" hangingPunct="0"/>
              <a:endParaRPr lang="en-US"/>
            </a:p>
          </p:txBody>
        </p:sp>
        <p:sp>
          <p:nvSpPr>
            <p:cNvPr id="120841" name="AutoShape 8"/>
            <p:cNvSpPr>
              <a:spLocks noChangeArrowheads="1"/>
            </p:cNvSpPr>
            <p:nvPr/>
          </p:nvSpPr>
          <p:spPr bwMode="auto">
            <a:xfrm rot="16200000" flipH="1">
              <a:off x="2366" y="1374"/>
              <a:ext cx="912" cy="299"/>
            </a:xfrm>
            <a:prstGeom prst="rightArrow">
              <a:avLst>
                <a:gd name="adj1" fmla="val 50000"/>
                <a:gd name="adj2" fmla="val 76424"/>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vert="eaVert" wrap="none" anchor="ctr"/>
            <a:lstStyle/>
            <a:p>
              <a:pPr eaLnBrk="0" hangingPunct="0"/>
              <a:endParaRPr lang="en-US"/>
            </a:p>
          </p:txBody>
        </p:sp>
        <p:sp>
          <p:nvSpPr>
            <p:cNvPr id="120842" name="Rectangle 9"/>
            <p:cNvSpPr>
              <a:spLocks noChangeArrowheads="1"/>
            </p:cNvSpPr>
            <p:nvPr/>
          </p:nvSpPr>
          <p:spPr bwMode="auto">
            <a:xfrm>
              <a:off x="2090" y="876"/>
              <a:ext cx="1494" cy="384"/>
            </a:xfrm>
            <a:prstGeom prst="rect">
              <a:avLst/>
            </a:prstGeom>
            <a:solidFill>
              <a:srgbClr val="33CCCC"/>
            </a:solidFill>
            <a:ln w="12700">
              <a:solidFill>
                <a:schemeClr val="tx1"/>
              </a:solidFill>
              <a:miter lim="800000"/>
              <a:headEnd/>
              <a:tailEnd/>
            </a:ln>
          </p:spPr>
          <p:txBody>
            <a:bodyPr wrap="none" anchor="ctr"/>
            <a:lstStyle/>
            <a:p>
              <a:pPr eaLnBrk="0" hangingPunct="0"/>
              <a:endParaRPr lang="en-US"/>
            </a:p>
          </p:txBody>
        </p:sp>
        <p:sp>
          <p:nvSpPr>
            <p:cNvPr id="120843" name="Rectangle 10"/>
            <p:cNvSpPr>
              <a:spLocks noChangeArrowheads="1"/>
            </p:cNvSpPr>
            <p:nvPr/>
          </p:nvSpPr>
          <p:spPr bwMode="auto">
            <a:xfrm>
              <a:off x="2186" y="921"/>
              <a:ext cx="1591" cy="375"/>
            </a:xfrm>
            <a:prstGeom prst="rect">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defTabSz="762000" eaLnBrk="0" hangingPunct="0"/>
              <a:r>
                <a:rPr lang="en-US" sz="2400" b="1">
                  <a:solidFill>
                    <a:schemeClr val="bg1"/>
                  </a:solidFill>
                </a:rPr>
                <a:t>СТИЛ ЖИВОТА</a:t>
              </a:r>
            </a:p>
          </p:txBody>
        </p:sp>
        <p:sp>
          <p:nvSpPr>
            <p:cNvPr id="120844" name="AutoShape 11"/>
            <p:cNvSpPr>
              <a:spLocks noChangeArrowheads="1"/>
            </p:cNvSpPr>
            <p:nvPr/>
          </p:nvSpPr>
          <p:spPr bwMode="auto">
            <a:xfrm rot="1860000">
              <a:off x="1066" y="1884"/>
              <a:ext cx="811" cy="336"/>
            </a:xfrm>
            <a:prstGeom prst="rightArrow">
              <a:avLst>
                <a:gd name="adj1" fmla="val 50000"/>
                <a:gd name="adj2" fmla="val 60476"/>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hangingPunct="0"/>
              <a:endParaRPr lang="en-US"/>
            </a:p>
          </p:txBody>
        </p:sp>
        <p:sp>
          <p:nvSpPr>
            <p:cNvPr id="120845" name="Rectangle 12"/>
            <p:cNvSpPr>
              <a:spLocks noChangeArrowheads="1"/>
            </p:cNvSpPr>
            <p:nvPr/>
          </p:nvSpPr>
          <p:spPr bwMode="auto">
            <a:xfrm>
              <a:off x="469" y="1500"/>
              <a:ext cx="1493" cy="384"/>
            </a:xfrm>
            <a:prstGeom prst="rect">
              <a:avLst/>
            </a:prstGeom>
            <a:solidFill>
              <a:srgbClr val="33CCCC"/>
            </a:solidFill>
            <a:ln w="12700">
              <a:solidFill>
                <a:schemeClr val="tx1"/>
              </a:solidFill>
              <a:miter lim="800000"/>
              <a:headEnd/>
              <a:tailEnd/>
            </a:ln>
          </p:spPr>
          <p:txBody>
            <a:bodyPr wrap="none" anchor="ctr"/>
            <a:lstStyle/>
            <a:p>
              <a:pPr eaLnBrk="0" hangingPunct="0"/>
              <a:endParaRPr lang="en-US"/>
            </a:p>
          </p:txBody>
        </p:sp>
        <p:sp>
          <p:nvSpPr>
            <p:cNvPr id="120846" name="Rectangle 13"/>
            <p:cNvSpPr>
              <a:spLocks noChangeArrowheads="1"/>
            </p:cNvSpPr>
            <p:nvPr/>
          </p:nvSpPr>
          <p:spPr bwMode="auto">
            <a:xfrm>
              <a:off x="665" y="1560"/>
              <a:ext cx="1334" cy="326"/>
            </a:xfrm>
            <a:prstGeom prst="rect">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defTabSz="762000" eaLnBrk="0" hangingPunct="0"/>
              <a:r>
                <a:rPr lang="en-US" sz="2000" b="1">
                  <a:solidFill>
                    <a:schemeClr val="bg1"/>
                  </a:solidFill>
                </a:rPr>
                <a:t>ПСИХОЛОШКИ</a:t>
              </a:r>
            </a:p>
          </p:txBody>
        </p:sp>
        <p:sp>
          <p:nvSpPr>
            <p:cNvPr id="120847" name="AutoShape 14"/>
            <p:cNvSpPr>
              <a:spLocks noChangeArrowheads="1"/>
            </p:cNvSpPr>
            <p:nvPr/>
          </p:nvSpPr>
          <p:spPr bwMode="auto">
            <a:xfrm rot="19680000" flipH="1">
              <a:off x="3883" y="1875"/>
              <a:ext cx="810" cy="336"/>
            </a:xfrm>
            <a:prstGeom prst="rightArrow">
              <a:avLst>
                <a:gd name="adj1" fmla="val 50000"/>
                <a:gd name="adj2" fmla="val 60268"/>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p>
              <a:pPr eaLnBrk="0" hangingPunct="0"/>
              <a:endParaRPr lang="en-US"/>
            </a:p>
          </p:txBody>
        </p:sp>
        <p:sp>
          <p:nvSpPr>
            <p:cNvPr id="120848" name="Rectangle 15"/>
            <p:cNvSpPr>
              <a:spLocks noChangeArrowheads="1"/>
            </p:cNvSpPr>
            <p:nvPr/>
          </p:nvSpPr>
          <p:spPr bwMode="auto">
            <a:xfrm>
              <a:off x="3755" y="1500"/>
              <a:ext cx="1493" cy="384"/>
            </a:xfrm>
            <a:prstGeom prst="rect">
              <a:avLst/>
            </a:prstGeom>
            <a:solidFill>
              <a:srgbClr val="33CCCC"/>
            </a:solidFill>
            <a:ln w="12700">
              <a:solidFill>
                <a:schemeClr val="tx1"/>
              </a:solidFill>
              <a:miter lim="800000"/>
              <a:headEnd/>
              <a:tailEnd/>
            </a:ln>
          </p:spPr>
          <p:txBody>
            <a:bodyPr wrap="none" anchor="ctr"/>
            <a:lstStyle/>
            <a:p>
              <a:pPr eaLnBrk="0" hangingPunct="0"/>
              <a:endParaRPr lang="en-US"/>
            </a:p>
          </p:txBody>
        </p:sp>
        <p:sp>
          <p:nvSpPr>
            <p:cNvPr id="120849" name="Rectangle 16"/>
            <p:cNvSpPr>
              <a:spLocks noChangeArrowheads="1"/>
            </p:cNvSpPr>
            <p:nvPr/>
          </p:nvSpPr>
          <p:spPr bwMode="auto">
            <a:xfrm>
              <a:off x="4023" y="1567"/>
              <a:ext cx="1292" cy="325"/>
            </a:xfrm>
            <a:prstGeom prst="rect">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defTabSz="762000" eaLnBrk="0" hangingPunct="0"/>
              <a:r>
                <a:rPr lang="en-US" sz="2000" b="1">
                  <a:solidFill>
                    <a:schemeClr val="bg1"/>
                  </a:solidFill>
                </a:rPr>
                <a:t>МЕДИЦИНСКИ</a:t>
              </a:r>
            </a:p>
          </p:txBody>
        </p:sp>
        <p:sp>
          <p:nvSpPr>
            <p:cNvPr id="120850" name="Rectangle 17"/>
            <p:cNvSpPr>
              <a:spLocks noChangeArrowheads="1"/>
            </p:cNvSpPr>
            <p:nvPr/>
          </p:nvSpPr>
          <p:spPr bwMode="auto">
            <a:xfrm>
              <a:off x="2082" y="2268"/>
              <a:ext cx="1494" cy="384"/>
            </a:xfrm>
            <a:prstGeom prst="rect">
              <a:avLst/>
            </a:prstGeom>
            <a:solidFill>
              <a:srgbClr val="33CCCC"/>
            </a:solidFill>
            <a:ln w="12700">
              <a:solidFill>
                <a:schemeClr val="tx1"/>
              </a:solidFill>
              <a:miter lim="800000"/>
              <a:headEnd/>
              <a:tailEnd/>
            </a:ln>
          </p:spPr>
          <p:txBody>
            <a:bodyPr wrap="none" anchor="ctr"/>
            <a:lstStyle/>
            <a:p>
              <a:pPr eaLnBrk="0" hangingPunct="0"/>
              <a:endParaRPr lang="en-US"/>
            </a:p>
          </p:txBody>
        </p:sp>
        <p:sp>
          <p:nvSpPr>
            <p:cNvPr id="120851" name="Rectangle 18"/>
            <p:cNvSpPr>
              <a:spLocks noChangeArrowheads="1"/>
            </p:cNvSpPr>
            <p:nvPr/>
          </p:nvSpPr>
          <p:spPr bwMode="auto">
            <a:xfrm>
              <a:off x="2369" y="2339"/>
              <a:ext cx="987" cy="325"/>
            </a:xfrm>
            <a:prstGeom prst="rect">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defTabSz="762000" eaLnBrk="0" hangingPunct="0"/>
              <a:r>
                <a:rPr lang="en-US" sz="2000" b="1">
                  <a:solidFill>
                    <a:schemeClr val="bg1"/>
                  </a:solidFill>
                </a:rPr>
                <a:t>ГЕНЕТСКИ</a:t>
              </a:r>
            </a:p>
          </p:txBody>
        </p:sp>
        <p:sp>
          <p:nvSpPr>
            <p:cNvPr id="120852" name="Rectangle 19"/>
            <p:cNvSpPr>
              <a:spLocks noChangeArrowheads="1"/>
            </p:cNvSpPr>
            <p:nvPr/>
          </p:nvSpPr>
          <p:spPr bwMode="auto">
            <a:xfrm>
              <a:off x="2090" y="3324"/>
              <a:ext cx="1494" cy="384"/>
            </a:xfrm>
            <a:prstGeom prst="rect">
              <a:avLst/>
            </a:prstGeom>
            <a:solidFill>
              <a:srgbClr val="33CCCC"/>
            </a:solidFill>
            <a:ln w="12700">
              <a:solidFill>
                <a:schemeClr val="tx1"/>
              </a:solidFill>
              <a:miter lim="800000"/>
              <a:headEnd/>
              <a:tailEnd/>
            </a:ln>
          </p:spPr>
          <p:txBody>
            <a:bodyPr wrap="none" anchor="ctr"/>
            <a:lstStyle/>
            <a:p>
              <a:pPr eaLnBrk="0" hangingPunct="0"/>
              <a:endParaRPr lang="en-US"/>
            </a:p>
          </p:txBody>
        </p:sp>
        <p:sp>
          <p:nvSpPr>
            <p:cNvPr id="120853" name="Rectangle 20"/>
            <p:cNvSpPr>
              <a:spLocks noChangeArrowheads="1"/>
            </p:cNvSpPr>
            <p:nvPr/>
          </p:nvSpPr>
          <p:spPr bwMode="auto">
            <a:xfrm>
              <a:off x="2277" y="3381"/>
              <a:ext cx="1115" cy="326"/>
            </a:xfrm>
            <a:prstGeom prst="rect">
              <a:avLst/>
            </a:prstGeom>
            <a:solidFill>
              <a:srgbClr val="33CCCC"/>
            </a:solidFill>
            <a:ln>
              <a:noFill/>
            </a:ln>
            <a:extLst>
              <a:ext uri="{91240B29-F687-4F45-9708-019B960494DF}">
                <a14:hiddenLine xmlns:a14="http://schemas.microsoft.com/office/drawing/2010/main" xmlns="" w="12700">
                  <a:solidFill>
                    <a:srgbClr val="000000"/>
                  </a:solidFill>
                  <a:miter lim="800000"/>
                  <a:headEnd/>
                  <a:tailEnd/>
                </a14:hiddenLine>
              </a:ext>
            </a:extLst>
          </p:spPr>
          <p:txBody>
            <a:bodyPr wrap="none" lIns="90488" tIns="44450" rIns="90488" bIns="44450">
              <a:spAutoFit/>
            </a:bodyPr>
            <a:lstStyle/>
            <a:p>
              <a:pPr defTabSz="762000" eaLnBrk="0" hangingPunct="0"/>
              <a:r>
                <a:rPr lang="en-US" sz="2000" b="1">
                  <a:solidFill>
                    <a:schemeClr val="bg1"/>
                  </a:solidFill>
                </a:rPr>
                <a:t>ГОЈАЗНОСТ</a:t>
              </a:r>
            </a:p>
          </p:txBody>
        </p:sp>
      </p:grpSp>
      <p:sp>
        <p:nvSpPr>
          <p:cNvPr id="128021" name="Text Box 21"/>
          <p:cNvSpPr txBox="1">
            <a:spLocks noChangeArrowheads="1"/>
          </p:cNvSpPr>
          <p:nvPr/>
        </p:nvSpPr>
        <p:spPr bwMode="auto">
          <a:xfrm>
            <a:off x="2195513" y="1268413"/>
            <a:ext cx="5257800" cy="519112"/>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sr-Cyrl-CS" sz="2800" b="1" smtClean="0">
                <a:effectLst>
                  <a:outerShdw blurRad="38100" dist="38100" dir="2700000" algn="tl">
                    <a:srgbClr val="C0C0C0"/>
                  </a:outerShdw>
                </a:effectLst>
                <a:latin typeface="Tahoma" pitchFamily="34" charset="0"/>
              </a:rPr>
              <a:t>ЕТИОЛОГИЈА ГОЈАЗНОСТИ</a:t>
            </a:r>
          </a:p>
        </p:txBody>
      </p:sp>
    </p:spTree>
    <p:extLst>
      <p:ext uri="{BB962C8B-B14F-4D97-AF65-F5344CB8AC3E}">
        <p14:creationId xmlns:p14="http://schemas.microsoft.com/office/powerpoint/2010/main" xmlns="" val="23206213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afterEffect">
                                  <p:stCondLst>
                                    <p:cond delay="0"/>
                                  </p:stCondLst>
                                  <p:childTnLst>
                                    <p:set>
                                      <p:cBhvr>
                                        <p:cTn id="6" dur="1" fill="hold">
                                          <p:stCondLst>
                                            <p:cond delay="0"/>
                                          </p:stCondLst>
                                        </p:cTn>
                                        <p:tgtEl>
                                          <p:spTgt spid="128021"/>
                                        </p:tgtEl>
                                        <p:attrNameLst>
                                          <p:attrName>style.visibility</p:attrName>
                                        </p:attrNameLst>
                                      </p:cBhvr>
                                      <p:to>
                                        <p:strVal val="visible"/>
                                      </p:to>
                                    </p:set>
                                    <p:anim calcmode="lin" valueType="num">
                                      <p:cBhvr additive="base">
                                        <p:cTn id="7" dur="500" fill="hold"/>
                                        <p:tgtEl>
                                          <p:spTgt spid="128021"/>
                                        </p:tgtEl>
                                        <p:attrNameLst>
                                          <p:attrName>ppt_x</p:attrName>
                                        </p:attrNameLst>
                                      </p:cBhvr>
                                      <p:tavLst>
                                        <p:tav tm="0">
                                          <p:val>
                                            <p:strVal val="1+#ppt_w/2"/>
                                          </p:val>
                                        </p:tav>
                                        <p:tav tm="100000">
                                          <p:val>
                                            <p:strVal val="#ppt_x"/>
                                          </p:val>
                                        </p:tav>
                                      </p:tavLst>
                                    </p:anim>
                                    <p:anim calcmode="lin" valueType="num">
                                      <p:cBhvr additive="base">
                                        <p:cTn id="8" dur="500" fill="hold"/>
                                        <p:tgtEl>
                                          <p:spTgt spid="128021"/>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4"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21" grpId="0" autoUpdateAnimBg="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body" sz="half" idx="4294967295"/>
          </p:nvPr>
        </p:nvSpPr>
        <p:spPr>
          <a:xfrm>
            <a:off x="0" y="1700213"/>
            <a:ext cx="8686800" cy="4700587"/>
          </a:xfrm>
        </p:spPr>
        <p:txBody>
          <a:bodyPr/>
          <a:lstStyle/>
          <a:p>
            <a:pPr eaLnBrk="1" hangingPunct="1"/>
            <a:r>
              <a:rPr lang="sr-Cyrl-CS" smtClean="0">
                <a:latin typeface="Times New Roman" pitchFamily="18" charset="0"/>
              </a:rPr>
              <a:t>последица дејства више различитих фактора (наследних особина, психолошких, културолошких, социјалних, метаболичких, физиолошких и патофизиолошких) </a:t>
            </a:r>
          </a:p>
          <a:p>
            <a:pPr eaLnBrk="1" hangingPunct="1"/>
            <a:r>
              <a:rPr lang="sr-Cyrl-CS" smtClean="0">
                <a:latin typeface="Times New Roman" pitchFamily="18" charset="0"/>
              </a:rPr>
              <a:t>гојазност је мултикаузално обољење које најчешће настаје као последица интеракције генотипа (наследних генетских одлика индивидуе) и фактора спољне средине</a:t>
            </a:r>
            <a:r>
              <a:rPr lang="sr-Latn-CS" smtClean="0">
                <a:latin typeface="Times New Roman" pitchFamily="18" charset="0"/>
              </a:rPr>
              <a:t>. </a:t>
            </a:r>
            <a:endParaRPr lang="en-US" smtClean="0">
              <a:latin typeface="Times New Roman" pitchFamily="18" charset="0"/>
            </a:endParaRPr>
          </a:p>
        </p:txBody>
      </p:sp>
    </p:spTree>
    <p:extLst>
      <p:ext uri="{BB962C8B-B14F-4D97-AF65-F5344CB8AC3E}">
        <p14:creationId xmlns:p14="http://schemas.microsoft.com/office/powerpoint/2010/main" xmlns="" val="1411268187"/>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idx="4294967295"/>
          </p:nvPr>
        </p:nvSpPr>
        <p:spPr/>
        <p:txBody>
          <a:bodyPr anchorCtr="1"/>
          <a:lstStyle/>
          <a:p>
            <a:pPr eaLnBrk="1" hangingPunct="1">
              <a:defRPr/>
            </a:pPr>
            <a:r>
              <a:rPr lang="sr-Cyrl-CS" sz="4000" b="1" smtClean="0">
                <a:effectLst>
                  <a:outerShdw blurRad="38100" dist="38100" dir="2700000" algn="tl">
                    <a:srgbClr val="C0C0C0"/>
                  </a:outerShdw>
                </a:effectLst>
                <a:latin typeface="Times New Roman" pitchFamily="18" charset="0"/>
              </a:rPr>
              <a:t>Наследни фактори</a:t>
            </a:r>
            <a:r>
              <a:rPr lang="sr-Cyrl-CS" smtClean="0">
                <a:effectLst>
                  <a:outerShdw blurRad="38100" dist="38100" dir="2700000" algn="tl">
                    <a:srgbClr val="C0C0C0"/>
                  </a:outerShdw>
                </a:effectLst>
              </a:rPr>
              <a:t> </a:t>
            </a:r>
          </a:p>
        </p:txBody>
      </p:sp>
      <p:sp>
        <p:nvSpPr>
          <p:cNvPr id="122883" name="Rectangle 3"/>
          <p:cNvSpPr>
            <a:spLocks noGrp="1" noChangeArrowheads="1"/>
          </p:cNvSpPr>
          <p:nvPr>
            <p:ph type="body" idx="4294967295"/>
          </p:nvPr>
        </p:nvSpPr>
        <p:spPr/>
        <p:txBody>
          <a:bodyPr/>
          <a:lstStyle/>
          <a:p>
            <a:pPr eaLnBrk="1" hangingPunct="1"/>
            <a:r>
              <a:rPr lang="sr-Latn-CS" sz="2800" smtClean="0">
                <a:latin typeface="Times New Roman" pitchFamily="18" charset="0"/>
              </a:rPr>
              <a:t>Резултати финско-британског истраживања, објављени у америчком часопису '</a:t>
            </a:r>
            <a:r>
              <a:rPr lang="sr-Cyrl-CS" sz="2800" smtClean="0">
                <a:latin typeface="Times New Roman" pitchFamily="18" charset="0"/>
              </a:rPr>
              <a:t>Сциенце</a:t>
            </a:r>
            <a:r>
              <a:rPr lang="sr-Latn-CS" sz="2800" smtClean="0">
                <a:latin typeface="Times New Roman" pitchFamily="18" charset="0"/>
              </a:rPr>
              <a:t>', показали су да на 16-том људском хромозому</a:t>
            </a:r>
            <a:r>
              <a:rPr lang="en-US" sz="2800" smtClean="0">
                <a:latin typeface="Times New Roman" pitchFamily="18" charset="0"/>
              </a:rPr>
              <a:t> </a:t>
            </a:r>
            <a:r>
              <a:rPr lang="sr-Latn-CS" sz="2800" smtClean="0">
                <a:latin typeface="Times New Roman" pitchFamily="18" charset="0"/>
              </a:rPr>
              <a:t>постоји ген (назван </a:t>
            </a:r>
            <a:r>
              <a:rPr lang="sr-Cyrl-CS" sz="2800" smtClean="0">
                <a:latin typeface="Times New Roman" pitchFamily="18" charset="0"/>
              </a:rPr>
              <a:t>ФТО</a:t>
            </a:r>
            <a:r>
              <a:rPr lang="sr-Latn-CS" sz="2800" smtClean="0">
                <a:latin typeface="Times New Roman" pitchFamily="18" charset="0"/>
              </a:rPr>
              <a:t>) који утиче на гојазност. </a:t>
            </a:r>
            <a:endParaRPr lang="en-US" sz="2800" smtClean="0">
              <a:latin typeface="Times New Roman" pitchFamily="18" charset="0"/>
            </a:endParaRPr>
          </a:p>
          <a:p>
            <a:pPr eaLnBrk="1" hangingPunct="1"/>
            <a:r>
              <a:rPr lang="sr-Latn-CS" sz="2800" smtClean="0">
                <a:latin typeface="Times New Roman" pitchFamily="18" charset="0"/>
              </a:rPr>
              <a:t>Истраживање спроведено на више од 40.000 људи показало је да су особе носиоци два гена ФТО изложене 70% већој опасности од појаве гојазности од особа без тог гена. </a:t>
            </a:r>
            <a:endParaRPr lang="en-US" sz="2800" smtClean="0">
              <a:latin typeface="Times New Roman" pitchFamily="18" charset="0"/>
            </a:endParaRPr>
          </a:p>
        </p:txBody>
      </p:sp>
    </p:spTree>
    <p:extLst>
      <p:ext uri="{BB962C8B-B14F-4D97-AF65-F5344CB8AC3E}">
        <p14:creationId xmlns:p14="http://schemas.microsoft.com/office/powerpoint/2010/main" xmlns="" val="3110330872"/>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idx="4294967295"/>
          </p:nvPr>
        </p:nvSpPr>
        <p:spPr/>
        <p:txBody>
          <a:bodyPr anchorCtr="1"/>
          <a:lstStyle/>
          <a:p>
            <a:pPr eaLnBrk="1" hangingPunct="1">
              <a:defRPr/>
            </a:pPr>
            <a:r>
              <a:rPr lang="sr-Cyrl-CS" sz="4000" b="1" smtClean="0">
                <a:effectLst>
                  <a:outerShdw blurRad="38100" dist="38100" dir="2700000" algn="tl">
                    <a:srgbClr val="C0C0C0"/>
                  </a:outerShdw>
                </a:effectLst>
                <a:latin typeface="Times New Roman" pitchFamily="18" charset="0"/>
              </a:rPr>
              <a:t>Фактори средине</a:t>
            </a:r>
            <a:r>
              <a:rPr lang="sr-Cyrl-CS" smtClean="0">
                <a:effectLst>
                  <a:outerShdw blurRad="38100" dist="38100" dir="2700000" algn="tl">
                    <a:srgbClr val="C0C0C0"/>
                  </a:outerShdw>
                </a:effectLst>
              </a:rPr>
              <a:t> </a:t>
            </a:r>
          </a:p>
        </p:txBody>
      </p:sp>
      <p:sp>
        <p:nvSpPr>
          <p:cNvPr id="123907" name="Rectangle 3"/>
          <p:cNvSpPr>
            <a:spLocks noGrp="1" noChangeArrowheads="1"/>
          </p:cNvSpPr>
          <p:nvPr>
            <p:ph type="body" idx="4294967295"/>
          </p:nvPr>
        </p:nvSpPr>
        <p:spPr>
          <a:xfrm>
            <a:off x="457200" y="1916113"/>
            <a:ext cx="8458200" cy="4637087"/>
          </a:xfrm>
        </p:spPr>
        <p:txBody>
          <a:bodyPr/>
          <a:lstStyle/>
          <a:p>
            <a:pPr eaLnBrk="1" hangingPunct="1"/>
            <a:r>
              <a:rPr lang="sr-Latn-CS" sz="2800" smtClean="0">
                <a:latin typeface="Times New Roman" pitchFamily="18" charset="0"/>
              </a:rPr>
              <a:t>Друга половина, која делује као окидач, су спољни фактори (неправилно и неадекватно конзумирање хране). </a:t>
            </a:r>
            <a:endParaRPr lang="en-US" sz="2800" smtClean="0">
              <a:latin typeface="Times New Roman" pitchFamily="18" charset="0"/>
            </a:endParaRPr>
          </a:p>
          <a:p>
            <a:pPr eaLnBrk="1" hangingPunct="1"/>
            <a:r>
              <a:rPr lang="sr-Latn-CS" sz="2800" smtClean="0">
                <a:latin typeface="Times New Roman" pitchFamily="18" charset="0"/>
              </a:rPr>
              <a:t>Када се у организам дуже време уноси већа количина енергетски хранљивих материја него што може да се потроши, долази до последичног таложења масти и повећања телесне тежине. </a:t>
            </a:r>
            <a:endParaRPr lang="en-US" sz="2800" smtClean="0">
              <a:latin typeface="Times New Roman" pitchFamily="18" charset="0"/>
            </a:endParaRPr>
          </a:p>
          <a:p>
            <a:pPr eaLnBrk="1" hangingPunct="1"/>
            <a:r>
              <a:rPr lang="sr-Latn-CS" sz="2800" smtClean="0">
                <a:latin typeface="Times New Roman" pitchFamily="18" charset="0"/>
              </a:rPr>
              <a:t>Јасно је, дакле, да до гојазности неће доћи ако постоји равнотежа </a:t>
            </a:r>
            <a:r>
              <a:rPr lang="sr-Cyrl-CS" sz="2800" smtClean="0">
                <a:latin typeface="Times New Roman" pitchFamily="18" charset="0"/>
              </a:rPr>
              <a:t>између уноса хране и енергетске потрошње. </a:t>
            </a:r>
          </a:p>
        </p:txBody>
      </p:sp>
    </p:spTree>
    <p:extLst>
      <p:ext uri="{BB962C8B-B14F-4D97-AF65-F5344CB8AC3E}">
        <p14:creationId xmlns:p14="http://schemas.microsoft.com/office/powerpoint/2010/main" xmlns="" val="3771760391"/>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Психогени фактори</a:t>
            </a:r>
            <a:r>
              <a:rPr lang="sr-Cyrl-CS" smtClean="0">
                <a:effectLst>
                  <a:outerShdw blurRad="38100" dist="38100" dir="2700000" algn="tl">
                    <a:srgbClr val="C0C0C0"/>
                  </a:outerShdw>
                </a:effectLst>
              </a:rPr>
              <a:t> </a:t>
            </a:r>
          </a:p>
        </p:txBody>
      </p:sp>
      <p:sp>
        <p:nvSpPr>
          <p:cNvPr id="132099" name="Rectangle 3"/>
          <p:cNvSpPr>
            <a:spLocks noGrp="1" noChangeArrowheads="1"/>
          </p:cNvSpPr>
          <p:nvPr>
            <p:ph type="body" idx="4294967295"/>
          </p:nvPr>
        </p:nvSpPr>
        <p:spPr>
          <a:xfrm>
            <a:off x="395288" y="2349500"/>
            <a:ext cx="8382000" cy="4953000"/>
          </a:xfrm>
        </p:spPr>
        <p:txBody>
          <a:bodyPr/>
          <a:lstStyle/>
          <a:p>
            <a:pPr eaLnBrk="1" hangingPunct="1">
              <a:lnSpc>
                <a:spcPct val="80000"/>
              </a:lnSpc>
              <a:defRPr/>
            </a:pPr>
            <a:r>
              <a:rPr lang="sr-Latn-CS" sz="2800" smtClean="0">
                <a:latin typeface="Times New Roman" pitchFamily="18" charset="0"/>
              </a:rPr>
              <a:t>Око 30 % гојазних особа има фазе преједања.</a:t>
            </a:r>
          </a:p>
          <a:p>
            <a:pPr eaLnBrk="1" hangingPunct="1">
              <a:lnSpc>
                <a:spcPct val="80000"/>
              </a:lnSpc>
              <a:defRPr/>
            </a:pPr>
            <a:r>
              <a:rPr lang="sr-Latn-CS" sz="2800" smtClean="0">
                <a:latin typeface="Times New Roman" pitchFamily="18" charset="0"/>
              </a:rPr>
              <a:t>Храна често служи као средство за превазилажење лоших емоција (фрустрација, досаде, несигурности, љутње, туге) или као утеха за разне проблеме. </a:t>
            </a:r>
            <a:endParaRPr lang="en-US" sz="2800" smtClean="0">
              <a:latin typeface="Times New Roman" pitchFamily="18" charset="0"/>
            </a:endParaRPr>
          </a:p>
          <a:p>
            <a:pPr eaLnBrk="1" hangingPunct="1">
              <a:lnSpc>
                <a:spcPct val="80000"/>
              </a:lnSpc>
              <a:defRPr/>
            </a:pPr>
            <a:r>
              <a:rPr lang="sr-Latn-CS" sz="2800" smtClean="0">
                <a:latin typeface="Times New Roman" pitchFamily="18" charset="0"/>
              </a:rPr>
              <a:t>Осим тога, гојазне особе се често осећају непожељно и дискриминисано у данашњем друштву које манекенски тип грађе истиче као идеал лепоте.</a:t>
            </a:r>
            <a:endParaRPr lang="en-US" sz="2800" smtClean="0">
              <a:latin typeface="Times New Roman" pitchFamily="18" charset="0"/>
            </a:endParaRPr>
          </a:p>
          <a:p>
            <a:pPr eaLnBrk="1" hangingPunct="1">
              <a:lnSpc>
                <a:spcPct val="80000"/>
              </a:lnSpc>
              <a:defRPr/>
            </a:pPr>
            <a:r>
              <a:rPr lang="sr-Latn-CS" sz="2800" smtClean="0">
                <a:latin typeface="Times New Roman" pitchFamily="18" charset="0"/>
              </a:rPr>
              <a:t>Услед тога оне често улазе у "зачарани круг", уносећи још више хране како би се краткорочно осећале боље</a:t>
            </a:r>
            <a:r>
              <a:rPr lang="en-US" sz="2800" smtClean="0">
                <a:effectLst>
                  <a:outerShdw blurRad="38100" dist="38100" dir="2700000" algn="tl">
                    <a:srgbClr val="C0C0C0"/>
                  </a:outerShdw>
                </a:effectLst>
                <a:latin typeface="Times New Roman" pitchFamily="18" charset="0"/>
              </a:rPr>
              <a:t>.</a:t>
            </a:r>
          </a:p>
        </p:txBody>
      </p:sp>
    </p:spTree>
    <p:extLst>
      <p:ext uri="{BB962C8B-B14F-4D97-AF65-F5344CB8AC3E}">
        <p14:creationId xmlns:p14="http://schemas.microsoft.com/office/powerpoint/2010/main" xmlns="" val="3082206494"/>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idx="4294967295"/>
          </p:nvPr>
        </p:nvSpPr>
        <p:spPr/>
        <p:txBody>
          <a:bodyPr anchorCtr="1"/>
          <a:lstStyle/>
          <a:p>
            <a:pPr eaLnBrk="1" hangingPunct="1">
              <a:defRPr/>
            </a:pPr>
            <a:r>
              <a:rPr lang="sr-Cyrl-CS" sz="4000" b="1" smtClean="0">
                <a:effectLst>
                  <a:outerShdw blurRad="38100" dist="38100" dir="2700000" algn="tl">
                    <a:srgbClr val="C0C0C0"/>
                  </a:outerShdw>
                </a:effectLst>
                <a:latin typeface="Times New Roman" pitchFamily="18" charset="0"/>
              </a:rPr>
              <a:t>Физиолошки фактори</a:t>
            </a:r>
            <a:r>
              <a:rPr lang="sr-Cyrl-CS" smtClean="0">
                <a:effectLst>
                  <a:outerShdw blurRad="38100" dist="38100" dir="2700000" algn="tl">
                    <a:srgbClr val="C0C0C0"/>
                  </a:outerShdw>
                </a:effectLst>
              </a:rPr>
              <a:t> </a:t>
            </a:r>
          </a:p>
        </p:txBody>
      </p:sp>
      <p:sp>
        <p:nvSpPr>
          <p:cNvPr id="133123" name="Rectangle 3"/>
          <p:cNvSpPr>
            <a:spLocks noGrp="1" noChangeArrowheads="1"/>
          </p:cNvSpPr>
          <p:nvPr>
            <p:ph type="body" idx="4294967295"/>
          </p:nvPr>
        </p:nvSpPr>
        <p:spPr>
          <a:xfrm>
            <a:off x="457200" y="2060575"/>
            <a:ext cx="8534400" cy="4797425"/>
          </a:xfrm>
        </p:spPr>
        <p:txBody>
          <a:bodyPr/>
          <a:lstStyle/>
          <a:p>
            <a:pPr eaLnBrk="1" hangingPunct="1">
              <a:lnSpc>
                <a:spcPct val="90000"/>
              </a:lnSpc>
              <a:defRPr/>
            </a:pPr>
            <a:r>
              <a:rPr lang="sr-Latn-CS" sz="2400" smtClean="0">
                <a:effectLst>
                  <a:outerShdw blurRad="38100" dist="38100" dir="2700000" algn="tl">
                    <a:srgbClr val="C0C0C0"/>
                  </a:outerShdw>
                </a:effectLst>
                <a:latin typeface="Times New Roman" pitchFamily="18" charset="0"/>
              </a:rPr>
              <a:t>Са годинама се полако смањује ниво базалног метаболизма, а повећавају се катаболички процеси за које није потребна додатна енергија. </a:t>
            </a:r>
            <a:endParaRPr lang="en-US" sz="2400" smtClean="0">
              <a:effectLst>
                <a:outerShdw blurRad="38100" dist="38100" dir="2700000" algn="tl">
                  <a:srgbClr val="C0C0C0"/>
                </a:outerShdw>
              </a:effectLst>
              <a:latin typeface="Times New Roman" pitchFamily="18" charset="0"/>
            </a:endParaRPr>
          </a:p>
          <a:p>
            <a:pPr eaLnBrk="1" hangingPunct="1">
              <a:lnSpc>
                <a:spcPct val="90000"/>
              </a:lnSpc>
              <a:defRPr/>
            </a:pPr>
            <a:r>
              <a:rPr lang="sr-Latn-CS" sz="2400" smtClean="0">
                <a:effectLst>
                  <a:outerShdw blurRad="38100" dist="38100" dir="2700000" algn="tl">
                    <a:srgbClr val="C0C0C0"/>
                  </a:outerShdw>
                </a:effectLst>
                <a:latin typeface="Times New Roman" pitchFamily="18" charset="0"/>
              </a:rPr>
              <a:t>Са старењем се смањује и способност и жеља за физичком активношћу, што </a:t>
            </a:r>
            <a:r>
              <a:rPr lang="en-US" sz="2400" smtClean="0">
                <a:effectLst>
                  <a:outerShdw blurRad="38100" dist="38100" dir="2700000" algn="tl">
                    <a:srgbClr val="C0C0C0"/>
                  </a:outerShdw>
                </a:effectLst>
                <a:latin typeface="Times New Roman" pitchFamily="18" charset="0"/>
              </a:rPr>
              <a:t>све то </a:t>
            </a:r>
            <a:r>
              <a:rPr lang="sr-Latn-CS" sz="2400" smtClean="0">
                <a:effectLst>
                  <a:outerShdw blurRad="38100" dist="38100" dir="2700000" algn="tl">
                    <a:srgbClr val="C0C0C0"/>
                  </a:outerShdw>
                </a:effectLst>
                <a:latin typeface="Times New Roman" pitchFamily="18" charset="0"/>
              </a:rPr>
              <a:t>додатно отежава. </a:t>
            </a:r>
            <a:endParaRPr lang="en-US" sz="2400" smtClean="0">
              <a:effectLst>
                <a:outerShdw blurRad="38100" dist="38100" dir="2700000" algn="tl">
                  <a:srgbClr val="C0C0C0"/>
                </a:outerShdw>
              </a:effectLst>
              <a:latin typeface="Times New Roman" pitchFamily="18" charset="0"/>
            </a:endParaRPr>
          </a:p>
          <a:p>
            <a:pPr eaLnBrk="1" hangingPunct="1">
              <a:lnSpc>
                <a:spcPct val="90000"/>
              </a:lnSpc>
              <a:defRPr/>
            </a:pPr>
            <a:r>
              <a:rPr lang="sr-Latn-CS" sz="2400" smtClean="0">
                <a:effectLst>
                  <a:outerShdw blurRad="38100" dist="38100" dir="2700000" algn="tl">
                    <a:srgbClr val="C0C0C0"/>
                  </a:outerShdw>
                </a:effectLst>
                <a:latin typeface="Times New Roman" pitchFamily="18" charset="0"/>
              </a:rPr>
              <a:t>Мишићна активност је најважнији начин којим се енергија ослобађа из организма. </a:t>
            </a:r>
            <a:endParaRPr lang="en-US" sz="2400" smtClean="0">
              <a:effectLst>
                <a:outerShdw blurRad="38100" dist="38100" dir="2700000" algn="tl">
                  <a:srgbClr val="C0C0C0"/>
                </a:outerShdw>
              </a:effectLst>
              <a:latin typeface="Times New Roman" pitchFamily="18" charset="0"/>
            </a:endParaRPr>
          </a:p>
          <a:p>
            <a:pPr eaLnBrk="1" hangingPunct="1">
              <a:lnSpc>
                <a:spcPct val="90000"/>
              </a:lnSpc>
              <a:defRPr/>
            </a:pPr>
            <a:r>
              <a:rPr lang="sr-Latn-CS" sz="2400" smtClean="0">
                <a:effectLst>
                  <a:outerShdw blurRad="38100" dist="38100" dir="2700000" algn="tl">
                    <a:srgbClr val="C0C0C0"/>
                  </a:outerShdw>
                </a:effectLst>
                <a:latin typeface="Times New Roman" pitchFamily="18" charset="0"/>
              </a:rPr>
              <a:t>Око једна трећине дневно утрошене енергије се потроши мишићним радом, а код физичких радника и половина или три четвртине. </a:t>
            </a:r>
            <a:endParaRPr lang="en-US" sz="2400" smtClean="0">
              <a:effectLst>
                <a:outerShdw blurRad="38100" dist="38100" dir="2700000" algn="tl">
                  <a:srgbClr val="C0C0C0"/>
                </a:outerShdw>
              </a:effectLst>
              <a:latin typeface="Times New Roman" pitchFamily="18" charset="0"/>
            </a:endParaRPr>
          </a:p>
          <a:p>
            <a:pPr eaLnBrk="1" hangingPunct="1">
              <a:lnSpc>
                <a:spcPct val="90000"/>
              </a:lnSpc>
              <a:defRPr/>
            </a:pPr>
            <a:r>
              <a:rPr lang="sr-Latn-CS" sz="2400" smtClean="0">
                <a:effectLst>
                  <a:outerShdw blurRad="38100" dist="38100" dir="2700000" algn="tl">
                    <a:srgbClr val="C0C0C0"/>
                  </a:outerShdw>
                </a:effectLst>
                <a:latin typeface="Times New Roman" pitchFamily="18" charset="0"/>
              </a:rPr>
              <a:t>Због тога се често каже, да гојазност настаје као последица превисоког </a:t>
            </a:r>
            <a:r>
              <a:rPr lang="sr-Cyrl-CS" sz="2400" smtClean="0">
                <a:effectLst>
                  <a:outerShdw blurRad="38100" dist="38100" dir="2700000" algn="tl">
                    <a:srgbClr val="C0C0C0"/>
                  </a:outerShdw>
                </a:effectLst>
                <a:latin typeface="Times New Roman" pitchFamily="18" charset="0"/>
              </a:rPr>
              <a:t>односа уноса хране према физичкој активности. </a:t>
            </a:r>
          </a:p>
        </p:txBody>
      </p:sp>
    </p:spTree>
    <p:extLst>
      <p:ext uri="{BB962C8B-B14F-4D97-AF65-F5344CB8AC3E}">
        <p14:creationId xmlns:p14="http://schemas.microsoft.com/office/powerpoint/2010/main" xmlns="" val="125121927"/>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idx="4294967295"/>
          </p:nvPr>
        </p:nvSpPr>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Патофизиолошки фактори</a:t>
            </a:r>
            <a:r>
              <a:rPr lang="sr-Cyrl-CS" smtClean="0">
                <a:effectLst>
                  <a:outerShdw blurRad="38100" dist="38100" dir="2700000" algn="tl">
                    <a:srgbClr val="C0C0C0"/>
                  </a:outerShdw>
                </a:effectLst>
              </a:rPr>
              <a:t> </a:t>
            </a:r>
          </a:p>
        </p:txBody>
      </p:sp>
      <p:sp>
        <p:nvSpPr>
          <p:cNvPr id="134147" name="Rectangle 3"/>
          <p:cNvSpPr>
            <a:spLocks noGrp="1" noChangeArrowheads="1"/>
          </p:cNvSpPr>
          <p:nvPr>
            <p:ph type="body" idx="4294967295"/>
          </p:nvPr>
        </p:nvSpPr>
        <p:spPr>
          <a:xfrm>
            <a:off x="457200" y="2060575"/>
            <a:ext cx="8305800" cy="4340225"/>
          </a:xfrm>
        </p:spPr>
        <p:txBody>
          <a:bodyPr/>
          <a:lstStyle/>
          <a:p>
            <a:pPr eaLnBrk="1" hangingPunct="1">
              <a:lnSpc>
                <a:spcPct val="90000"/>
              </a:lnSpc>
              <a:defRPr/>
            </a:pPr>
            <a:r>
              <a:rPr lang="sr-Latn-CS" sz="3600" smtClean="0">
                <a:effectLst>
                  <a:outerShdw blurRad="38100" dist="38100" dir="2700000" algn="tl">
                    <a:srgbClr val="C0C0C0"/>
                  </a:outerShdw>
                </a:effectLst>
                <a:latin typeface="Times New Roman" pitchFamily="18" charset="0"/>
              </a:rPr>
              <a:t>Поремећаји лучења неких ендокриних жлезда (хипофиза, штитаста и полне жлезде) могу, мада ретко, да буду узрок гојазности. </a:t>
            </a:r>
            <a:endParaRPr lang="en-US" sz="3600" smtClean="0">
              <a:effectLst>
                <a:outerShdw blurRad="38100" dist="38100" dir="2700000" algn="tl">
                  <a:srgbClr val="C0C0C0"/>
                </a:outerShdw>
              </a:effectLst>
              <a:latin typeface="Times New Roman" pitchFamily="18" charset="0"/>
            </a:endParaRPr>
          </a:p>
          <a:p>
            <a:pPr eaLnBrk="1" hangingPunct="1">
              <a:lnSpc>
                <a:spcPct val="90000"/>
              </a:lnSpc>
              <a:defRPr/>
            </a:pPr>
            <a:r>
              <a:rPr lang="sr-Latn-CS" sz="3600" smtClean="0">
                <a:effectLst>
                  <a:outerShdw blurRad="38100" dist="38100" dir="2700000" algn="tl">
                    <a:srgbClr val="C0C0C0"/>
                  </a:outerShdw>
                </a:effectLst>
                <a:latin typeface="Times New Roman" pitchFamily="18" charset="0"/>
              </a:rPr>
              <a:t>Такође, лезија центара за регулацију уноса хране у мозгу или њихов поремећај (малигнитет) може условити повећање телесне тежине.</a:t>
            </a:r>
            <a:r>
              <a:rPr lang="sr-Latn-CS" sz="3600" b="1" smtClean="0">
                <a:effectLst>
                  <a:outerShdw blurRad="38100" dist="38100" dir="2700000" algn="tl">
                    <a:srgbClr val="C0C0C0"/>
                  </a:outerShdw>
                </a:effectLst>
                <a:latin typeface="Times New Roman" pitchFamily="18" charset="0"/>
              </a:rPr>
              <a:t> </a:t>
            </a:r>
            <a:endParaRPr lang="en-US" sz="3600" b="1"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540489355"/>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idx="4294967295"/>
          </p:nvPr>
        </p:nvSpPr>
        <p:spPr>
          <a:xfrm>
            <a:off x="457200" y="1062038"/>
            <a:ext cx="8229600" cy="793750"/>
          </a:xfrm>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Патогенеза</a:t>
            </a:r>
            <a:r>
              <a:rPr lang="sr-Cyrl-CS" sz="3200" smtClean="0">
                <a:effectLst>
                  <a:outerShdw blurRad="38100" dist="38100" dir="2700000" algn="tl">
                    <a:srgbClr val="C0C0C0"/>
                  </a:outerShdw>
                </a:effectLst>
              </a:rPr>
              <a:t> </a:t>
            </a:r>
          </a:p>
        </p:txBody>
      </p:sp>
      <p:sp>
        <p:nvSpPr>
          <p:cNvPr id="135171" name="Rectangle 3"/>
          <p:cNvSpPr>
            <a:spLocks noGrp="1" noChangeArrowheads="1"/>
          </p:cNvSpPr>
          <p:nvPr>
            <p:ph type="body" idx="4294967295"/>
          </p:nvPr>
        </p:nvSpPr>
        <p:spPr>
          <a:xfrm>
            <a:off x="0" y="2205038"/>
            <a:ext cx="8991600" cy="5562600"/>
          </a:xfrm>
        </p:spPr>
        <p:txBody>
          <a:bodyPr/>
          <a:lstStyle/>
          <a:p>
            <a:pPr eaLnBrk="1" hangingPunct="1">
              <a:lnSpc>
                <a:spcPct val="80000"/>
              </a:lnSpc>
              <a:defRPr/>
            </a:pPr>
            <a:r>
              <a:rPr lang="sr-Latn-CS" sz="2100" smtClean="0">
                <a:effectLst>
                  <a:outerShdw blurRad="38100" dist="38100" dir="2700000" algn="tl">
                    <a:srgbClr val="C0C0C0"/>
                  </a:outerShdw>
                </a:effectLst>
                <a:latin typeface="Times New Roman" pitchFamily="18" charset="0"/>
              </a:rPr>
              <a:t>Сувишно уношење енергетских материја, првенствено угљени</a:t>
            </a:r>
            <a:r>
              <a:rPr lang="en-US" sz="2100" smtClean="0">
                <a:effectLst>
                  <a:outerShdw blurRad="38100" dist="38100" dir="2700000" algn="tl">
                    <a:srgbClr val="C0C0C0"/>
                  </a:outerShdw>
                </a:effectLst>
                <a:latin typeface="Times New Roman" pitchFamily="18" charset="0"/>
              </a:rPr>
              <a:t>х </a:t>
            </a:r>
            <a:r>
              <a:rPr lang="sr-Latn-CS" sz="2100" smtClean="0">
                <a:effectLst>
                  <a:outerShdw blurRad="38100" dist="38100" dir="2700000" algn="tl">
                    <a:srgbClr val="C0C0C0"/>
                  </a:outerShdw>
                </a:effectLst>
                <a:latin typeface="Times New Roman" pitchFamily="18" charset="0"/>
              </a:rPr>
              <a:t>хидрата и липида, испољава се увек нагомилавањем масти у организму. </a:t>
            </a:r>
            <a:endParaRPr lang="en-US" sz="21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100" smtClean="0">
                <a:effectLst>
                  <a:outerShdw blurRad="38100" dist="38100" dir="2700000" algn="tl">
                    <a:srgbClr val="C0C0C0"/>
                  </a:outerShdw>
                </a:effectLst>
                <a:latin typeface="Times New Roman" pitchFamily="18" charset="0"/>
              </a:rPr>
              <a:t>Вишак унетих угљених хидрата претвара се у триглицериде, који се транспортују до ткива и у њима депонују. </a:t>
            </a:r>
            <a:endParaRPr lang="en-US" sz="21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100" smtClean="0">
                <a:effectLst>
                  <a:outerShdw blurRad="38100" dist="38100" dir="2700000" algn="tl">
                    <a:srgbClr val="C0C0C0"/>
                  </a:outerShdw>
                </a:effectLst>
                <a:latin typeface="Times New Roman" pitchFamily="18" charset="0"/>
              </a:rPr>
              <a:t>Главни орган у коме се обавља ова трансформација је јетра. </a:t>
            </a:r>
            <a:endParaRPr lang="en-US" sz="21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100" smtClean="0">
                <a:effectLst>
                  <a:outerShdw blurRad="38100" dist="38100" dir="2700000" algn="tl">
                    <a:srgbClr val="C0C0C0"/>
                  </a:outerShdw>
                </a:effectLst>
                <a:latin typeface="Times New Roman" pitchFamily="18" charset="0"/>
              </a:rPr>
              <a:t>Депоновање масти у масне депое обавља се у облику хиломикрона и липопротеина врло мале густине. </a:t>
            </a:r>
            <a:endParaRPr lang="en-US" sz="21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100" smtClean="0">
                <a:effectLst>
                  <a:outerShdw blurRad="38100" dist="38100" dir="2700000" algn="tl">
                    <a:srgbClr val="C0C0C0"/>
                  </a:outerShdw>
                </a:effectLst>
                <a:latin typeface="Times New Roman" pitchFamily="18" charset="0"/>
              </a:rPr>
              <a:t>Молекул триглицерида је сувише велики да би ушао у ћелију. </a:t>
            </a:r>
            <a:endParaRPr lang="en-US" sz="21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100" smtClean="0">
                <a:effectLst>
                  <a:outerShdw blurRad="38100" dist="38100" dir="2700000" algn="tl">
                    <a:srgbClr val="C0C0C0"/>
                  </a:outerShdw>
                </a:effectLst>
                <a:latin typeface="Times New Roman" pitchFamily="18" charset="0"/>
              </a:rPr>
              <a:t>Крвљу доспели триглицериди се прво хидролизују под дејством ензима липазе у капиларима и при томе настају масне киселине. </a:t>
            </a:r>
            <a:endParaRPr lang="en-US" sz="21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100" smtClean="0">
                <a:effectLst>
                  <a:outerShdw blurRad="38100" dist="38100" dir="2700000" algn="tl">
                    <a:srgbClr val="C0C0C0"/>
                  </a:outerShdw>
                </a:effectLst>
                <a:latin typeface="Times New Roman" pitchFamily="18" charset="0"/>
              </a:rPr>
              <a:t>Да би се оне депоновале потребан је глицерол у ћелији, а он потиче од разграђених угљених хидрата. Према томе, депоновање масти у ћелијам</a:t>
            </a:r>
            <a:r>
              <a:rPr lang="en-US" sz="2100" smtClean="0">
                <a:effectLst>
                  <a:outerShdw blurRad="38100" dist="38100" dir="2700000" algn="tl">
                    <a:srgbClr val="C0C0C0"/>
                  </a:outerShdw>
                </a:effectLst>
                <a:latin typeface="Times New Roman" pitchFamily="18" charset="0"/>
              </a:rPr>
              <a:t>а</a:t>
            </a:r>
            <a:r>
              <a:rPr lang="sr-Latn-CS" sz="2100" smtClean="0">
                <a:effectLst>
                  <a:outerShdw blurRad="38100" dist="38100" dir="2700000" algn="tl">
                    <a:srgbClr val="C0C0C0"/>
                  </a:outerShdw>
                </a:effectLst>
                <a:latin typeface="Times New Roman" pitchFamily="18" charset="0"/>
              </a:rPr>
              <a:t> масног ткива је условљено метаболизмом </a:t>
            </a:r>
            <a:r>
              <a:rPr lang="sr-Cyrl-CS" sz="2100" smtClean="0">
                <a:effectLst>
                  <a:outerShdw blurRad="38100" dist="38100" dir="2700000" algn="tl">
                    <a:srgbClr val="C0C0C0"/>
                  </a:outerShdw>
                </a:effectLst>
                <a:latin typeface="Times New Roman" pitchFamily="18" charset="0"/>
              </a:rPr>
              <a:t>шећера.</a:t>
            </a:r>
          </a:p>
        </p:txBody>
      </p:sp>
    </p:spTree>
    <p:extLst>
      <p:ext uri="{BB962C8B-B14F-4D97-AF65-F5344CB8AC3E}">
        <p14:creationId xmlns:p14="http://schemas.microsoft.com/office/powerpoint/2010/main" xmlns="" val="1782414994"/>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Патофизиолошки поремећаји</a:t>
            </a:r>
            <a:r>
              <a:rPr lang="sr-Cyrl-CS" smtClean="0">
                <a:effectLst>
                  <a:outerShdw blurRad="38100" dist="38100" dir="2700000" algn="tl">
                    <a:srgbClr val="C0C0C0"/>
                  </a:outerShdw>
                </a:effectLst>
              </a:rPr>
              <a:t> </a:t>
            </a:r>
          </a:p>
        </p:txBody>
      </p:sp>
      <p:sp>
        <p:nvSpPr>
          <p:cNvPr id="137219" name="Rectangle 3"/>
          <p:cNvSpPr>
            <a:spLocks noGrp="1" noChangeArrowheads="1"/>
          </p:cNvSpPr>
          <p:nvPr>
            <p:ph type="body" idx="4294967295"/>
          </p:nvPr>
        </p:nvSpPr>
        <p:spPr/>
        <p:txBody>
          <a:bodyPr/>
          <a:lstStyle/>
          <a:p>
            <a:pPr eaLnBrk="1" hangingPunct="1">
              <a:lnSpc>
                <a:spcPct val="80000"/>
              </a:lnSpc>
              <a:defRPr/>
            </a:pPr>
            <a:r>
              <a:rPr lang="sr-Latn-CS" sz="2800" smtClean="0">
                <a:effectLst>
                  <a:outerShdw blurRad="38100" dist="38100" dir="2700000" algn="tl">
                    <a:srgbClr val="C0C0C0"/>
                  </a:outerShdw>
                </a:effectLst>
                <a:latin typeface="Times New Roman" pitchFamily="18" charset="0"/>
              </a:rPr>
              <a:t>Ова болест се испољава променама у телесној грађи, биохемијским поремећајима и разним симптомима и знацима (повећање телесне тежине, промене у унутрашњим органима, на локомоторном апарату, појаве шећерне болести, промене на кардиоваскуларном и респираторно</a:t>
            </a:r>
            <a:r>
              <a:rPr lang="en-US" sz="2800" smtClean="0">
                <a:effectLst>
                  <a:outerShdw blurRad="38100" dist="38100" dir="2700000" algn="tl">
                    <a:srgbClr val="C0C0C0"/>
                  </a:outerShdw>
                </a:effectLst>
                <a:latin typeface="Times New Roman" pitchFamily="18" charset="0"/>
              </a:rPr>
              <a:t>м</a:t>
            </a:r>
            <a:r>
              <a:rPr lang="sr-Latn-CS" sz="2800" smtClean="0">
                <a:effectLst>
                  <a:outerShdw blurRad="38100" dist="38100" dir="2700000" algn="tl">
                    <a:srgbClr val="C0C0C0"/>
                  </a:outerShdw>
                </a:effectLst>
                <a:latin typeface="Times New Roman" pitchFamily="18" charset="0"/>
              </a:rPr>
              <a:t> систему и психички поремећаји). </a:t>
            </a:r>
            <a:endParaRPr lang="en-US" sz="28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800" smtClean="0">
                <a:effectLst>
                  <a:outerShdw blurRad="38100" dist="38100" dir="2700000" algn="tl">
                    <a:srgbClr val="C0C0C0"/>
                  </a:outerShdw>
                </a:effectLst>
                <a:latin typeface="Times New Roman" pitchFamily="18" charset="0"/>
              </a:rPr>
              <a:t>Телесна грађа гојазних особа се значајно и карактеристично мења. </a:t>
            </a:r>
            <a:endParaRPr lang="en-US" sz="2800" smtClean="0">
              <a:effectLst>
                <a:outerShdw blurRad="38100" dist="38100" dir="2700000" algn="tl">
                  <a:srgbClr val="C0C0C0"/>
                </a:outerShdw>
              </a:effectLst>
              <a:latin typeface="Times New Roman" pitchFamily="18" charset="0"/>
            </a:endParaRPr>
          </a:p>
          <a:p>
            <a:pPr eaLnBrk="1" hangingPunct="1">
              <a:lnSpc>
                <a:spcPct val="80000"/>
              </a:lnSpc>
              <a:defRPr/>
            </a:pPr>
            <a:r>
              <a:rPr lang="sr-Latn-CS" sz="2800" smtClean="0">
                <a:effectLst>
                  <a:outerShdw blurRad="38100" dist="38100" dir="2700000" algn="tl">
                    <a:srgbClr val="C0C0C0"/>
                  </a:outerShdw>
                </a:effectLst>
                <a:latin typeface="Times New Roman" pitchFamily="18" charset="0"/>
              </a:rPr>
              <a:t>Масно ткиво у организму здравих особа налази се у одређеној количини и служи као потпорно ткиво и енергетска резерва</a:t>
            </a:r>
            <a:r>
              <a:rPr lang="en-US" sz="2800" smtClean="0">
                <a:effectLst>
                  <a:outerShdw blurRad="38100" dist="38100" dir="2700000" algn="tl">
                    <a:srgbClr val="C0C0C0"/>
                  </a:outerShdw>
                </a:effectLst>
                <a:latin typeface="Times New Roman" pitchFamily="18" charset="0"/>
              </a:rPr>
              <a:t>.</a:t>
            </a:r>
            <a:r>
              <a:rPr lang="en-US" sz="2800" b="1" smtClean="0">
                <a:effectLst>
                  <a:outerShdw blurRad="38100" dist="38100" dir="2700000" algn="tl">
                    <a:srgbClr val="C0C0C0"/>
                  </a:outerShdw>
                </a:effectLst>
                <a:latin typeface="Times New Roman" pitchFamily="18" charset="0"/>
              </a:rPr>
              <a:t> </a:t>
            </a:r>
          </a:p>
        </p:txBody>
      </p:sp>
    </p:spTree>
    <p:extLst>
      <p:ext uri="{BB962C8B-B14F-4D97-AF65-F5344CB8AC3E}">
        <p14:creationId xmlns:p14="http://schemas.microsoft.com/office/powerpoint/2010/main" xmlns="" val="471184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0" y="0"/>
            <a:ext cx="8458200" cy="1905000"/>
          </a:xfrm>
        </p:spPr>
        <p:txBody>
          <a:bodyPr>
            <a:normAutofit fontScale="90000"/>
          </a:bodyPr>
          <a:lstStyle/>
          <a:p>
            <a:pPr eaLnBrk="1" hangingPunct="1"/>
            <a:r>
              <a:rPr lang="sr-Cyrl-RS" sz="3200" b="1" dirty="0" smtClean="0">
                <a:solidFill>
                  <a:srgbClr val="000054"/>
                </a:solidFill>
                <a:latin typeface="Times New Roman" pitchFamily="18" charset="0"/>
              </a:rPr>
              <a:t>Код</a:t>
            </a:r>
            <a:r>
              <a:rPr lang="sr-Latn-CS" sz="3200" b="1" dirty="0" smtClean="0">
                <a:solidFill>
                  <a:srgbClr val="000054"/>
                </a:solidFill>
                <a:latin typeface="Times New Roman" pitchFamily="18" charset="0"/>
              </a:rPr>
              <a:t> </a:t>
            </a:r>
            <a:r>
              <a:rPr lang="sr-Cyrl-RS" sz="3200" b="1" dirty="0" smtClean="0">
                <a:solidFill>
                  <a:srgbClr val="000054"/>
                </a:solidFill>
                <a:latin typeface="Times New Roman" pitchFamily="18" charset="0"/>
              </a:rPr>
              <a:t>одраслих</a:t>
            </a:r>
            <a:r>
              <a:rPr lang="sr-Latn-CS" sz="3200" b="1" dirty="0" smtClean="0">
                <a:solidFill>
                  <a:srgbClr val="000054"/>
                </a:solidFill>
                <a:latin typeface="Times New Roman" pitchFamily="18" charset="0"/>
              </a:rPr>
              <a:t> </a:t>
            </a:r>
            <a:r>
              <a:rPr lang="sr-Cyrl-RS" sz="3200" b="1" dirty="0" smtClean="0">
                <a:solidFill>
                  <a:srgbClr val="000054"/>
                </a:solidFill>
                <a:latin typeface="Times New Roman" pitchFamily="18" charset="0"/>
              </a:rPr>
              <a:t>особа</a:t>
            </a:r>
            <a:r>
              <a:rPr lang="sr-Latn-CS" sz="3200" b="1" dirty="0" smtClean="0">
                <a:solidFill>
                  <a:srgbClr val="000054"/>
                </a:solidFill>
                <a:latin typeface="Times New Roman" pitchFamily="18" charset="0"/>
              </a:rPr>
              <a:t> </a:t>
            </a:r>
            <a:br>
              <a:rPr lang="sr-Latn-CS" sz="3200" b="1" dirty="0" smtClean="0">
                <a:solidFill>
                  <a:srgbClr val="000054"/>
                </a:solidFill>
                <a:latin typeface="Times New Roman" pitchFamily="18" charset="0"/>
              </a:rPr>
            </a:br>
            <a:r>
              <a:rPr lang="sr-Latn-CS" sz="3200" b="1" dirty="0" smtClean="0">
                <a:solidFill>
                  <a:srgbClr val="000054"/>
                </a:solidFill>
                <a:latin typeface="Times New Roman" pitchFamily="18" charset="0"/>
              </a:rPr>
              <a:t>(24-60 </a:t>
            </a:r>
            <a:r>
              <a:rPr lang="sr-Cyrl-RS" sz="3200" b="1" dirty="0" smtClean="0">
                <a:solidFill>
                  <a:srgbClr val="000054"/>
                </a:solidFill>
                <a:latin typeface="Times New Roman" pitchFamily="18" charset="0"/>
              </a:rPr>
              <a:t>година</a:t>
            </a:r>
            <a:r>
              <a:rPr lang="sr-Latn-CS" sz="3200" b="1" dirty="0" smtClean="0">
                <a:solidFill>
                  <a:srgbClr val="000054"/>
                </a:solidFill>
                <a:latin typeface="Times New Roman" pitchFamily="18" charset="0"/>
              </a:rPr>
              <a:t>, W</a:t>
            </a:r>
            <a:r>
              <a:rPr lang="en-US" sz="3200" b="1" dirty="0" smtClean="0">
                <a:solidFill>
                  <a:srgbClr val="000054"/>
                </a:solidFill>
                <a:latin typeface="Times New Roman" pitchFamily="18" charset="0"/>
              </a:rPr>
              <a:t>H</a:t>
            </a:r>
            <a:r>
              <a:rPr lang="sr-Cyrl-RS" sz="3200" b="1" dirty="0" smtClean="0">
                <a:solidFill>
                  <a:srgbClr val="000054"/>
                </a:solidFill>
                <a:latin typeface="Times New Roman" pitchFamily="18" charset="0"/>
              </a:rPr>
              <a:t>О</a:t>
            </a:r>
            <a:r>
              <a:rPr lang="sr-Latn-CS" sz="3200" b="1" dirty="0" smtClean="0">
                <a:solidFill>
                  <a:srgbClr val="000054"/>
                </a:solidFill>
                <a:latin typeface="Times New Roman" pitchFamily="18" charset="0"/>
              </a:rPr>
              <a:t>) </a:t>
            </a:r>
            <a:r>
              <a:rPr lang="sr-Cyrl-RS" sz="3200" b="1" dirty="0" smtClean="0">
                <a:solidFill>
                  <a:srgbClr val="000054"/>
                </a:solidFill>
                <a:latin typeface="Times New Roman" pitchFamily="18" charset="0"/>
              </a:rPr>
              <a:t>и</a:t>
            </a:r>
            <a:r>
              <a:rPr lang="sr-Latn-CS" sz="3200" b="1" dirty="0" smtClean="0">
                <a:solidFill>
                  <a:srgbClr val="000054"/>
                </a:solidFill>
                <a:latin typeface="Times New Roman" pitchFamily="18" charset="0"/>
              </a:rPr>
              <a:t> </a:t>
            </a:r>
            <a:br>
              <a:rPr lang="sr-Latn-CS" sz="3200" b="1" dirty="0" smtClean="0">
                <a:solidFill>
                  <a:srgbClr val="000054"/>
                </a:solidFill>
                <a:latin typeface="Times New Roman" pitchFamily="18" charset="0"/>
              </a:rPr>
            </a:br>
            <a:r>
              <a:rPr lang="sr-Cyrl-RS" sz="3200" b="1" dirty="0" smtClean="0">
                <a:solidFill>
                  <a:srgbClr val="000054"/>
                </a:solidFill>
                <a:latin typeface="Times New Roman" pitchFamily="18" charset="0"/>
              </a:rPr>
              <a:t>старих</a:t>
            </a:r>
            <a:r>
              <a:rPr lang="sr-Latn-CS" sz="3200" b="1" dirty="0" smtClean="0">
                <a:solidFill>
                  <a:srgbClr val="000054"/>
                </a:solidFill>
                <a:latin typeface="Times New Roman" pitchFamily="18" charset="0"/>
              </a:rPr>
              <a:t> </a:t>
            </a:r>
            <a:r>
              <a:rPr lang="sr-Cyrl-RS" sz="3200" b="1" dirty="0" smtClean="0">
                <a:solidFill>
                  <a:srgbClr val="000054"/>
                </a:solidFill>
                <a:latin typeface="Times New Roman" pitchFamily="18" charset="0"/>
              </a:rPr>
              <a:t>особа</a:t>
            </a:r>
            <a:r>
              <a:rPr lang="sr-Latn-CS" sz="3200" b="1" dirty="0" smtClean="0">
                <a:solidFill>
                  <a:srgbClr val="000054"/>
                </a:solidFill>
                <a:latin typeface="Times New Roman" pitchFamily="18" charset="0"/>
              </a:rPr>
              <a:t> </a:t>
            </a:r>
            <a:br>
              <a:rPr lang="sr-Latn-CS" sz="3200" b="1" dirty="0" smtClean="0">
                <a:solidFill>
                  <a:srgbClr val="000054"/>
                </a:solidFill>
                <a:latin typeface="Times New Roman" pitchFamily="18" charset="0"/>
              </a:rPr>
            </a:br>
            <a:r>
              <a:rPr lang="sr-Latn-CS" sz="3200" b="1" dirty="0" smtClean="0">
                <a:solidFill>
                  <a:srgbClr val="000054"/>
                </a:solidFill>
                <a:latin typeface="Times New Roman" pitchFamily="18" charset="0"/>
              </a:rPr>
              <a:t>(</a:t>
            </a:r>
            <a:r>
              <a:rPr lang="sr-Cyrl-RS" sz="3200" b="1" dirty="0" smtClean="0">
                <a:solidFill>
                  <a:srgbClr val="000054"/>
                </a:solidFill>
                <a:latin typeface="Times New Roman" pitchFamily="18" charset="0"/>
              </a:rPr>
              <a:t>више</a:t>
            </a:r>
            <a:r>
              <a:rPr lang="sr-Latn-CS" sz="3200" b="1" dirty="0" smtClean="0">
                <a:solidFill>
                  <a:srgbClr val="000054"/>
                </a:solidFill>
                <a:latin typeface="Times New Roman" pitchFamily="18" charset="0"/>
              </a:rPr>
              <a:t> </a:t>
            </a:r>
            <a:r>
              <a:rPr lang="sr-Cyrl-RS" sz="3200" b="1" dirty="0" smtClean="0">
                <a:solidFill>
                  <a:srgbClr val="000054"/>
                </a:solidFill>
                <a:latin typeface="Times New Roman" pitchFamily="18" charset="0"/>
              </a:rPr>
              <a:t>од</a:t>
            </a:r>
            <a:r>
              <a:rPr lang="sr-Latn-CS" sz="3200" b="1" dirty="0" smtClean="0">
                <a:solidFill>
                  <a:srgbClr val="000054"/>
                </a:solidFill>
                <a:latin typeface="Times New Roman" pitchFamily="18" charset="0"/>
              </a:rPr>
              <a:t> 60 </a:t>
            </a:r>
            <a:r>
              <a:rPr lang="sr-Cyrl-RS" sz="3200" b="1" dirty="0" smtClean="0">
                <a:solidFill>
                  <a:srgbClr val="000054"/>
                </a:solidFill>
                <a:latin typeface="Times New Roman" pitchFamily="18" charset="0"/>
              </a:rPr>
              <a:t>година</a:t>
            </a:r>
            <a:r>
              <a:rPr lang="sr-Latn-CS" sz="3200" b="1" dirty="0" smtClean="0">
                <a:solidFill>
                  <a:srgbClr val="000054"/>
                </a:solidFill>
                <a:latin typeface="Times New Roman" pitchFamily="18" charset="0"/>
              </a:rPr>
              <a:t>, W</a:t>
            </a:r>
            <a:r>
              <a:rPr lang="en-US" sz="3200" b="1" dirty="0" smtClean="0">
                <a:solidFill>
                  <a:srgbClr val="000054"/>
                </a:solidFill>
                <a:latin typeface="Times New Roman" pitchFamily="18" charset="0"/>
              </a:rPr>
              <a:t>H</a:t>
            </a:r>
            <a:r>
              <a:rPr lang="sr-Cyrl-RS" sz="3200" b="1" dirty="0" smtClean="0">
                <a:solidFill>
                  <a:srgbClr val="000054"/>
                </a:solidFill>
                <a:latin typeface="Times New Roman" pitchFamily="18" charset="0"/>
              </a:rPr>
              <a:t>О</a:t>
            </a:r>
            <a:r>
              <a:rPr lang="sr-Latn-CS" sz="3200" b="1" dirty="0" smtClean="0">
                <a:solidFill>
                  <a:srgbClr val="000054"/>
                </a:solidFill>
                <a:latin typeface="Times New Roman" pitchFamily="18" charset="0"/>
              </a:rPr>
              <a:t>):</a:t>
            </a:r>
            <a:endParaRPr lang="en-US" sz="3200" b="1" dirty="0" smtClean="0">
              <a:solidFill>
                <a:srgbClr val="000054"/>
              </a:solidFill>
              <a:latin typeface="Times New Roman" pitchFamily="18" charset="0"/>
            </a:endParaRPr>
          </a:p>
        </p:txBody>
      </p:sp>
      <p:sp>
        <p:nvSpPr>
          <p:cNvPr id="97283" name="Rectangle 3"/>
          <p:cNvSpPr>
            <a:spLocks noGrp="1" noChangeArrowheads="1"/>
          </p:cNvSpPr>
          <p:nvPr>
            <p:ph type="body" idx="1"/>
          </p:nvPr>
        </p:nvSpPr>
        <p:spPr>
          <a:xfrm>
            <a:off x="0" y="2571750"/>
            <a:ext cx="8839200" cy="3448050"/>
          </a:xfrm>
        </p:spPr>
        <p:txBody>
          <a:bodyPr/>
          <a:lstStyle/>
          <a:p>
            <a:pPr eaLnBrk="1" hangingPunct="1">
              <a:buFont typeface="Wingdings" pitchFamily="2" charset="2"/>
              <a:buChar char="Ø"/>
              <a:defRPr/>
            </a:pPr>
            <a:r>
              <a:rPr lang="sr-Cyrl-RS" b="1" dirty="0" smtClean="0">
                <a:solidFill>
                  <a:srgbClr val="000054"/>
                </a:solidFill>
                <a:latin typeface="Times New Roman" pitchFamily="18" charset="0"/>
              </a:rPr>
              <a:t>Телесна</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висина</a:t>
            </a:r>
            <a:endParaRPr lang="sr-Latn-CS" b="1" dirty="0" smtClean="0">
              <a:solidFill>
                <a:srgbClr val="000054"/>
              </a:solidFill>
              <a:latin typeface="Times New Roman" pitchFamily="18" charset="0"/>
            </a:endParaRPr>
          </a:p>
          <a:p>
            <a:pPr eaLnBrk="1" hangingPunct="1">
              <a:buFont typeface="Wingdings" pitchFamily="2" charset="2"/>
              <a:buChar char="Ø"/>
              <a:defRPr/>
            </a:pPr>
            <a:r>
              <a:rPr lang="sr-Cyrl-RS" b="1" dirty="0" smtClean="0">
                <a:solidFill>
                  <a:srgbClr val="000054"/>
                </a:solidFill>
                <a:latin typeface="Times New Roman" pitchFamily="18" charset="0"/>
              </a:rPr>
              <a:t>Телесна</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маса</a:t>
            </a:r>
            <a:endParaRPr lang="sr-Latn-CS" b="1" dirty="0" smtClean="0">
              <a:solidFill>
                <a:srgbClr val="000054"/>
              </a:solidFill>
              <a:latin typeface="Times New Roman" pitchFamily="18" charset="0"/>
            </a:endParaRPr>
          </a:p>
          <a:p>
            <a:pPr eaLnBrk="1" hangingPunct="1">
              <a:buFont typeface="Wingdings" pitchFamily="2" charset="2"/>
              <a:buChar char="Ø"/>
              <a:defRPr/>
            </a:pPr>
            <a:r>
              <a:rPr lang="sr-Cyrl-RS" b="1" dirty="0" smtClean="0">
                <a:solidFill>
                  <a:srgbClr val="000054"/>
                </a:solidFill>
                <a:latin typeface="Times New Roman" pitchFamily="18" charset="0"/>
              </a:rPr>
              <a:t>Обим</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струка</a:t>
            </a:r>
            <a:endParaRPr lang="sr-Latn-CS" b="1" dirty="0" smtClean="0">
              <a:solidFill>
                <a:srgbClr val="000054"/>
              </a:solidFill>
              <a:latin typeface="Times New Roman" pitchFamily="18" charset="0"/>
            </a:endParaRPr>
          </a:p>
          <a:p>
            <a:pPr eaLnBrk="1" hangingPunct="1">
              <a:buFont typeface="Wingdings" pitchFamily="2" charset="2"/>
              <a:buChar char="Ø"/>
              <a:defRPr/>
            </a:pPr>
            <a:r>
              <a:rPr lang="sr-Cyrl-RS" b="1" dirty="0" smtClean="0">
                <a:solidFill>
                  <a:srgbClr val="000054"/>
                </a:solidFill>
                <a:latin typeface="Times New Roman" pitchFamily="18" charset="0"/>
              </a:rPr>
              <a:t>Проценат</a:t>
            </a:r>
            <a:r>
              <a:rPr lang="en-US" b="1" dirty="0" smtClean="0">
                <a:solidFill>
                  <a:srgbClr val="000054"/>
                </a:solidFill>
                <a:latin typeface="Times New Roman" pitchFamily="18" charset="0"/>
              </a:rPr>
              <a:t> </a:t>
            </a:r>
            <a:r>
              <a:rPr lang="sr-Cyrl-RS" b="1" dirty="0" smtClean="0">
                <a:solidFill>
                  <a:srgbClr val="000054"/>
                </a:solidFill>
                <a:latin typeface="Times New Roman" pitchFamily="18" charset="0"/>
              </a:rPr>
              <a:t>сала</a:t>
            </a:r>
            <a:r>
              <a:rPr lang="sr-Latn-RS" b="1" dirty="0" smtClean="0">
                <a:solidFill>
                  <a:srgbClr val="000054"/>
                </a:solidFill>
                <a:latin typeface="Times New Roman" pitchFamily="18" charset="0"/>
              </a:rPr>
              <a:t> </a:t>
            </a:r>
            <a:r>
              <a:rPr lang="sr-Cyrl-RS" b="1" dirty="0" smtClean="0">
                <a:solidFill>
                  <a:srgbClr val="000054"/>
                </a:solidFill>
                <a:latin typeface="Times New Roman" pitchFamily="18" charset="0"/>
              </a:rPr>
              <a:t>у</a:t>
            </a:r>
            <a:r>
              <a:rPr lang="en-US" b="1" dirty="0" smtClean="0">
                <a:solidFill>
                  <a:srgbClr val="000054"/>
                </a:solidFill>
                <a:latin typeface="Times New Roman" pitchFamily="18" charset="0"/>
              </a:rPr>
              <a:t> </a:t>
            </a:r>
            <a:r>
              <a:rPr lang="sr-Cyrl-RS" b="1" dirty="0" smtClean="0">
                <a:solidFill>
                  <a:srgbClr val="000054"/>
                </a:solidFill>
                <a:latin typeface="Times New Roman" pitchFamily="18" charset="0"/>
              </a:rPr>
              <a:t>телу</a:t>
            </a:r>
            <a:r>
              <a:rPr lang="en-US" b="1" dirty="0" smtClean="0">
                <a:solidFill>
                  <a:srgbClr val="000054"/>
                </a:solidFill>
                <a:latin typeface="Times New Roman" pitchFamily="18" charset="0"/>
              </a:rPr>
              <a:t> </a:t>
            </a:r>
            <a:r>
              <a:rPr lang="sr-Cyrl-RS" b="1" dirty="0" smtClean="0">
                <a:solidFill>
                  <a:srgbClr val="000054"/>
                </a:solidFill>
                <a:latin typeface="Times New Roman" pitchFamily="18" charset="0"/>
              </a:rPr>
              <a:t>помоћу</a:t>
            </a:r>
            <a:r>
              <a:rPr lang="sr-Latn-RS" b="1" dirty="0" smtClean="0">
                <a:solidFill>
                  <a:srgbClr val="000054"/>
                </a:solidFill>
                <a:latin typeface="Times New Roman" pitchFamily="18" charset="0"/>
              </a:rPr>
              <a:t> </a:t>
            </a:r>
            <a:r>
              <a:rPr lang="sr-Cyrl-RS" b="1" dirty="0" smtClean="0">
                <a:solidFill>
                  <a:srgbClr val="000054"/>
                </a:solidFill>
                <a:latin typeface="Times New Roman" pitchFamily="18" charset="0"/>
              </a:rPr>
              <a:t>мерења</a:t>
            </a:r>
            <a:r>
              <a:rPr lang="sr-Latn-RS" b="1" dirty="0" smtClean="0">
                <a:solidFill>
                  <a:srgbClr val="000054"/>
                </a:solidFill>
                <a:latin typeface="Times New Roman" pitchFamily="18" charset="0"/>
              </a:rPr>
              <a:t>                 </a:t>
            </a:r>
            <a:r>
              <a:rPr lang="sr-Cyrl-RS" b="1" dirty="0" smtClean="0">
                <a:solidFill>
                  <a:srgbClr val="000054"/>
                </a:solidFill>
                <a:latin typeface="Times New Roman" pitchFamily="18" charset="0"/>
              </a:rPr>
              <a:t>Дебљине</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поткожног</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масног</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ткива</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на</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четири</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мерна</a:t>
            </a:r>
            <a:r>
              <a:rPr lang="sr-Latn-CS" b="1" dirty="0" smtClean="0">
                <a:solidFill>
                  <a:srgbClr val="000054"/>
                </a:solidFill>
                <a:latin typeface="Times New Roman" pitchFamily="18" charset="0"/>
              </a:rPr>
              <a:t> </a:t>
            </a:r>
            <a:r>
              <a:rPr lang="sr-Cyrl-RS" b="1" dirty="0" smtClean="0">
                <a:solidFill>
                  <a:srgbClr val="000054"/>
                </a:solidFill>
                <a:latin typeface="Times New Roman" pitchFamily="18" charset="0"/>
              </a:rPr>
              <a:t>места</a:t>
            </a:r>
            <a:endParaRPr lang="en-US" b="1" dirty="0" smtClean="0">
              <a:solidFill>
                <a:srgbClr val="000054"/>
              </a:solidFill>
              <a:latin typeface="Times New Roman" pitchFamily="18" charset="0"/>
            </a:endParaRPr>
          </a:p>
          <a:p>
            <a:pPr eaLnBrk="1" hangingPunct="1">
              <a:defRPr/>
            </a:pPr>
            <a:endParaRPr lang="en-US" dirty="0" smtClean="0">
              <a:solidFill>
                <a:srgbClr val="000054"/>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4294967295"/>
          </p:nvPr>
        </p:nvSpPr>
        <p:spPr>
          <a:xfrm>
            <a:off x="228600" y="2133600"/>
            <a:ext cx="8610600" cy="4419600"/>
          </a:xfrm>
        </p:spPr>
        <p:txBody>
          <a:bodyPr/>
          <a:lstStyle/>
          <a:p>
            <a:pPr eaLnBrk="1" hangingPunct="1">
              <a:lnSpc>
                <a:spcPct val="80000"/>
              </a:lnSpc>
            </a:pPr>
            <a:r>
              <a:rPr lang="sr-Latn-CS" sz="2800" smtClean="0">
                <a:latin typeface="Times New Roman" pitchFamily="18" charset="0"/>
              </a:rPr>
              <a:t>Оно се налази у међућелијском простору, међу влакнима скелетних мишића. </a:t>
            </a:r>
            <a:endParaRPr lang="en-US" sz="2800" smtClean="0">
              <a:latin typeface="Times New Roman" pitchFamily="18" charset="0"/>
            </a:endParaRPr>
          </a:p>
          <a:p>
            <a:pPr eaLnBrk="1" hangingPunct="1">
              <a:lnSpc>
                <a:spcPct val="80000"/>
              </a:lnSpc>
            </a:pPr>
            <a:r>
              <a:rPr lang="sr-Latn-CS" sz="2800" smtClean="0">
                <a:latin typeface="Times New Roman" pitchFamily="18" charset="0"/>
              </a:rPr>
              <a:t>Код гојазних особа распоред масти је нешто другачији. </a:t>
            </a:r>
            <a:endParaRPr lang="en-US" sz="2800" smtClean="0">
              <a:latin typeface="Times New Roman" pitchFamily="18" charset="0"/>
            </a:endParaRPr>
          </a:p>
          <a:p>
            <a:pPr eaLnBrk="1" hangingPunct="1">
              <a:lnSpc>
                <a:spcPct val="80000"/>
              </a:lnSpc>
            </a:pPr>
            <a:r>
              <a:rPr lang="sr-Latn-CS" sz="2800" smtClean="0">
                <a:latin typeface="Times New Roman" pitchFamily="18" charset="0"/>
              </a:rPr>
              <a:t>Код мушкараца се масно ткиво нагомилава у грудном кошу, горњем делу трбуха, на врату и лицу. </a:t>
            </a:r>
            <a:endParaRPr lang="en-US" sz="2800" smtClean="0">
              <a:latin typeface="Times New Roman" pitchFamily="18" charset="0"/>
            </a:endParaRPr>
          </a:p>
          <a:p>
            <a:pPr eaLnBrk="1" hangingPunct="1">
              <a:lnSpc>
                <a:spcPct val="80000"/>
              </a:lnSpc>
            </a:pPr>
            <a:r>
              <a:rPr lang="sr-Latn-CS" sz="2800" smtClean="0">
                <a:latin typeface="Times New Roman" pitchFamily="18" charset="0"/>
              </a:rPr>
              <a:t>При гојењу жена оно се претежно нагомилава у трбуху, глутеалним пределима и ектремитетима.</a:t>
            </a:r>
            <a:endParaRPr lang="en-US" sz="2800" smtClean="0">
              <a:latin typeface="Times New Roman" pitchFamily="18" charset="0"/>
            </a:endParaRPr>
          </a:p>
          <a:p>
            <a:pPr eaLnBrk="1" hangingPunct="1">
              <a:lnSpc>
                <a:spcPct val="80000"/>
              </a:lnSpc>
            </a:pPr>
            <a:r>
              <a:rPr lang="sr-Latn-CS" sz="2800" smtClean="0">
                <a:latin typeface="Times New Roman" pitchFamily="18" charset="0"/>
              </a:rPr>
              <a:t>Повећање количине масног ткива у организму гојазних особа се испољава повећањем броја и величине масних ћелија (адипоцита). </a:t>
            </a:r>
            <a:endParaRPr lang="en-US" sz="2800" smtClean="0">
              <a:latin typeface="Times New Roman" pitchFamily="18" charset="0"/>
            </a:endParaRPr>
          </a:p>
        </p:txBody>
      </p:sp>
    </p:spTree>
    <p:extLst>
      <p:ext uri="{BB962C8B-B14F-4D97-AF65-F5344CB8AC3E}">
        <p14:creationId xmlns:p14="http://schemas.microsoft.com/office/powerpoint/2010/main" xmlns="" val="1840716478"/>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idx="4294967295"/>
          </p:nvPr>
        </p:nvSpPr>
        <p:spPr>
          <a:xfrm>
            <a:off x="468313" y="908050"/>
            <a:ext cx="8229600" cy="1143000"/>
          </a:xfrm>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Компликације болести</a:t>
            </a:r>
            <a:r>
              <a:rPr lang="sr-Cyrl-CS" smtClean="0">
                <a:effectLst>
                  <a:outerShdw blurRad="38100" dist="38100" dir="2700000" algn="tl">
                    <a:srgbClr val="C0C0C0"/>
                  </a:outerShdw>
                </a:effectLst>
              </a:rPr>
              <a:t> </a:t>
            </a:r>
          </a:p>
        </p:txBody>
      </p:sp>
      <p:sp>
        <p:nvSpPr>
          <p:cNvPr id="131075" name="Rectangle 3"/>
          <p:cNvSpPr>
            <a:spLocks noGrp="1" noChangeArrowheads="1"/>
          </p:cNvSpPr>
          <p:nvPr>
            <p:ph type="body" idx="4294967295"/>
          </p:nvPr>
        </p:nvSpPr>
        <p:spPr>
          <a:xfrm>
            <a:off x="457200" y="1844675"/>
            <a:ext cx="8435975" cy="4556125"/>
          </a:xfrm>
        </p:spPr>
        <p:txBody>
          <a:bodyPr/>
          <a:lstStyle/>
          <a:p>
            <a:pPr marL="609600" indent="-609600" eaLnBrk="1" hangingPunct="1">
              <a:lnSpc>
                <a:spcPct val="80000"/>
              </a:lnSpc>
              <a:buFontTx/>
              <a:buAutoNum type="arabicPeriod"/>
            </a:pPr>
            <a:r>
              <a:rPr lang="sr-Cyrl-CS" sz="2100" smtClean="0">
                <a:latin typeface="Times New Roman" pitchFamily="18" charset="0"/>
              </a:rPr>
              <a:t>Метаболичко-хормоналне компликације (шећерна болест тип 2, инсулинска резистенција, дислипопротеинемија, хипертензија), </a:t>
            </a:r>
          </a:p>
          <a:p>
            <a:pPr marL="609600" indent="-609600" eaLnBrk="1" hangingPunct="1">
              <a:lnSpc>
                <a:spcPct val="80000"/>
              </a:lnSpc>
              <a:buFontTx/>
              <a:buAutoNum type="arabicPeriod"/>
            </a:pPr>
            <a:r>
              <a:rPr lang="sr-Cyrl-CS" sz="2100" smtClean="0">
                <a:latin typeface="Times New Roman" pitchFamily="18" charset="0"/>
              </a:rPr>
              <a:t>поремећаји на нивоу циркулишућих хормона и других фактора (цитокина, хормона раста и др.), </a:t>
            </a:r>
          </a:p>
          <a:p>
            <a:pPr marL="609600" indent="-609600" eaLnBrk="1" hangingPunct="1">
              <a:lnSpc>
                <a:spcPct val="80000"/>
              </a:lnSpc>
              <a:buFontTx/>
              <a:buAutoNum type="arabicPeriod"/>
            </a:pPr>
            <a:r>
              <a:rPr lang="sr-Cyrl-CS" sz="2100" smtClean="0">
                <a:latin typeface="Times New Roman" pitchFamily="18" charset="0"/>
              </a:rPr>
              <a:t>болести органских система (цереброваскуларна болест, срчана инсуфицијенција, тромбоемболијске компликације, хиповентилациони синдром, холеитијаза, масна инфилтрација јетре, дисфункције имунолошког система, болести коже), </a:t>
            </a:r>
          </a:p>
          <a:p>
            <a:pPr marL="609600" indent="-609600" eaLnBrk="1" hangingPunct="1">
              <a:lnSpc>
                <a:spcPct val="80000"/>
              </a:lnSpc>
              <a:buFontTx/>
              <a:buAutoNum type="arabicPeriod"/>
            </a:pPr>
            <a:r>
              <a:rPr lang="sr-Cyrl-CS" sz="2100" smtClean="0">
                <a:latin typeface="Times New Roman" pitchFamily="18" charset="0"/>
              </a:rPr>
              <a:t>малигне болести, </a:t>
            </a:r>
          </a:p>
          <a:p>
            <a:pPr marL="609600" indent="-609600" eaLnBrk="1" hangingPunct="1">
              <a:lnSpc>
                <a:spcPct val="80000"/>
              </a:lnSpc>
              <a:buFontTx/>
              <a:buAutoNum type="arabicPeriod"/>
            </a:pPr>
            <a:r>
              <a:rPr lang="sr-Cyrl-CS" sz="2100" smtClean="0">
                <a:latin typeface="Times New Roman" pitchFamily="18" charset="0"/>
              </a:rPr>
              <a:t>механичке компликације (артроза, пораст интраабдоминалног притиска, лумбални синдром),</a:t>
            </a:r>
          </a:p>
          <a:p>
            <a:pPr marL="609600" indent="-609600" eaLnBrk="1" hangingPunct="1">
              <a:lnSpc>
                <a:spcPct val="80000"/>
              </a:lnSpc>
              <a:buFontTx/>
              <a:buAutoNum type="arabicPeriod"/>
            </a:pPr>
            <a:r>
              <a:rPr lang="sr-Cyrl-CS" sz="2100" smtClean="0">
                <a:latin typeface="Times New Roman" pitchFamily="18" charset="0"/>
              </a:rPr>
              <a:t>хируршке компликације, </a:t>
            </a:r>
          </a:p>
          <a:p>
            <a:pPr marL="609600" indent="-609600" eaLnBrk="1" hangingPunct="1">
              <a:lnSpc>
                <a:spcPct val="80000"/>
              </a:lnSpc>
              <a:buFontTx/>
              <a:buAutoNum type="arabicPeriod"/>
            </a:pPr>
            <a:r>
              <a:rPr lang="sr-Cyrl-CS" sz="2100" smtClean="0">
                <a:latin typeface="Times New Roman" pitchFamily="18" charset="0"/>
              </a:rPr>
              <a:t>психосоцијалне компликације (стрес, депресија, повећан ризик инвалидитета, компликације на радном месту</a:t>
            </a:r>
            <a:r>
              <a:rPr lang="en-US" sz="2100" smtClean="0">
                <a:latin typeface="Times New Roman" pitchFamily="18" charset="0"/>
              </a:rPr>
              <a:t>).</a:t>
            </a:r>
          </a:p>
        </p:txBody>
      </p:sp>
    </p:spTree>
    <p:extLst>
      <p:ext uri="{BB962C8B-B14F-4D97-AF65-F5344CB8AC3E}">
        <p14:creationId xmlns:p14="http://schemas.microsoft.com/office/powerpoint/2010/main" xmlns="" val="3145807766"/>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idx="4294967295"/>
          </p:nvPr>
        </p:nvSpPr>
        <p:spPr/>
        <p:txBody>
          <a:bodyPr anchorCtr="1">
            <a:normAutofit fontScale="90000"/>
          </a:bodyPr>
          <a:lstStyle/>
          <a:p>
            <a:pPr eaLnBrk="1" hangingPunct="1">
              <a:defRPr/>
            </a:pPr>
            <a:r>
              <a:rPr lang="sr-Cyrl-CS" b="1" smtClean="0">
                <a:effectLst>
                  <a:outerShdw blurRad="38100" dist="38100" dir="2700000" algn="tl">
                    <a:srgbClr val="C0C0C0"/>
                  </a:outerShdw>
                </a:effectLst>
                <a:latin typeface="Times New Roman" pitchFamily="18" charset="0"/>
              </a:rPr>
              <a:t>Дијагноза и стратификација ухрањености</a:t>
            </a:r>
          </a:p>
        </p:txBody>
      </p:sp>
      <p:sp>
        <p:nvSpPr>
          <p:cNvPr id="132099" name="Rectangle 3"/>
          <p:cNvSpPr>
            <a:spLocks noGrp="1" noChangeArrowheads="1"/>
          </p:cNvSpPr>
          <p:nvPr>
            <p:ph type="body" idx="4294967295"/>
          </p:nvPr>
        </p:nvSpPr>
        <p:spPr>
          <a:xfrm>
            <a:off x="457200" y="2276475"/>
            <a:ext cx="8382000" cy="4032250"/>
          </a:xfrm>
        </p:spPr>
        <p:txBody>
          <a:bodyPr/>
          <a:lstStyle/>
          <a:p>
            <a:pPr eaLnBrk="1" hangingPunct="1"/>
            <a:r>
              <a:rPr lang="sr-Latn-CS" sz="2800" smtClean="0">
                <a:latin typeface="Times New Roman" pitchFamily="18" charset="0"/>
              </a:rPr>
              <a:t>Дијагноза гојазности се поставља на основу односа телесне масе у килограмима и квадрата телесне висине у метрима. </a:t>
            </a:r>
            <a:endParaRPr lang="en-US" sz="2800" smtClean="0">
              <a:latin typeface="Times New Roman" pitchFamily="18" charset="0"/>
            </a:endParaRPr>
          </a:p>
          <a:p>
            <a:pPr eaLnBrk="1" hangingPunct="1"/>
            <a:r>
              <a:rPr lang="sr-Latn-CS" sz="2800" smtClean="0">
                <a:latin typeface="Times New Roman" pitchFamily="18" charset="0"/>
              </a:rPr>
              <a:t>Добијени индеx телесне масе (</a:t>
            </a:r>
            <a:r>
              <a:rPr lang="sr-Cyrl-CS" sz="2800" smtClean="0">
                <a:latin typeface="Times New Roman" pitchFamily="18" charset="0"/>
              </a:rPr>
              <a:t>БМИ</a:t>
            </a:r>
            <a:r>
              <a:rPr lang="sr-Latn-CS" sz="2800" smtClean="0">
                <a:latin typeface="Times New Roman" pitchFamily="18" charset="0"/>
              </a:rPr>
              <a:t>) стратификује нивое ухрањености- од вредности испод нормале до еxтремно тешке гојазности. </a:t>
            </a:r>
          </a:p>
          <a:p>
            <a:pPr eaLnBrk="1" hangingPunct="1"/>
            <a:r>
              <a:rPr lang="sr-Cyrl-CS" sz="2800" smtClean="0">
                <a:latin typeface="Times New Roman" pitchFamily="18" charset="0"/>
              </a:rPr>
              <a:t>И сви остали начини утврђивања стања исхрањености</a:t>
            </a:r>
            <a:endParaRPr lang="en-US" sz="2800" smtClean="0">
              <a:latin typeface="Times New Roman" pitchFamily="18" charset="0"/>
            </a:endParaRPr>
          </a:p>
        </p:txBody>
      </p:sp>
    </p:spTree>
    <p:extLst>
      <p:ext uri="{BB962C8B-B14F-4D97-AF65-F5344CB8AC3E}">
        <p14:creationId xmlns:p14="http://schemas.microsoft.com/office/powerpoint/2010/main" xmlns="" val="3041814903"/>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body" idx="4294967295"/>
          </p:nvPr>
        </p:nvSpPr>
        <p:spPr>
          <a:xfrm>
            <a:off x="457200" y="1447800"/>
            <a:ext cx="7772400" cy="4419600"/>
          </a:xfrm>
        </p:spPr>
        <p:txBody>
          <a:bodyPr/>
          <a:lstStyle/>
          <a:p>
            <a:pPr lvl="1" eaLnBrk="1" hangingPunct="1">
              <a:lnSpc>
                <a:spcPct val="90000"/>
              </a:lnSpc>
              <a:buFontTx/>
              <a:buNone/>
              <a:defRPr/>
            </a:pPr>
            <a:r>
              <a:rPr lang="sl-SI" sz="2000" b="1" smtClean="0">
                <a:effectLst>
                  <a:outerShdw blurRad="38100" dist="38100" dir="2700000" algn="tl">
                    <a:srgbClr val="C0C0C0"/>
                  </a:outerShdw>
                </a:effectLst>
              </a:rPr>
              <a:t>Класификација</a:t>
            </a:r>
            <a:r>
              <a:rPr lang="en-US" sz="2000" b="1" smtClean="0">
                <a:effectLst>
                  <a:outerShdw blurRad="38100" dist="38100" dir="2700000" algn="tl">
                    <a:srgbClr val="C0C0C0"/>
                  </a:outerShdw>
                </a:effectLst>
              </a:rPr>
              <a:t>	 </a:t>
            </a:r>
            <a:r>
              <a:rPr lang="sr-Cyrl-CS" sz="2000" b="1" smtClean="0">
                <a:effectLst>
                  <a:outerShdw blurRad="38100" dist="38100" dir="2700000" algn="tl">
                    <a:srgbClr val="C0C0C0"/>
                  </a:outerShdw>
                </a:effectLst>
              </a:rPr>
              <a:t>БМИ</a:t>
            </a:r>
            <a:r>
              <a:rPr lang="en-US" sz="2000" b="1" smtClean="0">
                <a:effectLst>
                  <a:outerShdw blurRad="38100" dist="38100" dir="2700000" algn="tl">
                    <a:srgbClr val="C0C0C0"/>
                  </a:outerShdw>
                </a:effectLst>
              </a:rPr>
              <a:t> (кг/м2)	 </a:t>
            </a:r>
            <a:r>
              <a:rPr lang="sl-SI" sz="2000" b="1" smtClean="0">
                <a:effectLst>
                  <a:outerShdw blurRad="38100" dist="38100" dir="2700000" algn="tl">
                    <a:srgbClr val="C0C0C0"/>
                  </a:outerShdw>
                </a:effectLst>
              </a:rPr>
              <a:t>	Ризик од ко-				</a:t>
            </a:r>
            <a:r>
              <a:rPr lang="en-US" sz="2000" b="1" smtClean="0">
                <a:effectLst>
                  <a:outerShdw blurRad="38100" dist="38100" dir="2700000" algn="tl">
                    <a:srgbClr val="C0C0C0"/>
                  </a:outerShdw>
                </a:effectLst>
              </a:rPr>
              <a:t>                                        </a:t>
            </a:r>
            <a:r>
              <a:rPr lang="sl-SI" sz="2000" b="1" smtClean="0">
                <a:effectLst>
                  <a:outerShdw blurRad="38100" dist="38100" dir="2700000" algn="tl">
                    <a:srgbClr val="C0C0C0"/>
                  </a:outerShdw>
                </a:effectLst>
              </a:rPr>
              <a:t>морбидитета</a:t>
            </a:r>
            <a:endParaRPr lang="en-US" sz="2000" b="1" smtClean="0">
              <a:effectLst>
                <a:outerShdw blurRad="38100" dist="38100" dir="2700000" algn="tl">
                  <a:srgbClr val="C0C0C0"/>
                </a:outerShdw>
              </a:effectLst>
            </a:endParaRPr>
          </a:p>
          <a:p>
            <a:pPr eaLnBrk="1" hangingPunct="1">
              <a:lnSpc>
                <a:spcPct val="90000"/>
              </a:lnSpc>
              <a:defRPr/>
            </a:pPr>
            <a:endParaRPr lang="en-US" sz="2400" b="1" smtClean="0">
              <a:effectLst>
                <a:outerShdw blurRad="38100" dist="38100" dir="2700000" algn="tl">
                  <a:srgbClr val="C0C0C0"/>
                </a:outerShdw>
              </a:effectLst>
            </a:endParaRPr>
          </a:p>
          <a:p>
            <a:pPr eaLnBrk="1" hangingPunct="1">
              <a:lnSpc>
                <a:spcPct val="90000"/>
              </a:lnSpc>
              <a:defRPr/>
            </a:pPr>
            <a:r>
              <a:rPr lang="en-US" sz="2400" b="1" smtClean="0">
                <a:effectLst>
                  <a:outerShdw blurRad="38100" dist="38100" dir="2700000" algn="tl">
                    <a:srgbClr val="C0C0C0"/>
                  </a:outerShdw>
                </a:effectLst>
              </a:rPr>
              <a:t>Нормал</a:t>
            </a:r>
            <a:r>
              <a:rPr lang="sl-SI" sz="2400" b="1" smtClean="0">
                <a:effectLst>
                  <a:outerShdw blurRad="38100" dist="38100" dir="2700000" algn="tl">
                    <a:srgbClr val="C0C0C0"/>
                  </a:outerShdw>
                </a:effectLst>
              </a:rPr>
              <a:t>ан</a:t>
            </a:r>
            <a:r>
              <a:rPr lang="en-US" sz="2400" b="1" smtClean="0">
                <a:effectLst>
                  <a:outerShdw blurRad="38100" dist="38100" dir="2700000" algn="tl">
                    <a:srgbClr val="C0C0C0"/>
                  </a:outerShdw>
                </a:effectLst>
              </a:rPr>
              <a:t> </a:t>
            </a:r>
            <a:r>
              <a:rPr lang="sl-SI" sz="2400" b="1" smtClean="0">
                <a:effectLst>
                  <a:outerShdw blurRad="38100" dist="38100" dir="2700000" algn="tl">
                    <a:srgbClr val="C0C0C0"/>
                  </a:outerShdw>
                </a:effectLst>
              </a:rPr>
              <a:t>опсег</a:t>
            </a:r>
            <a:r>
              <a:rPr lang="en-US" sz="2400" b="1" smtClean="0">
                <a:effectLst>
                  <a:outerShdw blurRad="38100" dist="38100" dir="2700000" algn="tl">
                    <a:srgbClr val="C0C0C0"/>
                  </a:outerShdw>
                </a:effectLst>
              </a:rPr>
              <a:t>	  18,5-24,9	</a:t>
            </a:r>
            <a:r>
              <a:rPr lang="sl-SI" sz="2400" b="1" smtClean="0">
                <a:effectLst>
                  <a:outerShdw blurRad="38100" dist="38100" dir="2700000" algn="tl">
                    <a:srgbClr val="C0C0C0"/>
                  </a:outerShdw>
                </a:effectLst>
              </a:rPr>
              <a:t>Минималан</a:t>
            </a:r>
            <a:endParaRPr lang="en-US" sz="2400" b="1" smtClean="0">
              <a:effectLst>
                <a:outerShdw blurRad="38100" dist="38100" dir="2700000" algn="tl">
                  <a:srgbClr val="C0C0C0"/>
                </a:outerShdw>
              </a:effectLst>
            </a:endParaRPr>
          </a:p>
          <a:p>
            <a:pPr eaLnBrk="1" hangingPunct="1">
              <a:lnSpc>
                <a:spcPct val="90000"/>
              </a:lnSpc>
              <a:defRPr/>
            </a:pPr>
            <a:r>
              <a:rPr lang="sl-SI" sz="2400" b="1" smtClean="0">
                <a:effectLst>
                  <a:outerShdw blurRad="38100" dist="38100" dir="2700000" algn="tl">
                    <a:srgbClr val="C0C0C0"/>
                  </a:outerShdw>
                </a:effectLst>
              </a:rPr>
              <a:t>Повећана тежина</a:t>
            </a:r>
            <a:r>
              <a:rPr lang="en-US" sz="2400" b="1" smtClean="0">
                <a:effectLst>
                  <a:outerShdw blurRad="38100" dist="38100" dir="2700000" algn="tl">
                    <a:srgbClr val="C0C0C0"/>
                  </a:outerShdw>
                </a:effectLst>
              </a:rPr>
              <a:t>	   &gt;25,0</a:t>
            </a:r>
          </a:p>
          <a:p>
            <a:pPr eaLnBrk="1" hangingPunct="1">
              <a:lnSpc>
                <a:spcPct val="90000"/>
              </a:lnSpc>
              <a:buFontTx/>
              <a:buNone/>
              <a:defRPr/>
            </a:pPr>
            <a:r>
              <a:rPr lang="en-US" sz="2400" b="1" smtClean="0">
                <a:effectLst>
                  <a:outerShdw blurRad="38100" dist="38100" dir="2700000" algn="tl">
                    <a:srgbClr val="C0C0C0"/>
                  </a:outerShdw>
                </a:effectLst>
              </a:rPr>
              <a:t>                                   </a:t>
            </a:r>
          </a:p>
          <a:p>
            <a:pPr eaLnBrk="1" hangingPunct="1">
              <a:lnSpc>
                <a:spcPct val="90000"/>
              </a:lnSpc>
              <a:buFontTx/>
              <a:buNone/>
              <a:defRPr/>
            </a:pPr>
            <a:r>
              <a:rPr lang="en-US" sz="2400" b="1" smtClean="0">
                <a:effectLst>
                  <a:outerShdw blurRad="38100" dist="38100" dir="2700000" algn="tl">
                    <a:srgbClr val="C0C0C0"/>
                  </a:outerShdw>
                </a:effectLst>
              </a:rPr>
              <a:t>      </a:t>
            </a:r>
            <a:r>
              <a:rPr lang="sl-SI" sz="2400" b="1" smtClean="0">
                <a:effectLst>
                  <a:outerShdw blurRad="38100" dist="38100" dir="2700000" algn="tl">
                    <a:srgbClr val="C0C0C0"/>
                  </a:outerShdw>
                </a:effectLst>
              </a:rPr>
              <a:t>Предгојазност</a:t>
            </a:r>
            <a:r>
              <a:rPr lang="en-US" sz="2400" b="1" smtClean="0">
                <a:effectLst>
                  <a:outerShdw blurRad="38100" dist="38100" dir="2700000" algn="tl">
                    <a:srgbClr val="C0C0C0"/>
                  </a:outerShdw>
                </a:effectLst>
              </a:rPr>
              <a:t>	  25-29,9		</a:t>
            </a:r>
            <a:r>
              <a:rPr lang="sl-SI" sz="2400" b="1" smtClean="0">
                <a:effectLst>
                  <a:outerShdw blurRad="38100" dist="38100" dir="2700000" algn="tl">
                    <a:srgbClr val="C0C0C0"/>
                  </a:outerShdw>
                </a:effectLst>
              </a:rPr>
              <a:t>Низак</a:t>
            </a:r>
            <a:endParaRPr lang="en-US" sz="2400" b="1" smtClean="0">
              <a:effectLst>
                <a:outerShdw blurRad="38100" dist="38100" dir="2700000" algn="tl">
                  <a:srgbClr val="C0C0C0"/>
                </a:outerShdw>
              </a:effectLst>
            </a:endParaRPr>
          </a:p>
          <a:p>
            <a:pPr eaLnBrk="1" hangingPunct="1">
              <a:lnSpc>
                <a:spcPct val="90000"/>
              </a:lnSpc>
              <a:buFontTx/>
              <a:buNone/>
              <a:defRPr/>
            </a:pPr>
            <a:r>
              <a:rPr lang="en-US" sz="2400" b="1" smtClean="0">
                <a:effectLst>
                  <a:outerShdw blurRad="38100" dist="38100" dir="2700000" algn="tl">
                    <a:srgbClr val="C0C0C0"/>
                  </a:outerShdw>
                </a:effectLst>
              </a:rPr>
              <a:t>      </a:t>
            </a:r>
            <a:r>
              <a:rPr lang="sl-SI" sz="2400" b="1" smtClean="0">
                <a:effectLst>
                  <a:outerShdw blurRad="38100" dist="38100" dir="2700000" algn="tl">
                    <a:srgbClr val="C0C0C0"/>
                  </a:outerShdw>
                </a:effectLst>
              </a:rPr>
              <a:t>Гојазно</a:t>
            </a:r>
            <a:r>
              <a:rPr lang="en-US" sz="2400" b="1" smtClean="0">
                <a:effectLst>
                  <a:outerShdw blurRad="38100" dist="38100" dir="2700000" algn="tl">
                    <a:srgbClr val="C0C0C0"/>
                  </a:outerShdw>
                </a:effectLst>
              </a:rPr>
              <a:t>ст</a:t>
            </a:r>
            <a:r>
              <a:rPr lang="sl-SI" sz="2400" b="1" smtClean="0">
                <a:effectLst>
                  <a:outerShdw blurRad="38100" dist="38100" dir="2700000" algn="tl">
                    <a:srgbClr val="C0C0C0"/>
                  </a:outerShdw>
                </a:effectLst>
              </a:rPr>
              <a:t> кл.</a:t>
            </a:r>
            <a:r>
              <a:rPr lang="en-US" sz="2400" b="1" smtClean="0">
                <a:effectLst>
                  <a:outerShdw blurRad="38100" dist="38100" dir="2700000" algn="tl">
                    <a:srgbClr val="C0C0C0"/>
                  </a:outerShdw>
                </a:effectLst>
              </a:rPr>
              <a:t> </a:t>
            </a:r>
            <a:r>
              <a:rPr lang="sr-Cyrl-CS" sz="2400" b="1" smtClean="0">
                <a:effectLst>
                  <a:outerShdw blurRad="38100" dist="38100" dir="2700000" algn="tl">
                    <a:srgbClr val="C0C0C0"/>
                  </a:outerShdw>
                </a:effectLst>
              </a:rPr>
              <a:t>И</a:t>
            </a:r>
            <a:r>
              <a:rPr lang="en-US" sz="2400" b="1" smtClean="0">
                <a:effectLst>
                  <a:outerShdw blurRad="38100" dist="38100" dir="2700000" algn="tl">
                    <a:srgbClr val="C0C0C0"/>
                  </a:outerShdw>
                </a:effectLst>
              </a:rPr>
              <a:t>	  30,0-34,9		</a:t>
            </a:r>
            <a:r>
              <a:rPr lang="sl-SI" sz="2400" b="1" smtClean="0">
                <a:effectLst>
                  <a:outerShdw blurRad="38100" dist="38100" dir="2700000" algn="tl">
                    <a:srgbClr val="C0C0C0"/>
                  </a:outerShdw>
                </a:effectLst>
              </a:rPr>
              <a:t>Умерен</a:t>
            </a:r>
            <a:endParaRPr lang="en-US" sz="2400" b="1" smtClean="0">
              <a:effectLst>
                <a:outerShdw blurRad="38100" dist="38100" dir="2700000" algn="tl">
                  <a:srgbClr val="C0C0C0"/>
                </a:outerShdw>
              </a:effectLst>
            </a:endParaRPr>
          </a:p>
          <a:p>
            <a:pPr eaLnBrk="1" hangingPunct="1">
              <a:lnSpc>
                <a:spcPct val="90000"/>
              </a:lnSpc>
              <a:buFontTx/>
              <a:buNone/>
              <a:defRPr/>
            </a:pPr>
            <a:r>
              <a:rPr lang="en-US" sz="2400" b="1" smtClean="0">
                <a:effectLst>
                  <a:outerShdw blurRad="38100" dist="38100" dir="2700000" algn="tl">
                    <a:srgbClr val="C0C0C0"/>
                  </a:outerShdw>
                </a:effectLst>
              </a:rPr>
              <a:t>      </a:t>
            </a:r>
            <a:r>
              <a:rPr lang="sl-SI" sz="2400" b="1" smtClean="0">
                <a:effectLst>
                  <a:outerShdw blurRad="38100" dist="38100" dir="2700000" algn="tl">
                    <a:srgbClr val="C0C0C0"/>
                  </a:outerShdw>
                </a:effectLst>
              </a:rPr>
              <a:t>Гојазно</a:t>
            </a:r>
            <a:r>
              <a:rPr lang="en-US" sz="2400" b="1" smtClean="0">
                <a:effectLst>
                  <a:outerShdw blurRad="38100" dist="38100" dir="2700000" algn="tl">
                    <a:srgbClr val="C0C0C0"/>
                  </a:outerShdw>
                </a:effectLst>
              </a:rPr>
              <a:t>ст</a:t>
            </a:r>
            <a:r>
              <a:rPr lang="sl-SI" sz="2400" b="1" smtClean="0">
                <a:effectLst>
                  <a:outerShdw blurRad="38100" dist="38100" dir="2700000" algn="tl">
                    <a:srgbClr val="C0C0C0"/>
                  </a:outerShdw>
                </a:effectLst>
              </a:rPr>
              <a:t> кл.</a:t>
            </a:r>
            <a:r>
              <a:rPr lang="en-US" sz="2400" b="1" smtClean="0">
                <a:effectLst>
                  <a:outerShdw blurRad="38100" dist="38100" dir="2700000" algn="tl">
                    <a:srgbClr val="C0C0C0"/>
                  </a:outerShdw>
                </a:effectLst>
              </a:rPr>
              <a:t> </a:t>
            </a:r>
            <a:r>
              <a:rPr lang="sr-Cyrl-CS" sz="2400" b="1" smtClean="0">
                <a:effectLst>
                  <a:outerShdw blurRad="38100" dist="38100" dir="2700000" algn="tl">
                    <a:srgbClr val="C0C0C0"/>
                  </a:outerShdw>
                </a:effectLst>
              </a:rPr>
              <a:t>ИИ</a:t>
            </a:r>
            <a:r>
              <a:rPr lang="en-US" sz="2400" b="1" smtClean="0">
                <a:effectLst>
                  <a:outerShdw blurRad="38100" dist="38100" dir="2700000" algn="tl">
                    <a:srgbClr val="C0C0C0"/>
                  </a:outerShdw>
                </a:effectLst>
              </a:rPr>
              <a:t>	  35,0-39,9		</a:t>
            </a:r>
            <a:r>
              <a:rPr lang="sl-SI" sz="2400" b="1" smtClean="0">
                <a:effectLst>
                  <a:outerShdw blurRad="38100" dist="38100" dir="2700000" algn="tl">
                    <a:srgbClr val="C0C0C0"/>
                  </a:outerShdw>
                </a:effectLst>
              </a:rPr>
              <a:t>Висок</a:t>
            </a:r>
            <a:endParaRPr lang="en-US" sz="2400" b="1" smtClean="0">
              <a:effectLst>
                <a:outerShdw blurRad="38100" dist="38100" dir="2700000" algn="tl">
                  <a:srgbClr val="C0C0C0"/>
                </a:outerShdw>
              </a:effectLst>
            </a:endParaRPr>
          </a:p>
          <a:p>
            <a:pPr eaLnBrk="1" hangingPunct="1">
              <a:lnSpc>
                <a:spcPct val="90000"/>
              </a:lnSpc>
              <a:buFontTx/>
              <a:buNone/>
              <a:defRPr/>
            </a:pPr>
            <a:r>
              <a:rPr lang="en-US" sz="2400" b="1" smtClean="0">
                <a:effectLst>
                  <a:outerShdw blurRad="38100" dist="38100" dir="2700000" algn="tl">
                    <a:srgbClr val="C0C0C0"/>
                  </a:outerShdw>
                </a:effectLst>
              </a:rPr>
              <a:t>      </a:t>
            </a:r>
            <a:r>
              <a:rPr lang="sl-SI" sz="2400" b="1" smtClean="0">
                <a:effectLst>
                  <a:outerShdw blurRad="38100" dist="38100" dir="2700000" algn="tl">
                    <a:srgbClr val="C0C0C0"/>
                  </a:outerShdw>
                </a:effectLst>
              </a:rPr>
              <a:t>Гојазно</a:t>
            </a:r>
            <a:r>
              <a:rPr lang="en-US" sz="2400" b="1" smtClean="0">
                <a:effectLst>
                  <a:outerShdw blurRad="38100" dist="38100" dir="2700000" algn="tl">
                    <a:srgbClr val="C0C0C0"/>
                  </a:outerShdw>
                </a:effectLst>
              </a:rPr>
              <a:t>ст</a:t>
            </a:r>
            <a:r>
              <a:rPr lang="sl-SI" sz="2400" b="1" smtClean="0">
                <a:effectLst>
                  <a:outerShdw blurRad="38100" dist="38100" dir="2700000" algn="tl">
                    <a:srgbClr val="C0C0C0"/>
                  </a:outerShdw>
                </a:effectLst>
              </a:rPr>
              <a:t> кл.</a:t>
            </a:r>
            <a:r>
              <a:rPr lang="en-US" sz="2400" b="1" smtClean="0">
                <a:effectLst>
                  <a:outerShdw blurRad="38100" dist="38100" dir="2700000" algn="tl">
                    <a:srgbClr val="C0C0C0"/>
                  </a:outerShdw>
                </a:effectLst>
              </a:rPr>
              <a:t> </a:t>
            </a:r>
            <a:r>
              <a:rPr lang="sr-Cyrl-CS" sz="2400" b="1" smtClean="0">
                <a:effectLst>
                  <a:outerShdw blurRad="38100" dist="38100" dir="2700000" algn="tl">
                    <a:srgbClr val="C0C0C0"/>
                  </a:outerShdw>
                </a:effectLst>
              </a:rPr>
              <a:t>ИИИ</a:t>
            </a:r>
            <a:r>
              <a:rPr lang="en-US" sz="2400" b="1" smtClean="0">
                <a:effectLst>
                  <a:outerShdw blurRad="38100" dist="38100" dir="2700000" algn="tl">
                    <a:srgbClr val="C0C0C0"/>
                  </a:outerShdw>
                </a:effectLst>
              </a:rPr>
              <a:t>	 &gt;40,0		 </a:t>
            </a:r>
            <a:r>
              <a:rPr lang="sl-SI" sz="2400" b="1" smtClean="0">
                <a:effectLst>
                  <a:outerShdw blurRad="38100" dist="38100" dir="2700000" algn="tl">
                    <a:srgbClr val="C0C0C0"/>
                  </a:outerShdw>
                </a:effectLst>
              </a:rPr>
              <a:t>Веома висок</a:t>
            </a:r>
            <a:endParaRPr lang="en-US" sz="2400" b="1" smtClean="0">
              <a:effectLst>
                <a:outerShdw blurRad="38100" dist="38100" dir="2700000" algn="tl">
                  <a:srgbClr val="C0C0C0"/>
                </a:outerShdw>
              </a:effectLst>
            </a:endParaRPr>
          </a:p>
          <a:p>
            <a:pPr eaLnBrk="1" hangingPunct="1">
              <a:lnSpc>
                <a:spcPct val="90000"/>
              </a:lnSpc>
              <a:defRPr/>
            </a:pPr>
            <a:endParaRPr lang="en-US" sz="2400" b="1" smtClean="0">
              <a:effectLst>
                <a:outerShdw blurRad="38100" dist="38100" dir="2700000" algn="tl">
                  <a:srgbClr val="C0C0C0"/>
                </a:outerShdw>
              </a:effectLst>
            </a:endParaRPr>
          </a:p>
          <a:p>
            <a:pPr eaLnBrk="1" hangingPunct="1">
              <a:lnSpc>
                <a:spcPct val="90000"/>
              </a:lnSpc>
              <a:defRPr/>
            </a:pPr>
            <a:endParaRPr lang="en-US" sz="2400" smtClean="0">
              <a:effectLst>
                <a:outerShdw blurRad="38100" dist="38100" dir="2700000" algn="tl">
                  <a:srgbClr val="C0C0C0"/>
                </a:outerShdw>
              </a:effectLst>
            </a:endParaRPr>
          </a:p>
        </p:txBody>
      </p:sp>
    </p:spTree>
    <p:extLst>
      <p:ext uri="{BB962C8B-B14F-4D97-AF65-F5344CB8AC3E}">
        <p14:creationId xmlns:p14="http://schemas.microsoft.com/office/powerpoint/2010/main" xmlns="" val="2128847446"/>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idx="4294967295"/>
          </p:nvPr>
        </p:nvSpPr>
        <p:spPr/>
        <p:txBody>
          <a:bodyPr anchorCtr="1"/>
          <a:lstStyle/>
          <a:p>
            <a:pPr eaLnBrk="1" hangingPunct="1">
              <a:defRPr/>
            </a:pPr>
            <a:r>
              <a:rPr lang="sr-Cyrl-CS" b="1" smtClean="0">
                <a:effectLst>
                  <a:outerShdw blurRad="38100" dist="38100" dir="2700000" algn="tl">
                    <a:srgbClr val="C0C0C0"/>
                  </a:outerShdw>
                </a:effectLst>
                <a:latin typeface="Times New Roman" pitchFamily="18" charset="0"/>
              </a:rPr>
              <a:t>Преваленција гојазности</a:t>
            </a:r>
          </a:p>
        </p:txBody>
      </p:sp>
      <p:sp>
        <p:nvSpPr>
          <p:cNvPr id="134147" name="Rectangle 3"/>
          <p:cNvSpPr>
            <a:spLocks noGrp="1" noChangeArrowheads="1"/>
          </p:cNvSpPr>
          <p:nvPr>
            <p:ph type="body" sz="half" idx="4294967295"/>
          </p:nvPr>
        </p:nvSpPr>
        <p:spPr>
          <a:xfrm>
            <a:off x="457200" y="1844675"/>
            <a:ext cx="7931150" cy="5013325"/>
          </a:xfrm>
        </p:spPr>
        <p:txBody>
          <a:bodyPr/>
          <a:lstStyle/>
          <a:p>
            <a:pPr eaLnBrk="1" hangingPunct="1"/>
            <a:r>
              <a:rPr lang="sr-Latn-CS" sz="2400" smtClean="0">
                <a:latin typeface="Times New Roman" pitchFamily="18" charset="0"/>
              </a:rPr>
              <a:t>Преваленција прекомерне телесне масе и гојазности убрзано се повећава и има обележја епидемије нарочито у развијеним земљама. </a:t>
            </a:r>
            <a:endParaRPr lang="en-US" sz="2400" smtClean="0">
              <a:latin typeface="Times New Roman" pitchFamily="18" charset="0"/>
            </a:endParaRPr>
          </a:p>
          <a:p>
            <a:pPr eaLnBrk="1" hangingPunct="1"/>
            <a:r>
              <a:rPr lang="sr-Latn-CS" sz="2400" smtClean="0">
                <a:latin typeface="Times New Roman" pitchFamily="18" charset="0"/>
              </a:rPr>
              <a:t>Према подацима СЗО, више од половине градјана од 35</a:t>
            </a:r>
            <a:r>
              <a:rPr lang="en-US" sz="2400" smtClean="0">
                <a:latin typeface="Times New Roman" pitchFamily="18" charset="0"/>
              </a:rPr>
              <a:t> година</a:t>
            </a:r>
            <a:r>
              <a:rPr lang="sr-Latn-CS" sz="2400" smtClean="0">
                <a:latin typeface="Times New Roman" pitchFamily="18" charset="0"/>
              </a:rPr>
              <a:t> до 65 година у Европи има прекомерну телесну масу или су гојазни.</a:t>
            </a:r>
          </a:p>
          <a:p>
            <a:pPr eaLnBrk="1" hangingPunct="1"/>
            <a:r>
              <a:rPr lang="sr-Latn-CS" sz="2400" smtClean="0">
                <a:latin typeface="Times New Roman" pitchFamily="18" charset="0"/>
              </a:rPr>
              <a:t>Слична ситуација је и у Америци где је више од 50 % популације са прекомерном телесном масом и гојазних. </a:t>
            </a:r>
            <a:endParaRPr lang="en-US" sz="2400" smtClean="0">
              <a:latin typeface="Times New Roman" pitchFamily="18" charset="0"/>
            </a:endParaRPr>
          </a:p>
          <a:p>
            <a:pPr eaLnBrk="1" hangingPunct="1"/>
            <a:r>
              <a:rPr lang="en-US" sz="2400" smtClean="0">
                <a:latin typeface="Times New Roman" pitchFamily="18" charset="0"/>
              </a:rPr>
              <a:t>Код нас гојазних је 30-40%, а најви</a:t>
            </a:r>
            <a:r>
              <a:rPr lang="sr-Latn-CS" sz="2400" smtClean="0">
                <a:latin typeface="Times New Roman" pitchFamily="18" charset="0"/>
              </a:rPr>
              <a:t>ш</a:t>
            </a:r>
            <a:r>
              <a:rPr lang="en-US" sz="2400" smtClean="0">
                <a:latin typeface="Times New Roman" pitchFamily="18" charset="0"/>
              </a:rPr>
              <a:t>е у Војводини.</a:t>
            </a:r>
          </a:p>
          <a:p>
            <a:pPr eaLnBrk="1" hangingPunct="1"/>
            <a:r>
              <a:rPr lang="en-US" sz="2400" smtClean="0">
                <a:latin typeface="Times New Roman" pitchFamily="18" charset="0"/>
              </a:rPr>
              <a:t>Данас је све ви</a:t>
            </a:r>
            <a:r>
              <a:rPr lang="sr-Latn-CS" sz="2400" smtClean="0">
                <a:latin typeface="Times New Roman" pitchFamily="18" charset="0"/>
              </a:rPr>
              <a:t>ш</a:t>
            </a:r>
            <a:r>
              <a:rPr lang="en-US" sz="2400" smtClean="0">
                <a:latin typeface="Times New Roman" pitchFamily="18" charset="0"/>
              </a:rPr>
              <a:t>е деце гојазно (Малта 38%).</a:t>
            </a:r>
          </a:p>
          <a:p>
            <a:pPr eaLnBrk="1" hangingPunct="1"/>
            <a:r>
              <a:rPr lang="en-US" sz="2400" smtClean="0">
                <a:latin typeface="Times New Roman" pitchFamily="18" charset="0"/>
              </a:rPr>
              <a:t>Најгојазнији </a:t>
            </a:r>
            <a:r>
              <a:rPr lang="sr-Cyrl-CS" sz="2400" smtClean="0">
                <a:latin typeface="Times New Roman" pitchFamily="18" charset="0"/>
              </a:rPr>
              <a:t>ч</a:t>
            </a:r>
            <a:r>
              <a:rPr lang="en-US" sz="2400" smtClean="0">
                <a:latin typeface="Times New Roman" pitchFamily="18" charset="0"/>
              </a:rPr>
              <a:t>овек на свету је био Енглез, Вилијам Кенбел (340 кг.). </a:t>
            </a:r>
          </a:p>
        </p:txBody>
      </p:sp>
    </p:spTree>
    <p:extLst>
      <p:ext uri="{BB962C8B-B14F-4D97-AF65-F5344CB8AC3E}">
        <p14:creationId xmlns:p14="http://schemas.microsoft.com/office/powerpoint/2010/main" xmlns="" val="1357491327"/>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defRPr/>
            </a:pPr>
            <a:r>
              <a:rPr lang="sl-SI" smtClean="0">
                <a:solidFill>
                  <a:schemeClr val="tx1"/>
                </a:solidFill>
                <a:effectLst>
                  <a:outerShdw blurRad="38100" dist="38100" dir="2700000" algn="tl">
                    <a:srgbClr val="C0C0C0"/>
                  </a:outerShdw>
                </a:effectLst>
              </a:rPr>
              <a:t>Последице гојазности</a:t>
            </a:r>
            <a:endParaRPr lang="sr-Latn-CS" smtClean="0">
              <a:solidFill>
                <a:schemeClr val="tx1"/>
              </a:solidFill>
              <a:effectLst>
                <a:outerShdw blurRad="38100" dist="38100" dir="2700000" algn="tl">
                  <a:srgbClr val="C0C0C0"/>
                </a:outerShdw>
              </a:effectLst>
            </a:endParaRPr>
          </a:p>
        </p:txBody>
      </p:sp>
      <p:sp>
        <p:nvSpPr>
          <p:cNvPr id="135171" name="Rectangle 3"/>
          <p:cNvSpPr>
            <a:spLocks noGrp="1" noChangeArrowheads="1"/>
          </p:cNvSpPr>
          <p:nvPr>
            <p:ph type="body" sz="half" idx="1"/>
          </p:nvPr>
        </p:nvSpPr>
        <p:spPr/>
        <p:txBody>
          <a:bodyPr/>
          <a:lstStyle/>
          <a:p>
            <a:pPr>
              <a:spcBef>
                <a:spcPct val="0"/>
              </a:spcBef>
            </a:pPr>
            <a:r>
              <a:rPr lang="sl-SI" sz="3200" smtClean="0"/>
              <a:t>Мождани удар</a:t>
            </a:r>
            <a:endParaRPr lang="sr-Cyrl-CS" sz="3200" smtClean="0"/>
          </a:p>
          <a:p>
            <a:pPr>
              <a:spcBef>
                <a:spcPct val="0"/>
              </a:spcBef>
            </a:pPr>
            <a:r>
              <a:rPr lang="sl-SI" sz="3200" smtClean="0"/>
              <a:t>Срчана обољења</a:t>
            </a:r>
            <a:endParaRPr lang="sr-Cyrl-CS" sz="3200" smtClean="0"/>
          </a:p>
          <a:p>
            <a:pPr>
              <a:spcBef>
                <a:spcPct val="0"/>
              </a:spcBef>
            </a:pPr>
            <a:r>
              <a:rPr lang="en-US" sz="3200" smtClean="0"/>
              <a:t>Респирато</a:t>
            </a:r>
            <a:r>
              <a:rPr lang="sl-SI" sz="3200" smtClean="0"/>
              <a:t>рна обољења</a:t>
            </a:r>
            <a:endParaRPr lang="en-US" sz="3200" smtClean="0"/>
          </a:p>
          <a:p>
            <a:pPr>
              <a:spcBef>
                <a:spcPct val="0"/>
              </a:spcBef>
            </a:pPr>
            <a:r>
              <a:rPr lang="sl-SI" sz="3200" smtClean="0"/>
              <a:t>К</a:t>
            </a:r>
            <a:r>
              <a:rPr lang="en-US" sz="3200" smtClean="0"/>
              <a:t>ардиовас</a:t>
            </a:r>
            <a:r>
              <a:rPr lang="sl-SI" sz="3200" smtClean="0"/>
              <a:t>к</a:t>
            </a:r>
            <a:r>
              <a:rPr lang="en-US" sz="3200" smtClean="0"/>
              <a:t>улар</a:t>
            </a:r>
            <a:r>
              <a:rPr lang="sl-SI" sz="3200" smtClean="0"/>
              <a:t>ни</a:t>
            </a:r>
            <a:r>
              <a:rPr lang="en-US" sz="3200" smtClean="0"/>
              <a:t> ри</a:t>
            </a:r>
            <a:r>
              <a:rPr lang="sl-SI" sz="3200" smtClean="0"/>
              <a:t>зи</a:t>
            </a:r>
            <a:r>
              <a:rPr lang="en-US" sz="3200" smtClean="0"/>
              <a:t>к фа</a:t>
            </a:r>
            <a:r>
              <a:rPr lang="sl-SI" sz="3200" smtClean="0"/>
              <a:t>к</a:t>
            </a:r>
            <a:r>
              <a:rPr lang="en-US" sz="3200" smtClean="0"/>
              <a:t>тор</a:t>
            </a:r>
            <a:r>
              <a:rPr lang="sl-SI" sz="3200" smtClean="0"/>
              <a:t>и</a:t>
            </a:r>
            <a:endParaRPr lang="en-US" sz="3200" smtClean="0"/>
          </a:p>
          <a:p>
            <a:pPr>
              <a:spcBef>
                <a:spcPct val="0"/>
              </a:spcBef>
            </a:pPr>
            <a:r>
              <a:rPr lang="en-US" sz="3200" smtClean="0"/>
              <a:t>Ди</a:t>
            </a:r>
            <a:r>
              <a:rPr lang="sl-SI" sz="3200" smtClean="0"/>
              <a:t>ја</a:t>
            </a:r>
            <a:r>
              <a:rPr lang="en-US" sz="3200" smtClean="0"/>
              <a:t>бетес</a:t>
            </a:r>
            <a:endParaRPr lang="sr-Cyrl-CS" sz="3200" smtClean="0"/>
          </a:p>
          <a:p>
            <a:endParaRPr lang="en-US" sz="3200" smtClean="0"/>
          </a:p>
          <a:p>
            <a:pPr>
              <a:spcBef>
                <a:spcPct val="0"/>
              </a:spcBef>
              <a:buFontTx/>
              <a:buNone/>
            </a:pPr>
            <a:endParaRPr lang="en-US" sz="3200" b="1" smtClean="0"/>
          </a:p>
          <a:p>
            <a:pPr>
              <a:spcBef>
                <a:spcPct val="0"/>
              </a:spcBef>
              <a:buFontTx/>
              <a:buNone/>
            </a:pPr>
            <a:endParaRPr lang="en-US" b="1" smtClean="0"/>
          </a:p>
          <a:p>
            <a:endParaRPr lang="sr-Latn-CS" smtClean="0"/>
          </a:p>
        </p:txBody>
      </p:sp>
      <p:sp>
        <p:nvSpPr>
          <p:cNvPr id="135172" name="Rectangle 4"/>
          <p:cNvSpPr>
            <a:spLocks noGrp="1" noChangeArrowheads="1"/>
          </p:cNvSpPr>
          <p:nvPr>
            <p:ph type="body" sz="half" idx="2"/>
          </p:nvPr>
        </p:nvSpPr>
        <p:spPr/>
        <p:txBody>
          <a:bodyPr/>
          <a:lstStyle/>
          <a:p>
            <a:r>
              <a:rPr lang="sl-SI" smtClean="0"/>
              <a:t>Обољења жучних</a:t>
            </a:r>
            <a:r>
              <a:rPr lang="sr-Cyrl-CS" smtClean="0"/>
              <a:t> </a:t>
            </a:r>
            <a:r>
              <a:rPr lang="sl-SI" smtClean="0"/>
              <a:t>путева</a:t>
            </a:r>
            <a:endParaRPr lang="sr-Cyrl-CS" smtClean="0"/>
          </a:p>
          <a:p>
            <a:pPr>
              <a:spcBef>
                <a:spcPct val="0"/>
              </a:spcBef>
            </a:pPr>
            <a:r>
              <a:rPr lang="en-US" smtClean="0"/>
              <a:t>Остеоартр</a:t>
            </a:r>
            <a:r>
              <a:rPr lang="sl-SI" smtClean="0"/>
              <a:t>оза</a:t>
            </a:r>
            <a:endParaRPr lang="sr-Cyrl-CS" smtClean="0"/>
          </a:p>
          <a:p>
            <a:pPr>
              <a:spcBef>
                <a:spcPct val="0"/>
              </a:spcBef>
            </a:pPr>
            <a:r>
              <a:rPr lang="sr-Cyrl-CS" smtClean="0"/>
              <a:t>Т</a:t>
            </a:r>
            <a:r>
              <a:rPr lang="sl-SI" smtClean="0"/>
              <a:t>умори</a:t>
            </a:r>
            <a:endParaRPr lang="sr-Cyrl-CS" smtClean="0"/>
          </a:p>
          <a:p>
            <a:r>
              <a:rPr lang="en-US" smtClean="0"/>
              <a:t>Хормон</a:t>
            </a:r>
            <a:r>
              <a:rPr lang="sl-SI" smtClean="0"/>
              <a:t>ски</a:t>
            </a:r>
            <a:r>
              <a:rPr lang="sr-Cyrl-CS" smtClean="0"/>
              <a:t> </a:t>
            </a:r>
            <a:r>
              <a:rPr lang="sl-SI" smtClean="0"/>
              <a:t>поремећај</a:t>
            </a:r>
            <a:endParaRPr lang="sr-Cyrl-CS" smtClean="0"/>
          </a:p>
          <a:p>
            <a:r>
              <a:rPr lang="en-US" smtClean="0"/>
              <a:t>Хyперури</a:t>
            </a:r>
            <a:r>
              <a:rPr lang="sl-SI" smtClean="0"/>
              <a:t>к</a:t>
            </a:r>
            <a:r>
              <a:rPr lang="en-US" smtClean="0"/>
              <a:t>еми</a:t>
            </a:r>
            <a:r>
              <a:rPr lang="sl-SI" smtClean="0"/>
              <a:t>ј</a:t>
            </a:r>
            <a:r>
              <a:rPr lang="en-US" smtClean="0"/>
              <a:t>а</a:t>
            </a:r>
          </a:p>
          <a:p>
            <a:r>
              <a:rPr lang="en-US" smtClean="0"/>
              <a:t>и</a:t>
            </a:r>
            <a:r>
              <a:rPr lang="sl-SI" smtClean="0"/>
              <a:t> </a:t>
            </a:r>
            <a:r>
              <a:rPr lang="en-US" smtClean="0"/>
              <a:t>г</a:t>
            </a:r>
            <a:r>
              <a:rPr lang="sl-SI" smtClean="0"/>
              <a:t>их</a:t>
            </a:r>
            <a:r>
              <a:rPr lang="en-US" smtClean="0"/>
              <a:t>т</a:t>
            </a:r>
          </a:p>
          <a:p>
            <a:endParaRPr lang="sr-Latn-CS" smtClean="0"/>
          </a:p>
        </p:txBody>
      </p:sp>
    </p:spTree>
    <p:extLst>
      <p:ext uri="{BB962C8B-B14F-4D97-AF65-F5344CB8AC3E}">
        <p14:creationId xmlns:p14="http://schemas.microsoft.com/office/powerpoint/2010/main" xmlns="" val="111984365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idx="4294967295"/>
          </p:nvPr>
        </p:nvSpPr>
        <p:spPr/>
        <p:txBody>
          <a:bodyPr anchorCtr="1"/>
          <a:lstStyle/>
          <a:p>
            <a:pPr eaLnBrk="1" hangingPunct="1">
              <a:defRPr/>
            </a:pPr>
            <a:r>
              <a:rPr lang="en-US" b="1" smtClean="0">
                <a:effectLst>
                  <a:outerShdw blurRad="38100" dist="38100" dir="2700000" algn="tl">
                    <a:srgbClr val="C0C0C0"/>
                  </a:outerShdw>
                </a:effectLst>
              </a:rPr>
              <a:t>Типови гојазности</a:t>
            </a:r>
          </a:p>
        </p:txBody>
      </p:sp>
      <p:sp>
        <p:nvSpPr>
          <p:cNvPr id="153604" name="Rectangle 4"/>
          <p:cNvSpPr>
            <a:spLocks noGrp="1" noChangeArrowheads="1"/>
          </p:cNvSpPr>
          <p:nvPr>
            <p:ph sz="half" idx="4294967295"/>
          </p:nvPr>
        </p:nvSpPr>
        <p:spPr/>
        <p:txBody>
          <a:bodyPr/>
          <a:lstStyle/>
          <a:p>
            <a:pPr eaLnBrk="1" hangingPunct="1">
              <a:defRPr/>
            </a:pPr>
            <a:r>
              <a:rPr lang="en-US" smtClean="0">
                <a:effectLst>
                  <a:outerShdw blurRad="38100" dist="38100" dir="2700000" algn="tl">
                    <a:srgbClr val="C0C0C0"/>
                  </a:outerShdw>
                </a:effectLst>
              </a:rPr>
              <a:t>Тип јабуке (му</a:t>
            </a:r>
            <a:r>
              <a:rPr lang="sr-Latn-CS" smtClean="0">
                <a:effectLst>
                  <a:outerShdw blurRad="38100" dist="38100" dir="2700000" algn="tl">
                    <a:srgbClr val="C0C0C0"/>
                  </a:outerShdw>
                </a:effectLst>
              </a:rPr>
              <a:t>ш</a:t>
            </a:r>
            <a:r>
              <a:rPr lang="en-US" smtClean="0">
                <a:effectLst>
                  <a:outerShdw blurRad="38100" dist="38100" dir="2700000" algn="tl">
                    <a:srgbClr val="C0C0C0"/>
                  </a:outerShdw>
                </a:effectLst>
              </a:rPr>
              <a:t>ки, центрипетални).</a:t>
            </a:r>
          </a:p>
          <a:p>
            <a:pPr eaLnBrk="1" hangingPunct="1">
              <a:defRPr/>
            </a:pPr>
            <a:endParaRPr lang="en-US" smtClean="0">
              <a:effectLst>
                <a:outerShdw blurRad="38100" dist="38100" dir="2700000" algn="tl">
                  <a:srgbClr val="C0C0C0"/>
                </a:outerShdw>
              </a:effectLst>
            </a:endParaRPr>
          </a:p>
          <a:p>
            <a:pPr eaLnBrk="1" hangingPunct="1">
              <a:defRPr/>
            </a:pPr>
            <a:r>
              <a:rPr lang="en-US" smtClean="0">
                <a:effectLst>
                  <a:outerShdw blurRad="38100" dist="38100" dir="2700000" algn="tl">
                    <a:srgbClr val="C0C0C0"/>
                  </a:outerShdw>
                </a:effectLst>
              </a:rPr>
              <a:t>Тип кру</a:t>
            </a:r>
            <a:r>
              <a:rPr lang="sr-Latn-CS" smtClean="0">
                <a:effectLst>
                  <a:outerShdw blurRad="38100" dist="38100" dir="2700000" algn="tl">
                    <a:srgbClr val="C0C0C0"/>
                  </a:outerShdw>
                </a:effectLst>
              </a:rPr>
              <a:t>ш</a:t>
            </a:r>
            <a:r>
              <a:rPr lang="en-US" smtClean="0">
                <a:effectLst>
                  <a:outerShdw blurRad="38100" dist="38100" dir="2700000" algn="tl">
                    <a:srgbClr val="C0C0C0"/>
                  </a:outerShdw>
                </a:effectLst>
              </a:rPr>
              <a:t>ке (</a:t>
            </a:r>
            <a:r>
              <a:rPr lang="sr-Latn-CS" smtClean="0">
                <a:effectLst>
                  <a:outerShdw blurRad="38100" dist="38100" dir="2700000" algn="tl">
                    <a:srgbClr val="C0C0C0"/>
                  </a:outerShdw>
                </a:effectLst>
              </a:rPr>
              <a:t>ж</a:t>
            </a:r>
            <a:r>
              <a:rPr lang="en-US" smtClean="0">
                <a:effectLst>
                  <a:outerShdw blurRad="38100" dist="38100" dir="2700000" algn="tl">
                    <a:srgbClr val="C0C0C0"/>
                  </a:outerShdw>
                </a:effectLst>
              </a:rPr>
              <a:t>енски, центрифугални).</a:t>
            </a:r>
          </a:p>
          <a:p>
            <a:pPr eaLnBrk="1" hangingPunct="1">
              <a:defRPr/>
            </a:pPr>
            <a:endParaRPr lang="en-US" smtClean="0">
              <a:effectLst>
                <a:outerShdw blurRad="38100" dist="38100" dir="2700000" algn="tl">
                  <a:srgbClr val="C0C0C0"/>
                </a:outerShdw>
              </a:effectLst>
            </a:endParaRPr>
          </a:p>
          <a:p>
            <a:pPr eaLnBrk="1" hangingPunct="1">
              <a:defRPr/>
            </a:pPr>
            <a:endParaRPr lang="en-US" b="1" smtClean="0">
              <a:effectLst>
                <a:outerShdw blurRad="38100" dist="38100" dir="2700000" algn="tl">
                  <a:srgbClr val="C0C0C0"/>
                </a:outerShdw>
              </a:effectLst>
            </a:endParaRPr>
          </a:p>
          <a:p>
            <a:pPr eaLnBrk="1" hangingPunct="1">
              <a:defRPr/>
            </a:pPr>
            <a:endParaRPr lang="en-US" smtClean="0">
              <a:effectLst>
                <a:outerShdw blurRad="38100" dist="38100" dir="2700000" algn="tl">
                  <a:srgbClr val="C0C0C0"/>
                </a:outerShdw>
              </a:effectLst>
            </a:endParaRPr>
          </a:p>
          <a:p>
            <a:pPr eaLnBrk="1" hangingPunct="1">
              <a:defRPr/>
            </a:pPr>
            <a:endParaRPr lang="en-US" smtClean="0">
              <a:effectLst>
                <a:outerShdw blurRad="38100" dist="38100" dir="2700000" algn="tl">
                  <a:srgbClr val="C0C0C0"/>
                </a:outerShdw>
              </a:effectLst>
            </a:endParaRPr>
          </a:p>
          <a:p>
            <a:pPr eaLnBrk="1" hangingPunct="1">
              <a:buFontTx/>
              <a:buNone/>
              <a:defRPr/>
            </a:pPr>
            <a:endParaRPr lang="en-US" smtClean="0">
              <a:effectLst>
                <a:outerShdw blurRad="38100" dist="38100" dir="2700000" algn="tl">
                  <a:srgbClr val="C0C0C0"/>
                </a:outerShdw>
              </a:effectLst>
            </a:endParaRPr>
          </a:p>
        </p:txBody>
      </p:sp>
    </p:spTree>
    <p:extLst>
      <p:ext uri="{BB962C8B-B14F-4D97-AF65-F5344CB8AC3E}">
        <p14:creationId xmlns:p14="http://schemas.microsoft.com/office/powerpoint/2010/main" xmlns="" val="8106292"/>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body" idx="4294967295"/>
          </p:nvPr>
        </p:nvSpPr>
        <p:spPr>
          <a:xfrm>
            <a:off x="457200" y="1600200"/>
            <a:ext cx="8229600" cy="4953000"/>
          </a:xfrm>
        </p:spPr>
        <p:txBody>
          <a:bodyPr/>
          <a:lstStyle/>
          <a:p>
            <a:pPr eaLnBrk="1" hangingPunct="1">
              <a:defRPr/>
            </a:pPr>
            <a:r>
              <a:rPr lang="sr-Latn-CS" smtClean="0">
                <a:effectLst>
                  <a:outerShdw blurRad="38100" dist="38100" dir="2700000" algn="tl">
                    <a:srgbClr val="C0C0C0"/>
                  </a:outerShdw>
                </a:effectLst>
                <a:latin typeface="Times New Roman" pitchFamily="18" charset="0"/>
              </a:rPr>
              <a:t>Гојазност је хронична болест и лечи се до</a:t>
            </a:r>
            <a:r>
              <a:rPr lang="sr-Cyrl-CS" smtClean="0">
                <a:effectLst>
                  <a:outerShdw blurRad="38100" dist="38100" dir="2700000" algn="tl">
                    <a:srgbClr val="C0C0C0"/>
                  </a:outerShdw>
                </a:effectLst>
                <a:latin typeface="Times New Roman" pitchFamily="18" charset="0"/>
              </a:rPr>
              <a:t>ж</a:t>
            </a:r>
            <a:r>
              <a:rPr lang="sr-Latn-CS" smtClean="0">
                <a:effectLst>
                  <a:outerShdw blurRad="38100" dist="38100" dir="2700000" algn="tl">
                    <a:srgbClr val="C0C0C0"/>
                  </a:outerShdw>
                </a:effectLst>
                <a:latin typeface="Times New Roman" pitchFamily="18" charset="0"/>
              </a:rPr>
              <a:t>ивотно. </a:t>
            </a:r>
            <a:endParaRPr lang="en-US" smtClean="0">
              <a:effectLst>
                <a:outerShdw blurRad="38100" dist="38100" dir="2700000" algn="tl">
                  <a:srgbClr val="C0C0C0"/>
                </a:outerShdw>
              </a:effectLst>
              <a:latin typeface="Times New Roman" pitchFamily="18" charset="0"/>
            </a:endParaRPr>
          </a:p>
          <a:p>
            <a:pPr eaLnBrk="1" hangingPunct="1">
              <a:defRPr/>
            </a:pPr>
            <a:r>
              <a:rPr lang="sr-Latn-CS" smtClean="0">
                <a:effectLst>
                  <a:outerShdw blurRad="38100" dist="38100" dir="2700000" algn="tl">
                    <a:srgbClr val="C0C0C0"/>
                  </a:outerShdw>
                </a:effectLst>
                <a:latin typeface="Times New Roman" pitchFamily="18" charset="0"/>
              </a:rPr>
              <a:t>Дуготрајно позитиван енергетски биланс, који је довео до нагомилавања масти, мора се заменити негативним билансом калорија, а новонастали енергетки дефицит надокнадити мобилизацијом триглицерида из складишта масти, нарочито из зоне висцеларних органа.</a:t>
            </a:r>
            <a:r>
              <a:rPr lang="en-US" b="1" smtClean="0">
                <a:effectLst>
                  <a:outerShdw blurRad="38100" dist="38100" dir="2700000" algn="tl">
                    <a:srgbClr val="C0C0C0"/>
                  </a:outerShdw>
                </a:effectLst>
                <a:latin typeface="Times New Roman" pitchFamily="18" charset="0"/>
              </a:rPr>
              <a:t> </a:t>
            </a:r>
          </a:p>
        </p:txBody>
      </p:sp>
    </p:spTree>
    <p:extLst>
      <p:ext uri="{BB962C8B-B14F-4D97-AF65-F5344CB8AC3E}">
        <p14:creationId xmlns:p14="http://schemas.microsoft.com/office/powerpoint/2010/main" xmlns="" val="3871072307"/>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idx="4294967295"/>
          </p:nvPr>
        </p:nvSpPr>
        <p:spPr/>
        <p:txBody>
          <a:bodyPr anchorCtr="1"/>
          <a:lstStyle/>
          <a:p>
            <a:pPr eaLnBrk="1" hangingPunct="1">
              <a:defRPr/>
            </a:pPr>
            <a:r>
              <a:rPr lang="sr-Latn-CS" b="1" smtClean="0">
                <a:effectLst>
                  <a:outerShdw blurRad="38100" dist="38100" dir="2700000" algn="tl">
                    <a:srgbClr val="C0C0C0"/>
                  </a:outerShdw>
                </a:effectLst>
                <a:latin typeface="Times New Roman" pitchFamily="18" charset="0"/>
              </a:rPr>
              <a:t>Метаболички синдром X</a:t>
            </a:r>
            <a:r>
              <a:rPr lang="en-US" smtClean="0">
                <a:effectLst>
                  <a:outerShdw blurRad="38100" dist="38100" dir="2700000" algn="tl">
                    <a:srgbClr val="C0C0C0"/>
                  </a:outerShdw>
                </a:effectLst>
              </a:rPr>
              <a:t> </a:t>
            </a:r>
          </a:p>
        </p:txBody>
      </p:sp>
      <p:sp>
        <p:nvSpPr>
          <p:cNvPr id="138243" name="Rectangle 3"/>
          <p:cNvSpPr>
            <a:spLocks noGrp="1" noChangeArrowheads="1"/>
          </p:cNvSpPr>
          <p:nvPr>
            <p:ph type="body" idx="4294967295"/>
          </p:nvPr>
        </p:nvSpPr>
        <p:spPr>
          <a:xfrm>
            <a:off x="457200" y="2060575"/>
            <a:ext cx="8382000" cy="4797425"/>
          </a:xfrm>
        </p:spPr>
        <p:txBody>
          <a:bodyPr/>
          <a:lstStyle/>
          <a:p>
            <a:pPr eaLnBrk="1" hangingPunct="1">
              <a:lnSpc>
                <a:spcPct val="90000"/>
              </a:lnSpc>
            </a:pPr>
            <a:r>
              <a:rPr lang="sr-Latn-CS" sz="2800" dirty="0" smtClean="0">
                <a:latin typeface="Times New Roman" pitchFamily="18" charset="0"/>
              </a:rPr>
              <a:t>Под појмом „метаболички синдром X“ подразумева се истовремено постојање више метаболичких поремећаја који удружени додатно повећавају ризик од настанка кардиоваскуларних обољења. </a:t>
            </a:r>
            <a:endParaRPr lang="en-US" sz="2800" dirty="0" smtClean="0">
              <a:latin typeface="Times New Roman" pitchFamily="18" charset="0"/>
            </a:endParaRPr>
          </a:p>
          <a:p>
            <a:pPr eaLnBrk="1" hangingPunct="1">
              <a:lnSpc>
                <a:spcPct val="90000"/>
              </a:lnSpc>
            </a:pPr>
            <a:r>
              <a:rPr lang="sr-Latn-CS" sz="2800" dirty="0" smtClean="0">
                <a:latin typeface="Times New Roman" pitchFamily="18" charset="0"/>
              </a:rPr>
              <a:t>То су: гојазност централног типа, хипертензија, хипертриглицеридемија, смањена вредност </a:t>
            </a:r>
            <a:r>
              <a:rPr lang="en-US" sz="2800" dirty="0" smtClean="0">
                <a:latin typeface="Times New Roman" pitchFamily="18" charset="0"/>
              </a:rPr>
              <a:t>HDL</a:t>
            </a:r>
            <a:r>
              <a:rPr lang="sr-Latn-CS" sz="2800" dirty="0" smtClean="0">
                <a:latin typeface="Times New Roman" pitchFamily="18" charset="0"/>
              </a:rPr>
              <a:t> холестерола и дијабетес тип </a:t>
            </a:r>
            <a:r>
              <a:rPr lang="en-US" sz="2800" dirty="0" smtClean="0">
                <a:latin typeface="Times New Roman" pitchFamily="18" charset="0"/>
              </a:rPr>
              <a:t>II</a:t>
            </a:r>
            <a:r>
              <a:rPr lang="sr-Latn-CS" sz="2800" dirty="0" smtClean="0">
                <a:latin typeface="Times New Roman" pitchFamily="18" charset="0"/>
              </a:rPr>
              <a:t>. </a:t>
            </a:r>
            <a:endParaRPr lang="en-US" sz="2800" dirty="0" smtClean="0">
              <a:latin typeface="Times New Roman" pitchFamily="18" charset="0"/>
            </a:endParaRPr>
          </a:p>
          <a:p>
            <a:pPr eaLnBrk="1" hangingPunct="1">
              <a:lnSpc>
                <a:spcPct val="90000"/>
              </a:lnSpc>
            </a:pPr>
            <a:r>
              <a:rPr lang="sr-Latn-CS" sz="2800" dirty="0" smtClean="0">
                <a:latin typeface="Times New Roman" pitchFamily="18" charset="0"/>
              </a:rPr>
              <a:t>За постављање дијагнозе „метаболичког синдрома X“ потребно је истовремено постојање најмање 3 од 5 наведених поремећаја.</a:t>
            </a:r>
            <a:endParaRPr lang="en-US" sz="2800" dirty="0" smtClean="0">
              <a:latin typeface="Times New Roman" pitchFamily="18" charset="0"/>
            </a:endParaRPr>
          </a:p>
        </p:txBody>
      </p:sp>
    </p:spTree>
    <p:extLst>
      <p:ext uri="{BB962C8B-B14F-4D97-AF65-F5344CB8AC3E}">
        <p14:creationId xmlns:p14="http://schemas.microsoft.com/office/powerpoint/2010/main" xmlns="" val="9597335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0"/>
            <a:ext cx="9144000" cy="620713"/>
          </a:xfrm>
        </p:spPr>
        <p:txBody>
          <a:bodyPr>
            <a:normAutofit fontScale="90000"/>
          </a:bodyPr>
          <a:lstStyle/>
          <a:p>
            <a:pPr eaLnBrk="1" hangingPunct="1">
              <a:defRPr/>
            </a:pPr>
            <a:r>
              <a:rPr lang="sr-Latn-CS" sz="3600" b="1" dirty="0" smtClean="0"/>
              <a:t>BODY MASS INDEX</a:t>
            </a:r>
          </a:p>
        </p:txBody>
      </p:sp>
      <p:sp>
        <p:nvSpPr>
          <p:cNvPr id="37891" name="Rectangle 3"/>
          <p:cNvSpPr>
            <a:spLocks noGrp="1" noChangeArrowheads="1"/>
          </p:cNvSpPr>
          <p:nvPr>
            <p:ph type="body" idx="4294967295"/>
          </p:nvPr>
        </p:nvSpPr>
        <p:spPr>
          <a:xfrm>
            <a:off x="0" y="765175"/>
            <a:ext cx="9144000" cy="6092825"/>
          </a:xfrm>
        </p:spPr>
        <p:txBody>
          <a:bodyPr/>
          <a:lstStyle/>
          <a:p>
            <a:pPr eaLnBrk="1" hangingPunct="1">
              <a:defRPr/>
            </a:pPr>
            <a:r>
              <a:rPr lang="sr-Cyrl-CS" sz="2800" dirty="0" smtClean="0"/>
              <a:t>Служи за процену степена ухрањености</a:t>
            </a:r>
          </a:p>
          <a:p>
            <a:pPr>
              <a:defRPr/>
            </a:pPr>
            <a:r>
              <a:rPr lang="sr-Cyrl-CS" sz="2800" dirty="0" smtClean="0"/>
              <a:t>Изражава се као број </a:t>
            </a:r>
            <a:r>
              <a:rPr lang="en-US" sz="2800" b="1" dirty="0" smtClean="0"/>
              <a:t>kg</a:t>
            </a:r>
            <a:r>
              <a:rPr lang="sr-Cyrl-CS" sz="2800" dirty="0" smtClean="0"/>
              <a:t> по квадрату телесне висине изражене у </a:t>
            </a:r>
            <a:r>
              <a:rPr lang="en-US" sz="2800" b="1" dirty="0" smtClean="0"/>
              <a:t>m²</a:t>
            </a:r>
            <a:r>
              <a:rPr lang="sr-Cyrl-CS" sz="2800" b="1" dirty="0" smtClean="0"/>
              <a:t> </a:t>
            </a:r>
          </a:p>
          <a:p>
            <a:pPr eaLnBrk="1" hangingPunct="1">
              <a:buFontTx/>
              <a:buNone/>
              <a:defRPr/>
            </a:pPr>
            <a:endParaRPr lang="sr-Cyrl-CS" sz="2800" b="1" dirty="0" smtClean="0"/>
          </a:p>
          <a:p>
            <a:pPr eaLnBrk="1" hangingPunct="1">
              <a:buFontTx/>
              <a:buNone/>
              <a:defRPr/>
            </a:pPr>
            <a:r>
              <a:rPr lang="sr-Cyrl-CS" sz="2800" b="1" dirty="0" smtClean="0"/>
              <a:t>			</a:t>
            </a:r>
            <a:r>
              <a:rPr lang="en-US" sz="2800" b="1" dirty="0" smtClean="0"/>
              <a:t>BMI = </a:t>
            </a:r>
            <a:r>
              <a:rPr lang="sr-Latn-CS" sz="2800" b="1" dirty="0" smtClean="0"/>
              <a:t>    </a:t>
            </a:r>
            <a:r>
              <a:rPr lang="sl-SI" sz="2800" b="1" u="sng" dirty="0" smtClean="0"/>
              <a:t>Težina</a:t>
            </a:r>
            <a:r>
              <a:rPr lang="en-US" sz="2800" b="1" u="sng" dirty="0" smtClean="0"/>
              <a:t>(kg)</a:t>
            </a:r>
            <a:endParaRPr lang="en-US" sz="2800" b="1" dirty="0" smtClean="0"/>
          </a:p>
          <a:p>
            <a:pPr eaLnBrk="1" hangingPunct="1">
              <a:buFontTx/>
              <a:buNone/>
              <a:defRPr/>
            </a:pPr>
            <a:r>
              <a:rPr lang="sr-Cyrl-CS" sz="2800" b="1" dirty="0" smtClean="0"/>
              <a:t>			                </a:t>
            </a:r>
            <a:r>
              <a:rPr lang="sl-SI" sz="2800" b="1" dirty="0" smtClean="0"/>
              <a:t>Visina</a:t>
            </a:r>
            <a:r>
              <a:rPr lang="en-US" sz="2800" b="1" dirty="0" smtClean="0"/>
              <a:t> (m²)</a:t>
            </a:r>
          </a:p>
          <a:p>
            <a:pPr>
              <a:lnSpc>
                <a:spcPct val="70000"/>
              </a:lnSpc>
              <a:spcBef>
                <a:spcPct val="50000"/>
              </a:spcBef>
              <a:buFontTx/>
              <a:buNone/>
              <a:defRPr/>
            </a:pPr>
            <a:endParaRPr lang="sr-Cyrl-CS" sz="2800" b="1" dirty="0" smtClean="0"/>
          </a:p>
          <a:p>
            <a:pPr eaLnBrk="1" hangingPunct="1">
              <a:defRPr/>
            </a:pPr>
            <a:r>
              <a:rPr lang="sr-Cyrl-CS" sz="2800" b="1" dirty="0" smtClean="0"/>
              <a:t>18, 5 - 24, 9 </a:t>
            </a:r>
            <a:r>
              <a:rPr lang="sr-Cyrl-CS" sz="2800" b="1" dirty="0" smtClean="0">
                <a:cs typeface="Arial" charset="0"/>
              </a:rPr>
              <a:t>→</a:t>
            </a:r>
            <a:r>
              <a:rPr lang="sr-Cyrl-CS" sz="2800" b="1" dirty="0" smtClean="0"/>
              <a:t> нормална ухрањеност</a:t>
            </a:r>
          </a:p>
          <a:p>
            <a:pPr eaLnBrk="1" hangingPunct="1">
              <a:defRPr/>
            </a:pPr>
            <a:r>
              <a:rPr lang="sr-Cyrl-CS" sz="2800" b="1" dirty="0" smtClean="0"/>
              <a:t>25 - 29, 9 </a:t>
            </a:r>
            <a:r>
              <a:rPr lang="sr-Cyrl-CS" sz="2800" b="1" dirty="0" smtClean="0">
                <a:cs typeface="Arial" charset="0"/>
              </a:rPr>
              <a:t>→</a:t>
            </a:r>
            <a:r>
              <a:rPr lang="sr-Cyrl-CS" sz="2800" b="1" dirty="0" smtClean="0"/>
              <a:t> предгојазност</a:t>
            </a:r>
          </a:p>
          <a:p>
            <a:pPr eaLnBrk="1" hangingPunct="1">
              <a:defRPr/>
            </a:pPr>
            <a:r>
              <a:rPr lang="sr-Cyrl-CS" sz="2800" b="1" dirty="0" smtClean="0"/>
              <a:t>30 - 34, 9 </a:t>
            </a:r>
            <a:r>
              <a:rPr lang="sr-Cyrl-CS" sz="2800" b="1" dirty="0" smtClean="0">
                <a:cs typeface="Arial" charset="0"/>
              </a:rPr>
              <a:t>→</a:t>
            </a:r>
            <a:r>
              <a:rPr lang="sr-Cyrl-CS" sz="2800" b="1" dirty="0" smtClean="0"/>
              <a:t> 1 степен гојазности</a:t>
            </a:r>
          </a:p>
          <a:p>
            <a:pPr eaLnBrk="1" hangingPunct="1">
              <a:defRPr/>
            </a:pPr>
            <a:r>
              <a:rPr lang="sr-Cyrl-CS" sz="2800" b="1" dirty="0" smtClean="0"/>
              <a:t>35 - 39, 9 </a:t>
            </a:r>
            <a:r>
              <a:rPr lang="sr-Cyrl-CS" sz="2800" b="1" dirty="0" smtClean="0">
                <a:cs typeface="Arial" charset="0"/>
              </a:rPr>
              <a:t>→</a:t>
            </a:r>
            <a:r>
              <a:rPr lang="sr-Cyrl-CS" sz="2800" b="1" dirty="0" smtClean="0"/>
              <a:t> 2 степен гојазности</a:t>
            </a:r>
          </a:p>
          <a:p>
            <a:pPr eaLnBrk="1" hangingPunct="1">
              <a:defRPr/>
            </a:pPr>
            <a:r>
              <a:rPr lang="en-US" sz="2800" b="1" dirty="0" smtClean="0">
                <a:cs typeface="Arial" charset="0"/>
              </a:rPr>
              <a:t>&gt;</a:t>
            </a:r>
            <a:r>
              <a:rPr lang="sr-Cyrl-CS" sz="2800" b="1" dirty="0" smtClean="0">
                <a:cs typeface="Arial" charset="0"/>
              </a:rPr>
              <a:t> </a:t>
            </a:r>
            <a:r>
              <a:rPr lang="sr-Cyrl-CS" sz="2800" b="1" dirty="0" smtClean="0"/>
              <a:t>40 </a:t>
            </a:r>
            <a:r>
              <a:rPr lang="sr-Cyrl-CS" sz="2800" b="1" dirty="0" smtClean="0">
                <a:cs typeface="Arial" charset="0"/>
              </a:rPr>
              <a:t>→</a:t>
            </a:r>
            <a:r>
              <a:rPr lang="sr-Cyrl-CS" sz="2800" b="1" dirty="0" smtClean="0"/>
              <a:t> 3 степен гојазности</a:t>
            </a:r>
            <a:endParaRPr lang="sr-Latn-CS" sz="28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711200" y="6248400"/>
            <a:ext cx="1897063" cy="457200"/>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64515" name="Rectangle 3"/>
          <p:cNvSpPr>
            <a:spLocks noChangeArrowheads="1"/>
          </p:cNvSpPr>
          <p:nvPr/>
        </p:nvSpPr>
        <p:spPr bwMode="auto">
          <a:xfrm>
            <a:off x="3149600" y="6248400"/>
            <a:ext cx="2844800" cy="457200"/>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41988" name="Rectangle 4"/>
          <p:cNvSpPr>
            <a:spLocks noGrp="1" noChangeArrowheads="1"/>
          </p:cNvSpPr>
          <p:nvPr>
            <p:ph type="title" idx="4294967295"/>
          </p:nvPr>
        </p:nvSpPr>
        <p:spPr>
          <a:xfrm>
            <a:off x="0" y="0"/>
            <a:ext cx="9144000" cy="692150"/>
          </a:xfrm>
          <a:solidFill>
            <a:schemeClr val="folHlink"/>
          </a:solidFill>
        </p:spPr>
        <p:txBody>
          <a:bodyPr lIns="90488" tIns="44450" rIns="90488" bIns="44450">
            <a:normAutofit fontScale="90000"/>
          </a:bodyPr>
          <a:lstStyle/>
          <a:p>
            <a:pPr eaLnBrk="1" hangingPunct="1">
              <a:defRPr/>
            </a:pPr>
            <a:r>
              <a:rPr lang="en-US" sz="4000" b="1" smtClean="0">
                <a:solidFill>
                  <a:srgbClr val="FFFF00"/>
                </a:solidFill>
                <a:effectLst>
                  <a:outerShdw blurRad="38100" dist="38100" dir="2700000" algn="tl">
                    <a:srgbClr val="000000"/>
                  </a:outerShdw>
                </a:effectLst>
              </a:rPr>
              <a:t>I</a:t>
            </a:r>
            <a:r>
              <a:rPr lang="sl-SI" sz="4000" b="1" smtClean="0">
                <a:solidFill>
                  <a:srgbClr val="FFFF00"/>
                </a:solidFill>
                <a:effectLst>
                  <a:outerShdw blurRad="38100" dist="38100" dir="2700000" algn="tl">
                    <a:srgbClr val="000000"/>
                  </a:outerShdw>
                </a:effectLst>
              </a:rPr>
              <a:t>ndeks telesne mase</a:t>
            </a:r>
            <a:r>
              <a:rPr lang="en-US" sz="4000" b="1" smtClean="0">
                <a:solidFill>
                  <a:srgbClr val="FFFF00"/>
                </a:solidFill>
                <a:effectLst>
                  <a:outerShdw blurRad="38100" dist="38100" dir="2700000" algn="tl">
                    <a:srgbClr val="000000"/>
                  </a:outerShdw>
                </a:effectLst>
              </a:rPr>
              <a:t> (BMI)</a:t>
            </a:r>
          </a:p>
        </p:txBody>
      </p:sp>
      <p:sp>
        <p:nvSpPr>
          <p:cNvPr id="64517" name="Rectangle 5"/>
          <p:cNvSpPr>
            <a:spLocks noChangeArrowheads="1"/>
          </p:cNvSpPr>
          <p:nvPr/>
        </p:nvSpPr>
        <p:spPr bwMode="auto">
          <a:xfrm>
            <a:off x="711200" y="6119813"/>
            <a:ext cx="1897063" cy="457200"/>
          </a:xfrm>
          <a:prstGeom prst="rect">
            <a:avLst/>
          </a:prstGeom>
          <a:noFill/>
          <a:ln w="12700">
            <a:noFill/>
            <a:miter lim="800000"/>
            <a:headEnd/>
            <a:tailEnd/>
          </a:ln>
        </p:spPr>
        <p:txBody>
          <a:bodyPr wrap="none" anchor="ctr"/>
          <a:lstStyle/>
          <a:p>
            <a:endParaRPr lang="sr-Latn-CS">
              <a:latin typeface="Tahoma" pitchFamily="34" charset="0"/>
            </a:endParaRPr>
          </a:p>
        </p:txBody>
      </p:sp>
      <p:sp>
        <p:nvSpPr>
          <p:cNvPr id="64518" name="Rectangle 6"/>
          <p:cNvSpPr>
            <a:spLocks noChangeArrowheads="1"/>
          </p:cNvSpPr>
          <p:nvPr/>
        </p:nvSpPr>
        <p:spPr bwMode="auto">
          <a:xfrm>
            <a:off x="3059113" y="6021388"/>
            <a:ext cx="2844800" cy="457200"/>
          </a:xfrm>
          <a:prstGeom prst="rect">
            <a:avLst/>
          </a:prstGeom>
          <a:noFill/>
          <a:ln w="12700">
            <a:noFill/>
            <a:miter lim="800000"/>
            <a:headEnd/>
            <a:tailEnd/>
          </a:ln>
        </p:spPr>
        <p:txBody>
          <a:bodyPr wrap="none" anchor="ctr"/>
          <a:lstStyle/>
          <a:p>
            <a:endParaRPr lang="sr-Latn-CS">
              <a:latin typeface="Tahoma" pitchFamily="34" charset="0"/>
            </a:endParaRPr>
          </a:p>
        </p:txBody>
      </p:sp>
      <p:grpSp>
        <p:nvGrpSpPr>
          <p:cNvPr id="2" name="Group 7"/>
          <p:cNvGrpSpPr>
            <a:grpSpLocks/>
          </p:cNvGrpSpPr>
          <p:nvPr/>
        </p:nvGrpSpPr>
        <p:grpSpPr bwMode="auto">
          <a:xfrm>
            <a:off x="611188" y="1773238"/>
            <a:ext cx="1862137" cy="4292600"/>
            <a:chOff x="555" y="1119"/>
            <a:chExt cx="1173" cy="2704"/>
          </a:xfrm>
        </p:grpSpPr>
        <p:sp>
          <p:nvSpPr>
            <p:cNvPr id="64529" name="Freeform 8"/>
            <p:cNvSpPr>
              <a:spLocks/>
            </p:cNvSpPr>
            <p:nvPr/>
          </p:nvSpPr>
          <p:spPr bwMode="auto">
            <a:xfrm>
              <a:off x="727" y="1382"/>
              <a:ext cx="150" cy="166"/>
            </a:xfrm>
            <a:custGeom>
              <a:avLst/>
              <a:gdLst>
                <a:gd name="T0" fmla="*/ 35 w 168"/>
                <a:gd name="T1" fmla="*/ 0 h 166"/>
                <a:gd name="T2" fmla="*/ 9 w 168"/>
                <a:gd name="T3" fmla="*/ 2 h 166"/>
                <a:gd name="T4" fmla="*/ 32 w 168"/>
                <a:gd name="T5" fmla="*/ 9 h 166"/>
                <a:gd name="T6" fmla="*/ 9 w 168"/>
                <a:gd name="T7" fmla="*/ 15 h 166"/>
                <a:gd name="T8" fmla="*/ 21 w 168"/>
                <a:gd name="T9" fmla="*/ 19 h 166"/>
                <a:gd name="T10" fmla="*/ 12 w 168"/>
                <a:gd name="T11" fmla="*/ 29 h 166"/>
                <a:gd name="T12" fmla="*/ 26 w 168"/>
                <a:gd name="T13" fmla="*/ 29 h 166"/>
                <a:gd name="T14" fmla="*/ 4 w 168"/>
                <a:gd name="T15" fmla="*/ 42 h 166"/>
                <a:gd name="T16" fmla="*/ 29 w 168"/>
                <a:gd name="T17" fmla="*/ 40 h 166"/>
                <a:gd name="T18" fmla="*/ 12 w 168"/>
                <a:gd name="T19" fmla="*/ 55 h 166"/>
                <a:gd name="T20" fmla="*/ 13 w 168"/>
                <a:gd name="T21" fmla="*/ 53 h 166"/>
                <a:gd name="T22" fmla="*/ 15 w 168"/>
                <a:gd name="T23" fmla="*/ 52 h 166"/>
                <a:gd name="T24" fmla="*/ 19 w 168"/>
                <a:gd name="T25" fmla="*/ 48 h 166"/>
                <a:gd name="T26" fmla="*/ 23 w 168"/>
                <a:gd name="T27" fmla="*/ 44 h 166"/>
                <a:gd name="T28" fmla="*/ 26 w 168"/>
                <a:gd name="T29" fmla="*/ 40 h 166"/>
                <a:gd name="T30" fmla="*/ 29 w 168"/>
                <a:gd name="T31" fmla="*/ 38 h 166"/>
                <a:gd name="T32" fmla="*/ 30 w 168"/>
                <a:gd name="T33" fmla="*/ 36 h 166"/>
                <a:gd name="T34" fmla="*/ 30 w 168"/>
                <a:gd name="T35" fmla="*/ 38 h 166"/>
                <a:gd name="T36" fmla="*/ 29 w 168"/>
                <a:gd name="T37" fmla="*/ 40 h 166"/>
                <a:gd name="T38" fmla="*/ 26 w 168"/>
                <a:gd name="T39" fmla="*/ 44 h 166"/>
                <a:gd name="T40" fmla="*/ 23 w 168"/>
                <a:gd name="T41" fmla="*/ 48 h 166"/>
                <a:gd name="T42" fmla="*/ 19 w 168"/>
                <a:gd name="T43" fmla="*/ 52 h 166"/>
                <a:gd name="T44" fmla="*/ 15 w 168"/>
                <a:gd name="T45" fmla="*/ 55 h 166"/>
                <a:gd name="T46" fmla="*/ 12 w 168"/>
                <a:gd name="T47" fmla="*/ 59 h 166"/>
                <a:gd name="T48" fmla="*/ 9 w 168"/>
                <a:gd name="T49" fmla="*/ 63 h 166"/>
                <a:gd name="T50" fmla="*/ 7 w 168"/>
                <a:gd name="T51" fmla="*/ 65 h 166"/>
                <a:gd name="T52" fmla="*/ 21 w 168"/>
                <a:gd name="T53" fmla="*/ 65 h 166"/>
                <a:gd name="T54" fmla="*/ 7 w 168"/>
                <a:gd name="T55" fmla="*/ 86 h 166"/>
                <a:gd name="T56" fmla="*/ 35 w 168"/>
                <a:gd name="T57" fmla="*/ 73 h 166"/>
                <a:gd name="T58" fmla="*/ 0 w 168"/>
                <a:gd name="T59" fmla="*/ 96 h 166"/>
                <a:gd name="T60" fmla="*/ 21 w 168"/>
                <a:gd name="T61" fmla="*/ 92 h 166"/>
                <a:gd name="T62" fmla="*/ 9 w 168"/>
                <a:gd name="T63" fmla="*/ 105 h 166"/>
                <a:gd name="T64" fmla="*/ 35 w 168"/>
                <a:gd name="T65" fmla="*/ 92 h 166"/>
                <a:gd name="T66" fmla="*/ 23 w 168"/>
                <a:gd name="T67" fmla="*/ 109 h 166"/>
                <a:gd name="T68" fmla="*/ 37 w 168"/>
                <a:gd name="T69" fmla="*/ 105 h 166"/>
                <a:gd name="T70" fmla="*/ 23 w 168"/>
                <a:gd name="T71" fmla="*/ 124 h 166"/>
                <a:gd name="T72" fmla="*/ 37 w 168"/>
                <a:gd name="T73" fmla="*/ 119 h 166"/>
                <a:gd name="T74" fmla="*/ 29 w 168"/>
                <a:gd name="T75" fmla="*/ 142 h 166"/>
                <a:gd name="T76" fmla="*/ 50 w 168"/>
                <a:gd name="T77" fmla="*/ 119 h 166"/>
                <a:gd name="T78" fmla="*/ 40 w 168"/>
                <a:gd name="T79" fmla="*/ 146 h 166"/>
                <a:gd name="T80" fmla="*/ 62 w 168"/>
                <a:gd name="T81" fmla="*/ 119 h 166"/>
                <a:gd name="T82" fmla="*/ 40 w 168"/>
                <a:gd name="T83" fmla="*/ 146 h 166"/>
                <a:gd name="T84" fmla="*/ 67 w 168"/>
                <a:gd name="T85" fmla="*/ 128 h 166"/>
                <a:gd name="T86" fmla="*/ 45 w 168"/>
                <a:gd name="T87" fmla="*/ 165 h 166"/>
                <a:gd name="T88" fmla="*/ 70 w 168"/>
                <a:gd name="T89" fmla="*/ 147 h 166"/>
                <a:gd name="T90" fmla="*/ 45 w 168"/>
                <a:gd name="T91" fmla="*/ 165 h 166"/>
                <a:gd name="T92" fmla="*/ 85 w 168"/>
                <a:gd name="T93" fmla="*/ 147 h 16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8"/>
                <a:gd name="T142" fmla="*/ 0 h 166"/>
                <a:gd name="T143" fmla="*/ 168 w 168"/>
                <a:gd name="T144" fmla="*/ 166 h 16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8" h="166">
                  <a:moveTo>
                    <a:pt x="69" y="0"/>
                  </a:moveTo>
                  <a:lnTo>
                    <a:pt x="17" y="2"/>
                  </a:lnTo>
                  <a:lnTo>
                    <a:pt x="63" y="9"/>
                  </a:lnTo>
                  <a:lnTo>
                    <a:pt x="17" y="15"/>
                  </a:lnTo>
                  <a:lnTo>
                    <a:pt x="41" y="19"/>
                  </a:lnTo>
                  <a:lnTo>
                    <a:pt x="24" y="29"/>
                  </a:lnTo>
                  <a:lnTo>
                    <a:pt x="52" y="29"/>
                  </a:lnTo>
                  <a:lnTo>
                    <a:pt x="7" y="42"/>
                  </a:lnTo>
                  <a:lnTo>
                    <a:pt x="56" y="40"/>
                  </a:lnTo>
                  <a:lnTo>
                    <a:pt x="24" y="55"/>
                  </a:lnTo>
                  <a:lnTo>
                    <a:pt x="26" y="53"/>
                  </a:lnTo>
                  <a:lnTo>
                    <a:pt x="30" y="52"/>
                  </a:lnTo>
                  <a:lnTo>
                    <a:pt x="37" y="48"/>
                  </a:lnTo>
                  <a:lnTo>
                    <a:pt x="45" y="44"/>
                  </a:lnTo>
                  <a:lnTo>
                    <a:pt x="52" y="40"/>
                  </a:lnTo>
                  <a:lnTo>
                    <a:pt x="56" y="38"/>
                  </a:lnTo>
                  <a:lnTo>
                    <a:pt x="59" y="36"/>
                  </a:lnTo>
                  <a:lnTo>
                    <a:pt x="59" y="38"/>
                  </a:lnTo>
                  <a:lnTo>
                    <a:pt x="56" y="40"/>
                  </a:lnTo>
                  <a:lnTo>
                    <a:pt x="52" y="44"/>
                  </a:lnTo>
                  <a:lnTo>
                    <a:pt x="45" y="48"/>
                  </a:lnTo>
                  <a:lnTo>
                    <a:pt x="37" y="52"/>
                  </a:lnTo>
                  <a:lnTo>
                    <a:pt x="30" y="55"/>
                  </a:lnTo>
                  <a:lnTo>
                    <a:pt x="24" y="59"/>
                  </a:lnTo>
                  <a:lnTo>
                    <a:pt x="17" y="63"/>
                  </a:lnTo>
                  <a:lnTo>
                    <a:pt x="14" y="65"/>
                  </a:lnTo>
                  <a:lnTo>
                    <a:pt x="41" y="65"/>
                  </a:lnTo>
                  <a:lnTo>
                    <a:pt x="14" y="86"/>
                  </a:lnTo>
                  <a:lnTo>
                    <a:pt x="69" y="73"/>
                  </a:lnTo>
                  <a:lnTo>
                    <a:pt x="0" y="96"/>
                  </a:lnTo>
                  <a:lnTo>
                    <a:pt x="41" y="92"/>
                  </a:lnTo>
                  <a:lnTo>
                    <a:pt x="17" y="105"/>
                  </a:lnTo>
                  <a:lnTo>
                    <a:pt x="69" y="92"/>
                  </a:lnTo>
                  <a:lnTo>
                    <a:pt x="45" y="109"/>
                  </a:lnTo>
                  <a:lnTo>
                    <a:pt x="73" y="105"/>
                  </a:lnTo>
                  <a:lnTo>
                    <a:pt x="45" y="124"/>
                  </a:lnTo>
                  <a:lnTo>
                    <a:pt x="73" y="119"/>
                  </a:lnTo>
                  <a:lnTo>
                    <a:pt x="56" y="142"/>
                  </a:lnTo>
                  <a:lnTo>
                    <a:pt x="97" y="119"/>
                  </a:lnTo>
                  <a:lnTo>
                    <a:pt x="80" y="146"/>
                  </a:lnTo>
                  <a:lnTo>
                    <a:pt x="120" y="119"/>
                  </a:lnTo>
                  <a:lnTo>
                    <a:pt x="80" y="146"/>
                  </a:lnTo>
                  <a:lnTo>
                    <a:pt x="132" y="128"/>
                  </a:lnTo>
                  <a:lnTo>
                    <a:pt x="87" y="165"/>
                  </a:lnTo>
                  <a:lnTo>
                    <a:pt x="137" y="147"/>
                  </a:lnTo>
                  <a:lnTo>
                    <a:pt x="87" y="165"/>
                  </a:lnTo>
                  <a:lnTo>
                    <a:pt x="167" y="147"/>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30" name="Freeform 9"/>
            <p:cNvSpPr>
              <a:spLocks/>
            </p:cNvSpPr>
            <p:nvPr/>
          </p:nvSpPr>
          <p:spPr bwMode="auto">
            <a:xfrm>
              <a:off x="693" y="1249"/>
              <a:ext cx="721" cy="590"/>
            </a:xfrm>
            <a:custGeom>
              <a:avLst/>
              <a:gdLst>
                <a:gd name="T0" fmla="*/ 339 w 811"/>
                <a:gd name="T1" fmla="*/ 183 h 590"/>
                <a:gd name="T2" fmla="*/ 393 w 811"/>
                <a:gd name="T3" fmla="*/ 261 h 590"/>
                <a:gd name="T4" fmla="*/ 397 w 811"/>
                <a:gd name="T5" fmla="*/ 300 h 590"/>
                <a:gd name="T6" fmla="*/ 379 w 811"/>
                <a:gd name="T7" fmla="*/ 327 h 590"/>
                <a:gd name="T8" fmla="*/ 345 w 811"/>
                <a:gd name="T9" fmla="*/ 340 h 590"/>
                <a:gd name="T10" fmla="*/ 304 w 811"/>
                <a:gd name="T11" fmla="*/ 330 h 590"/>
                <a:gd name="T12" fmla="*/ 295 w 811"/>
                <a:gd name="T13" fmla="*/ 296 h 590"/>
                <a:gd name="T14" fmla="*/ 288 w 811"/>
                <a:gd name="T15" fmla="*/ 300 h 590"/>
                <a:gd name="T16" fmla="*/ 268 w 811"/>
                <a:gd name="T17" fmla="*/ 302 h 590"/>
                <a:gd name="T18" fmla="*/ 262 w 811"/>
                <a:gd name="T19" fmla="*/ 279 h 590"/>
                <a:gd name="T20" fmla="*/ 263 w 811"/>
                <a:gd name="T21" fmla="*/ 269 h 590"/>
                <a:gd name="T22" fmla="*/ 260 w 811"/>
                <a:gd name="T23" fmla="*/ 288 h 590"/>
                <a:gd name="T24" fmla="*/ 275 w 811"/>
                <a:gd name="T25" fmla="*/ 303 h 590"/>
                <a:gd name="T26" fmla="*/ 279 w 811"/>
                <a:gd name="T27" fmla="*/ 307 h 590"/>
                <a:gd name="T28" fmla="*/ 295 w 811"/>
                <a:gd name="T29" fmla="*/ 327 h 590"/>
                <a:gd name="T30" fmla="*/ 301 w 811"/>
                <a:gd name="T31" fmla="*/ 342 h 590"/>
                <a:gd name="T32" fmla="*/ 313 w 811"/>
                <a:gd name="T33" fmla="*/ 386 h 590"/>
                <a:gd name="T34" fmla="*/ 332 w 811"/>
                <a:gd name="T35" fmla="*/ 447 h 590"/>
                <a:gd name="T36" fmla="*/ 329 w 811"/>
                <a:gd name="T37" fmla="*/ 478 h 590"/>
                <a:gd name="T38" fmla="*/ 298 w 811"/>
                <a:gd name="T39" fmla="*/ 536 h 590"/>
                <a:gd name="T40" fmla="*/ 248 w 811"/>
                <a:gd name="T41" fmla="*/ 566 h 590"/>
                <a:gd name="T42" fmla="*/ 170 w 811"/>
                <a:gd name="T43" fmla="*/ 578 h 590"/>
                <a:gd name="T44" fmla="*/ 125 w 811"/>
                <a:gd name="T45" fmla="*/ 568 h 590"/>
                <a:gd name="T46" fmla="*/ 126 w 811"/>
                <a:gd name="T47" fmla="*/ 566 h 590"/>
                <a:gd name="T48" fmla="*/ 149 w 811"/>
                <a:gd name="T49" fmla="*/ 576 h 590"/>
                <a:gd name="T50" fmla="*/ 155 w 811"/>
                <a:gd name="T51" fmla="*/ 578 h 590"/>
                <a:gd name="T52" fmla="*/ 130 w 811"/>
                <a:gd name="T53" fmla="*/ 586 h 590"/>
                <a:gd name="T54" fmla="*/ 103 w 811"/>
                <a:gd name="T55" fmla="*/ 589 h 590"/>
                <a:gd name="T56" fmla="*/ 96 w 811"/>
                <a:gd name="T57" fmla="*/ 587 h 590"/>
                <a:gd name="T58" fmla="*/ 87 w 811"/>
                <a:gd name="T59" fmla="*/ 582 h 590"/>
                <a:gd name="T60" fmla="*/ 68 w 811"/>
                <a:gd name="T61" fmla="*/ 559 h 590"/>
                <a:gd name="T62" fmla="*/ 63 w 811"/>
                <a:gd name="T63" fmla="*/ 538 h 590"/>
                <a:gd name="T64" fmla="*/ 47 w 811"/>
                <a:gd name="T65" fmla="*/ 520 h 590"/>
                <a:gd name="T66" fmla="*/ 21 w 811"/>
                <a:gd name="T67" fmla="*/ 515 h 590"/>
                <a:gd name="T68" fmla="*/ 1 w 811"/>
                <a:gd name="T69" fmla="*/ 505 h 590"/>
                <a:gd name="T70" fmla="*/ 6 w 811"/>
                <a:gd name="T71" fmla="*/ 484 h 590"/>
                <a:gd name="T72" fmla="*/ 21 w 811"/>
                <a:gd name="T73" fmla="*/ 470 h 590"/>
                <a:gd name="T74" fmla="*/ 25 w 811"/>
                <a:gd name="T75" fmla="*/ 463 h 590"/>
                <a:gd name="T76" fmla="*/ 34 w 811"/>
                <a:gd name="T77" fmla="*/ 413 h 590"/>
                <a:gd name="T78" fmla="*/ 53 w 811"/>
                <a:gd name="T79" fmla="*/ 392 h 590"/>
                <a:gd name="T80" fmla="*/ 77 w 811"/>
                <a:gd name="T81" fmla="*/ 398 h 590"/>
                <a:gd name="T82" fmla="*/ 56 w 811"/>
                <a:gd name="T83" fmla="*/ 386 h 590"/>
                <a:gd name="T84" fmla="*/ 47 w 811"/>
                <a:gd name="T85" fmla="*/ 367 h 590"/>
                <a:gd name="T86" fmla="*/ 58 w 811"/>
                <a:gd name="T87" fmla="*/ 328 h 590"/>
                <a:gd name="T88" fmla="*/ 77 w 811"/>
                <a:gd name="T89" fmla="*/ 300 h 590"/>
                <a:gd name="T90" fmla="*/ 87 w 811"/>
                <a:gd name="T91" fmla="*/ 277 h 590"/>
                <a:gd name="T92" fmla="*/ 93 w 811"/>
                <a:gd name="T93" fmla="*/ 252 h 590"/>
                <a:gd name="T94" fmla="*/ 90 w 811"/>
                <a:gd name="T95" fmla="*/ 244 h 590"/>
                <a:gd name="T96" fmla="*/ 92 w 811"/>
                <a:gd name="T97" fmla="*/ 267 h 590"/>
                <a:gd name="T98" fmla="*/ 85 w 811"/>
                <a:gd name="T99" fmla="*/ 273 h 590"/>
                <a:gd name="T100" fmla="*/ 60 w 811"/>
                <a:gd name="T101" fmla="*/ 256 h 590"/>
                <a:gd name="T102" fmla="*/ 51 w 811"/>
                <a:gd name="T103" fmla="*/ 234 h 590"/>
                <a:gd name="T104" fmla="*/ 52 w 811"/>
                <a:gd name="T105" fmla="*/ 221 h 590"/>
                <a:gd name="T106" fmla="*/ 41 w 811"/>
                <a:gd name="T107" fmla="*/ 183 h 590"/>
                <a:gd name="T108" fmla="*/ 42 w 811"/>
                <a:gd name="T109" fmla="*/ 142 h 590"/>
                <a:gd name="T110" fmla="*/ 63 w 811"/>
                <a:gd name="T111" fmla="*/ 119 h 590"/>
                <a:gd name="T112" fmla="*/ 70 w 811"/>
                <a:gd name="T113" fmla="*/ 73 h 590"/>
                <a:gd name="T114" fmla="*/ 252 w 811"/>
                <a:gd name="T115" fmla="*/ 114 h 590"/>
                <a:gd name="T116" fmla="*/ 279 w 811"/>
                <a:gd name="T117" fmla="*/ 129 h 59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11"/>
                <a:gd name="T178" fmla="*/ 0 h 590"/>
                <a:gd name="T179" fmla="*/ 811 w 811"/>
                <a:gd name="T180" fmla="*/ 590 h 59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11" h="590">
                  <a:moveTo>
                    <a:pt x="621" y="148"/>
                  </a:moveTo>
                  <a:lnTo>
                    <a:pt x="630" y="154"/>
                  </a:lnTo>
                  <a:lnTo>
                    <a:pt x="654" y="165"/>
                  </a:lnTo>
                  <a:lnTo>
                    <a:pt x="684" y="183"/>
                  </a:lnTo>
                  <a:lnTo>
                    <a:pt x="721" y="204"/>
                  </a:lnTo>
                  <a:lnTo>
                    <a:pt x="756" y="227"/>
                  </a:lnTo>
                  <a:lnTo>
                    <a:pt x="786" y="250"/>
                  </a:lnTo>
                  <a:lnTo>
                    <a:pt x="796" y="261"/>
                  </a:lnTo>
                  <a:lnTo>
                    <a:pt x="805" y="273"/>
                  </a:lnTo>
                  <a:lnTo>
                    <a:pt x="810" y="282"/>
                  </a:lnTo>
                  <a:lnTo>
                    <a:pt x="810" y="292"/>
                  </a:lnTo>
                  <a:lnTo>
                    <a:pt x="805" y="300"/>
                  </a:lnTo>
                  <a:lnTo>
                    <a:pt x="799" y="307"/>
                  </a:lnTo>
                  <a:lnTo>
                    <a:pt x="791" y="313"/>
                  </a:lnTo>
                  <a:lnTo>
                    <a:pt x="779" y="321"/>
                  </a:lnTo>
                  <a:lnTo>
                    <a:pt x="767" y="327"/>
                  </a:lnTo>
                  <a:lnTo>
                    <a:pt x="751" y="332"/>
                  </a:lnTo>
                  <a:lnTo>
                    <a:pt x="734" y="336"/>
                  </a:lnTo>
                  <a:lnTo>
                    <a:pt x="716" y="338"/>
                  </a:lnTo>
                  <a:lnTo>
                    <a:pt x="697" y="340"/>
                  </a:lnTo>
                  <a:lnTo>
                    <a:pt x="677" y="340"/>
                  </a:lnTo>
                  <a:lnTo>
                    <a:pt x="658" y="338"/>
                  </a:lnTo>
                  <a:lnTo>
                    <a:pt x="638" y="334"/>
                  </a:lnTo>
                  <a:lnTo>
                    <a:pt x="616" y="330"/>
                  </a:lnTo>
                  <a:lnTo>
                    <a:pt x="597" y="323"/>
                  </a:lnTo>
                  <a:lnTo>
                    <a:pt x="580" y="313"/>
                  </a:lnTo>
                  <a:lnTo>
                    <a:pt x="562" y="303"/>
                  </a:lnTo>
                  <a:lnTo>
                    <a:pt x="599" y="296"/>
                  </a:lnTo>
                  <a:lnTo>
                    <a:pt x="597" y="298"/>
                  </a:lnTo>
                  <a:lnTo>
                    <a:pt x="592" y="298"/>
                  </a:lnTo>
                  <a:lnTo>
                    <a:pt x="588" y="300"/>
                  </a:lnTo>
                  <a:lnTo>
                    <a:pt x="583" y="300"/>
                  </a:lnTo>
                  <a:lnTo>
                    <a:pt x="578" y="302"/>
                  </a:lnTo>
                  <a:lnTo>
                    <a:pt x="569" y="302"/>
                  </a:lnTo>
                  <a:lnTo>
                    <a:pt x="562" y="303"/>
                  </a:lnTo>
                  <a:lnTo>
                    <a:pt x="545" y="302"/>
                  </a:lnTo>
                  <a:lnTo>
                    <a:pt x="534" y="298"/>
                  </a:lnTo>
                  <a:lnTo>
                    <a:pt x="528" y="292"/>
                  </a:lnTo>
                  <a:lnTo>
                    <a:pt x="528" y="286"/>
                  </a:lnTo>
                  <a:lnTo>
                    <a:pt x="530" y="279"/>
                  </a:lnTo>
                  <a:lnTo>
                    <a:pt x="531" y="273"/>
                  </a:lnTo>
                  <a:lnTo>
                    <a:pt x="534" y="269"/>
                  </a:lnTo>
                  <a:lnTo>
                    <a:pt x="536" y="269"/>
                  </a:lnTo>
                  <a:lnTo>
                    <a:pt x="534" y="269"/>
                  </a:lnTo>
                  <a:lnTo>
                    <a:pt x="531" y="273"/>
                  </a:lnTo>
                  <a:lnTo>
                    <a:pt x="530" y="277"/>
                  </a:lnTo>
                  <a:lnTo>
                    <a:pt x="530" y="282"/>
                  </a:lnTo>
                  <a:lnTo>
                    <a:pt x="528" y="288"/>
                  </a:lnTo>
                  <a:lnTo>
                    <a:pt x="531" y="294"/>
                  </a:lnTo>
                  <a:lnTo>
                    <a:pt x="536" y="298"/>
                  </a:lnTo>
                  <a:lnTo>
                    <a:pt x="547" y="302"/>
                  </a:lnTo>
                  <a:lnTo>
                    <a:pt x="557" y="303"/>
                  </a:lnTo>
                  <a:lnTo>
                    <a:pt x="564" y="305"/>
                  </a:lnTo>
                  <a:lnTo>
                    <a:pt x="569" y="305"/>
                  </a:lnTo>
                  <a:lnTo>
                    <a:pt x="569" y="307"/>
                  </a:lnTo>
                  <a:lnTo>
                    <a:pt x="566" y="307"/>
                  </a:lnTo>
                  <a:lnTo>
                    <a:pt x="564" y="307"/>
                  </a:lnTo>
                  <a:lnTo>
                    <a:pt x="592" y="323"/>
                  </a:lnTo>
                  <a:lnTo>
                    <a:pt x="595" y="325"/>
                  </a:lnTo>
                  <a:lnTo>
                    <a:pt x="599" y="327"/>
                  </a:lnTo>
                  <a:lnTo>
                    <a:pt x="602" y="328"/>
                  </a:lnTo>
                  <a:lnTo>
                    <a:pt x="606" y="332"/>
                  </a:lnTo>
                  <a:lnTo>
                    <a:pt x="608" y="336"/>
                  </a:lnTo>
                  <a:lnTo>
                    <a:pt x="609" y="342"/>
                  </a:lnTo>
                  <a:lnTo>
                    <a:pt x="609" y="348"/>
                  </a:lnTo>
                  <a:lnTo>
                    <a:pt x="614" y="355"/>
                  </a:lnTo>
                  <a:lnTo>
                    <a:pt x="621" y="369"/>
                  </a:lnTo>
                  <a:lnTo>
                    <a:pt x="634" y="386"/>
                  </a:lnTo>
                  <a:lnTo>
                    <a:pt x="645" y="403"/>
                  </a:lnTo>
                  <a:lnTo>
                    <a:pt x="658" y="422"/>
                  </a:lnTo>
                  <a:lnTo>
                    <a:pt x="668" y="440"/>
                  </a:lnTo>
                  <a:lnTo>
                    <a:pt x="671" y="447"/>
                  </a:lnTo>
                  <a:lnTo>
                    <a:pt x="673" y="455"/>
                  </a:lnTo>
                  <a:lnTo>
                    <a:pt x="673" y="461"/>
                  </a:lnTo>
                  <a:lnTo>
                    <a:pt x="673" y="467"/>
                  </a:lnTo>
                  <a:lnTo>
                    <a:pt x="666" y="478"/>
                  </a:lnTo>
                  <a:lnTo>
                    <a:pt x="656" y="492"/>
                  </a:lnTo>
                  <a:lnTo>
                    <a:pt x="640" y="507"/>
                  </a:lnTo>
                  <a:lnTo>
                    <a:pt x="623" y="520"/>
                  </a:lnTo>
                  <a:lnTo>
                    <a:pt x="604" y="536"/>
                  </a:lnTo>
                  <a:lnTo>
                    <a:pt x="580" y="547"/>
                  </a:lnTo>
                  <a:lnTo>
                    <a:pt x="556" y="557"/>
                  </a:lnTo>
                  <a:lnTo>
                    <a:pt x="530" y="562"/>
                  </a:lnTo>
                  <a:lnTo>
                    <a:pt x="502" y="566"/>
                  </a:lnTo>
                  <a:lnTo>
                    <a:pt x="467" y="572"/>
                  </a:lnTo>
                  <a:lnTo>
                    <a:pt x="427" y="576"/>
                  </a:lnTo>
                  <a:lnTo>
                    <a:pt x="386" y="578"/>
                  </a:lnTo>
                  <a:lnTo>
                    <a:pt x="344" y="578"/>
                  </a:lnTo>
                  <a:lnTo>
                    <a:pt x="306" y="576"/>
                  </a:lnTo>
                  <a:lnTo>
                    <a:pt x="289" y="574"/>
                  </a:lnTo>
                  <a:lnTo>
                    <a:pt x="271" y="572"/>
                  </a:lnTo>
                  <a:lnTo>
                    <a:pt x="254" y="568"/>
                  </a:lnTo>
                  <a:lnTo>
                    <a:pt x="239" y="562"/>
                  </a:lnTo>
                  <a:lnTo>
                    <a:pt x="240" y="562"/>
                  </a:lnTo>
                  <a:lnTo>
                    <a:pt x="247" y="564"/>
                  </a:lnTo>
                  <a:lnTo>
                    <a:pt x="256" y="566"/>
                  </a:lnTo>
                  <a:lnTo>
                    <a:pt x="266" y="570"/>
                  </a:lnTo>
                  <a:lnTo>
                    <a:pt x="280" y="572"/>
                  </a:lnTo>
                  <a:lnTo>
                    <a:pt x="292" y="574"/>
                  </a:lnTo>
                  <a:lnTo>
                    <a:pt x="304" y="576"/>
                  </a:lnTo>
                  <a:lnTo>
                    <a:pt x="315" y="576"/>
                  </a:lnTo>
                  <a:lnTo>
                    <a:pt x="317" y="576"/>
                  </a:lnTo>
                  <a:lnTo>
                    <a:pt x="317" y="578"/>
                  </a:lnTo>
                  <a:lnTo>
                    <a:pt x="315" y="578"/>
                  </a:lnTo>
                  <a:lnTo>
                    <a:pt x="310" y="578"/>
                  </a:lnTo>
                  <a:lnTo>
                    <a:pt x="299" y="580"/>
                  </a:lnTo>
                  <a:lnTo>
                    <a:pt x="282" y="584"/>
                  </a:lnTo>
                  <a:lnTo>
                    <a:pt x="263" y="586"/>
                  </a:lnTo>
                  <a:lnTo>
                    <a:pt x="245" y="587"/>
                  </a:lnTo>
                  <a:lnTo>
                    <a:pt x="228" y="589"/>
                  </a:lnTo>
                  <a:lnTo>
                    <a:pt x="216" y="589"/>
                  </a:lnTo>
                  <a:lnTo>
                    <a:pt x="208" y="589"/>
                  </a:lnTo>
                  <a:lnTo>
                    <a:pt x="204" y="589"/>
                  </a:lnTo>
                  <a:lnTo>
                    <a:pt x="199" y="589"/>
                  </a:lnTo>
                  <a:lnTo>
                    <a:pt x="195" y="587"/>
                  </a:lnTo>
                  <a:lnTo>
                    <a:pt x="193" y="587"/>
                  </a:lnTo>
                  <a:lnTo>
                    <a:pt x="193" y="586"/>
                  </a:lnTo>
                  <a:lnTo>
                    <a:pt x="190" y="586"/>
                  </a:lnTo>
                  <a:lnTo>
                    <a:pt x="185" y="584"/>
                  </a:lnTo>
                  <a:lnTo>
                    <a:pt x="176" y="582"/>
                  </a:lnTo>
                  <a:lnTo>
                    <a:pt x="164" y="578"/>
                  </a:lnTo>
                  <a:lnTo>
                    <a:pt x="154" y="572"/>
                  </a:lnTo>
                  <a:lnTo>
                    <a:pt x="143" y="564"/>
                  </a:lnTo>
                  <a:lnTo>
                    <a:pt x="138" y="559"/>
                  </a:lnTo>
                  <a:lnTo>
                    <a:pt x="134" y="553"/>
                  </a:lnTo>
                  <a:lnTo>
                    <a:pt x="133" y="547"/>
                  </a:lnTo>
                  <a:lnTo>
                    <a:pt x="130" y="539"/>
                  </a:lnTo>
                  <a:lnTo>
                    <a:pt x="128" y="538"/>
                  </a:lnTo>
                  <a:lnTo>
                    <a:pt x="123" y="536"/>
                  </a:lnTo>
                  <a:lnTo>
                    <a:pt x="117" y="530"/>
                  </a:lnTo>
                  <a:lnTo>
                    <a:pt x="106" y="526"/>
                  </a:lnTo>
                  <a:lnTo>
                    <a:pt x="95" y="520"/>
                  </a:lnTo>
                  <a:lnTo>
                    <a:pt x="82" y="516"/>
                  </a:lnTo>
                  <a:lnTo>
                    <a:pt x="69" y="513"/>
                  </a:lnTo>
                  <a:lnTo>
                    <a:pt x="56" y="513"/>
                  </a:lnTo>
                  <a:lnTo>
                    <a:pt x="43" y="515"/>
                  </a:lnTo>
                  <a:lnTo>
                    <a:pt x="29" y="513"/>
                  </a:lnTo>
                  <a:lnTo>
                    <a:pt x="19" y="513"/>
                  </a:lnTo>
                  <a:lnTo>
                    <a:pt x="8" y="509"/>
                  </a:lnTo>
                  <a:lnTo>
                    <a:pt x="1" y="505"/>
                  </a:lnTo>
                  <a:lnTo>
                    <a:pt x="0" y="501"/>
                  </a:lnTo>
                  <a:lnTo>
                    <a:pt x="0" y="495"/>
                  </a:lnTo>
                  <a:lnTo>
                    <a:pt x="3" y="490"/>
                  </a:lnTo>
                  <a:lnTo>
                    <a:pt x="12" y="484"/>
                  </a:lnTo>
                  <a:lnTo>
                    <a:pt x="22" y="480"/>
                  </a:lnTo>
                  <a:lnTo>
                    <a:pt x="29" y="476"/>
                  </a:lnTo>
                  <a:lnTo>
                    <a:pt x="36" y="472"/>
                  </a:lnTo>
                  <a:lnTo>
                    <a:pt x="43" y="470"/>
                  </a:lnTo>
                  <a:lnTo>
                    <a:pt x="48" y="468"/>
                  </a:lnTo>
                  <a:lnTo>
                    <a:pt x="50" y="467"/>
                  </a:lnTo>
                  <a:lnTo>
                    <a:pt x="52" y="467"/>
                  </a:lnTo>
                  <a:lnTo>
                    <a:pt x="52" y="463"/>
                  </a:lnTo>
                  <a:lnTo>
                    <a:pt x="52" y="451"/>
                  </a:lnTo>
                  <a:lnTo>
                    <a:pt x="56" y="438"/>
                  </a:lnTo>
                  <a:lnTo>
                    <a:pt x="65" y="421"/>
                  </a:lnTo>
                  <a:lnTo>
                    <a:pt x="69" y="413"/>
                  </a:lnTo>
                  <a:lnTo>
                    <a:pt x="78" y="407"/>
                  </a:lnTo>
                  <a:lnTo>
                    <a:pt x="86" y="399"/>
                  </a:lnTo>
                  <a:lnTo>
                    <a:pt x="97" y="396"/>
                  </a:lnTo>
                  <a:lnTo>
                    <a:pt x="108" y="392"/>
                  </a:lnTo>
                  <a:lnTo>
                    <a:pt x="123" y="392"/>
                  </a:lnTo>
                  <a:lnTo>
                    <a:pt x="140" y="394"/>
                  </a:lnTo>
                  <a:lnTo>
                    <a:pt x="159" y="398"/>
                  </a:lnTo>
                  <a:lnTo>
                    <a:pt x="156" y="398"/>
                  </a:lnTo>
                  <a:lnTo>
                    <a:pt x="150" y="396"/>
                  </a:lnTo>
                  <a:lnTo>
                    <a:pt x="138" y="394"/>
                  </a:lnTo>
                  <a:lnTo>
                    <a:pt x="126" y="392"/>
                  </a:lnTo>
                  <a:lnTo>
                    <a:pt x="114" y="386"/>
                  </a:lnTo>
                  <a:lnTo>
                    <a:pt x="104" y="380"/>
                  </a:lnTo>
                  <a:lnTo>
                    <a:pt x="100" y="376"/>
                  </a:lnTo>
                  <a:lnTo>
                    <a:pt x="97" y="373"/>
                  </a:lnTo>
                  <a:lnTo>
                    <a:pt x="95" y="367"/>
                  </a:lnTo>
                  <a:lnTo>
                    <a:pt x="95" y="361"/>
                  </a:lnTo>
                  <a:lnTo>
                    <a:pt x="100" y="350"/>
                  </a:lnTo>
                  <a:lnTo>
                    <a:pt x="108" y="338"/>
                  </a:lnTo>
                  <a:lnTo>
                    <a:pt x="117" y="328"/>
                  </a:lnTo>
                  <a:lnTo>
                    <a:pt x="128" y="321"/>
                  </a:lnTo>
                  <a:lnTo>
                    <a:pt x="138" y="313"/>
                  </a:lnTo>
                  <a:lnTo>
                    <a:pt x="147" y="305"/>
                  </a:lnTo>
                  <a:lnTo>
                    <a:pt x="156" y="300"/>
                  </a:lnTo>
                  <a:lnTo>
                    <a:pt x="159" y="294"/>
                  </a:lnTo>
                  <a:lnTo>
                    <a:pt x="162" y="290"/>
                  </a:lnTo>
                  <a:lnTo>
                    <a:pt x="169" y="284"/>
                  </a:lnTo>
                  <a:lnTo>
                    <a:pt x="176" y="277"/>
                  </a:lnTo>
                  <a:lnTo>
                    <a:pt x="185" y="271"/>
                  </a:lnTo>
                  <a:lnTo>
                    <a:pt x="188" y="263"/>
                  </a:lnTo>
                  <a:lnTo>
                    <a:pt x="190" y="256"/>
                  </a:lnTo>
                  <a:lnTo>
                    <a:pt x="190" y="252"/>
                  </a:lnTo>
                  <a:lnTo>
                    <a:pt x="188" y="250"/>
                  </a:lnTo>
                  <a:lnTo>
                    <a:pt x="186" y="246"/>
                  </a:lnTo>
                  <a:lnTo>
                    <a:pt x="182" y="242"/>
                  </a:lnTo>
                  <a:lnTo>
                    <a:pt x="182" y="244"/>
                  </a:lnTo>
                  <a:lnTo>
                    <a:pt x="186" y="250"/>
                  </a:lnTo>
                  <a:lnTo>
                    <a:pt x="188" y="256"/>
                  </a:lnTo>
                  <a:lnTo>
                    <a:pt x="190" y="263"/>
                  </a:lnTo>
                  <a:lnTo>
                    <a:pt x="188" y="267"/>
                  </a:lnTo>
                  <a:lnTo>
                    <a:pt x="186" y="269"/>
                  </a:lnTo>
                  <a:lnTo>
                    <a:pt x="185" y="271"/>
                  </a:lnTo>
                  <a:lnTo>
                    <a:pt x="180" y="273"/>
                  </a:lnTo>
                  <a:lnTo>
                    <a:pt x="173" y="273"/>
                  </a:lnTo>
                  <a:lnTo>
                    <a:pt x="164" y="271"/>
                  </a:lnTo>
                  <a:lnTo>
                    <a:pt x="154" y="269"/>
                  </a:lnTo>
                  <a:lnTo>
                    <a:pt x="143" y="265"/>
                  </a:lnTo>
                  <a:lnTo>
                    <a:pt x="119" y="256"/>
                  </a:lnTo>
                  <a:lnTo>
                    <a:pt x="106" y="248"/>
                  </a:lnTo>
                  <a:lnTo>
                    <a:pt x="100" y="244"/>
                  </a:lnTo>
                  <a:lnTo>
                    <a:pt x="100" y="238"/>
                  </a:lnTo>
                  <a:lnTo>
                    <a:pt x="102" y="234"/>
                  </a:lnTo>
                  <a:lnTo>
                    <a:pt x="106" y="233"/>
                  </a:lnTo>
                  <a:lnTo>
                    <a:pt x="108" y="229"/>
                  </a:lnTo>
                  <a:lnTo>
                    <a:pt x="108" y="225"/>
                  </a:lnTo>
                  <a:lnTo>
                    <a:pt x="104" y="221"/>
                  </a:lnTo>
                  <a:lnTo>
                    <a:pt x="100" y="213"/>
                  </a:lnTo>
                  <a:lnTo>
                    <a:pt x="93" y="204"/>
                  </a:lnTo>
                  <a:lnTo>
                    <a:pt x="86" y="194"/>
                  </a:lnTo>
                  <a:lnTo>
                    <a:pt x="82" y="183"/>
                  </a:lnTo>
                  <a:lnTo>
                    <a:pt x="78" y="171"/>
                  </a:lnTo>
                  <a:lnTo>
                    <a:pt x="78" y="162"/>
                  </a:lnTo>
                  <a:lnTo>
                    <a:pt x="79" y="152"/>
                  </a:lnTo>
                  <a:lnTo>
                    <a:pt x="84" y="142"/>
                  </a:lnTo>
                  <a:lnTo>
                    <a:pt x="93" y="135"/>
                  </a:lnTo>
                  <a:lnTo>
                    <a:pt x="104" y="127"/>
                  </a:lnTo>
                  <a:lnTo>
                    <a:pt x="114" y="121"/>
                  </a:lnTo>
                  <a:lnTo>
                    <a:pt x="128" y="119"/>
                  </a:lnTo>
                  <a:lnTo>
                    <a:pt x="143" y="117"/>
                  </a:lnTo>
                  <a:lnTo>
                    <a:pt x="160" y="121"/>
                  </a:lnTo>
                  <a:lnTo>
                    <a:pt x="176" y="129"/>
                  </a:lnTo>
                  <a:lnTo>
                    <a:pt x="143" y="73"/>
                  </a:lnTo>
                  <a:lnTo>
                    <a:pt x="410" y="0"/>
                  </a:lnTo>
                  <a:lnTo>
                    <a:pt x="512" y="29"/>
                  </a:lnTo>
                  <a:lnTo>
                    <a:pt x="508" y="112"/>
                  </a:lnTo>
                  <a:lnTo>
                    <a:pt x="512" y="114"/>
                  </a:lnTo>
                  <a:lnTo>
                    <a:pt x="521" y="115"/>
                  </a:lnTo>
                  <a:lnTo>
                    <a:pt x="531" y="119"/>
                  </a:lnTo>
                  <a:lnTo>
                    <a:pt x="547" y="125"/>
                  </a:lnTo>
                  <a:lnTo>
                    <a:pt x="566" y="129"/>
                  </a:lnTo>
                  <a:lnTo>
                    <a:pt x="583" y="137"/>
                  </a:lnTo>
                  <a:lnTo>
                    <a:pt x="604" y="142"/>
                  </a:lnTo>
                  <a:lnTo>
                    <a:pt x="621" y="148"/>
                  </a:lnTo>
                </a:path>
              </a:pathLst>
            </a:custGeom>
            <a:solidFill>
              <a:srgbClr val="FFCC99"/>
            </a:solidFill>
            <a:ln w="12700" cap="rnd">
              <a:noFill/>
              <a:round/>
              <a:headEnd/>
              <a:tailEnd/>
            </a:ln>
          </p:spPr>
          <p:txBody>
            <a:bodyPr/>
            <a:lstStyle/>
            <a:p>
              <a:endParaRPr lang="sr-Latn-CS">
                <a:latin typeface="Tahoma" pitchFamily="34" charset="0"/>
              </a:endParaRPr>
            </a:p>
          </p:txBody>
        </p:sp>
        <p:sp>
          <p:nvSpPr>
            <p:cNvPr id="64531" name="Freeform 10"/>
            <p:cNvSpPr>
              <a:spLocks/>
            </p:cNvSpPr>
            <p:nvPr/>
          </p:nvSpPr>
          <p:spPr bwMode="auto">
            <a:xfrm>
              <a:off x="693" y="1249"/>
              <a:ext cx="721" cy="590"/>
            </a:xfrm>
            <a:custGeom>
              <a:avLst/>
              <a:gdLst>
                <a:gd name="T0" fmla="*/ 339 w 811"/>
                <a:gd name="T1" fmla="*/ 183 h 590"/>
                <a:gd name="T2" fmla="*/ 393 w 811"/>
                <a:gd name="T3" fmla="*/ 261 h 590"/>
                <a:gd name="T4" fmla="*/ 397 w 811"/>
                <a:gd name="T5" fmla="*/ 300 h 590"/>
                <a:gd name="T6" fmla="*/ 379 w 811"/>
                <a:gd name="T7" fmla="*/ 327 h 590"/>
                <a:gd name="T8" fmla="*/ 345 w 811"/>
                <a:gd name="T9" fmla="*/ 340 h 590"/>
                <a:gd name="T10" fmla="*/ 304 w 811"/>
                <a:gd name="T11" fmla="*/ 330 h 590"/>
                <a:gd name="T12" fmla="*/ 295 w 811"/>
                <a:gd name="T13" fmla="*/ 296 h 590"/>
                <a:gd name="T14" fmla="*/ 288 w 811"/>
                <a:gd name="T15" fmla="*/ 300 h 590"/>
                <a:gd name="T16" fmla="*/ 268 w 811"/>
                <a:gd name="T17" fmla="*/ 302 h 590"/>
                <a:gd name="T18" fmla="*/ 262 w 811"/>
                <a:gd name="T19" fmla="*/ 279 h 590"/>
                <a:gd name="T20" fmla="*/ 263 w 811"/>
                <a:gd name="T21" fmla="*/ 269 h 590"/>
                <a:gd name="T22" fmla="*/ 260 w 811"/>
                <a:gd name="T23" fmla="*/ 288 h 590"/>
                <a:gd name="T24" fmla="*/ 275 w 811"/>
                <a:gd name="T25" fmla="*/ 303 h 590"/>
                <a:gd name="T26" fmla="*/ 279 w 811"/>
                <a:gd name="T27" fmla="*/ 307 h 590"/>
                <a:gd name="T28" fmla="*/ 295 w 811"/>
                <a:gd name="T29" fmla="*/ 327 h 590"/>
                <a:gd name="T30" fmla="*/ 301 w 811"/>
                <a:gd name="T31" fmla="*/ 342 h 590"/>
                <a:gd name="T32" fmla="*/ 313 w 811"/>
                <a:gd name="T33" fmla="*/ 386 h 590"/>
                <a:gd name="T34" fmla="*/ 332 w 811"/>
                <a:gd name="T35" fmla="*/ 447 h 590"/>
                <a:gd name="T36" fmla="*/ 329 w 811"/>
                <a:gd name="T37" fmla="*/ 478 h 590"/>
                <a:gd name="T38" fmla="*/ 298 w 811"/>
                <a:gd name="T39" fmla="*/ 536 h 590"/>
                <a:gd name="T40" fmla="*/ 248 w 811"/>
                <a:gd name="T41" fmla="*/ 566 h 590"/>
                <a:gd name="T42" fmla="*/ 170 w 811"/>
                <a:gd name="T43" fmla="*/ 578 h 590"/>
                <a:gd name="T44" fmla="*/ 125 w 811"/>
                <a:gd name="T45" fmla="*/ 568 h 590"/>
                <a:gd name="T46" fmla="*/ 126 w 811"/>
                <a:gd name="T47" fmla="*/ 566 h 590"/>
                <a:gd name="T48" fmla="*/ 149 w 811"/>
                <a:gd name="T49" fmla="*/ 576 h 590"/>
                <a:gd name="T50" fmla="*/ 155 w 811"/>
                <a:gd name="T51" fmla="*/ 578 h 590"/>
                <a:gd name="T52" fmla="*/ 130 w 811"/>
                <a:gd name="T53" fmla="*/ 586 h 590"/>
                <a:gd name="T54" fmla="*/ 103 w 811"/>
                <a:gd name="T55" fmla="*/ 589 h 590"/>
                <a:gd name="T56" fmla="*/ 96 w 811"/>
                <a:gd name="T57" fmla="*/ 587 h 590"/>
                <a:gd name="T58" fmla="*/ 87 w 811"/>
                <a:gd name="T59" fmla="*/ 582 h 590"/>
                <a:gd name="T60" fmla="*/ 68 w 811"/>
                <a:gd name="T61" fmla="*/ 559 h 590"/>
                <a:gd name="T62" fmla="*/ 63 w 811"/>
                <a:gd name="T63" fmla="*/ 538 h 590"/>
                <a:gd name="T64" fmla="*/ 47 w 811"/>
                <a:gd name="T65" fmla="*/ 520 h 590"/>
                <a:gd name="T66" fmla="*/ 21 w 811"/>
                <a:gd name="T67" fmla="*/ 515 h 590"/>
                <a:gd name="T68" fmla="*/ 1 w 811"/>
                <a:gd name="T69" fmla="*/ 505 h 590"/>
                <a:gd name="T70" fmla="*/ 6 w 811"/>
                <a:gd name="T71" fmla="*/ 484 h 590"/>
                <a:gd name="T72" fmla="*/ 21 w 811"/>
                <a:gd name="T73" fmla="*/ 470 h 590"/>
                <a:gd name="T74" fmla="*/ 25 w 811"/>
                <a:gd name="T75" fmla="*/ 463 h 590"/>
                <a:gd name="T76" fmla="*/ 34 w 811"/>
                <a:gd name="T77" fmla="*/ 413 h 590"/>
                <a:gd name="T78" fmla="*/ 53 w 811"/>
                <a:gd name="T79" fmla="*/ 392 h 590"/>
                <a:gd name="T80" fmla="*/ 77 w 811"/>
                <a:gd name="T81" fmla="*/ 398 h 590"/>
                <a:gd name="T82" fmla="*/ 56 w 811"/>
                <a:gd name="T83" fmla="*/ 386 h 590"/>
                <a:gd name="T84" fmla="*/ 47 w 811"/>
                <a:gd name="T85" fmla="*/ 367 h 590"/>
                <a:gd name="T86" fmla="*/ 58 w 811"/>
                <a:gd name="T87" fmla="*/ 328 h 590"/>
                <a:gd name="T88" fmla="*/ 77 w 811"/>
                <a:gd name="T89" fmla="*/ 300 h 590"/>
                <a:gd name="T90" fmla="*/ 87 w 811"/>
                <a:gd name="T91" fmla="*/ 277 h 590"/>
                <a:gd name="T92" fmla="*/ 93 w 811"/>
                <a:gd name="T93" fmla="*/ 252 h 590"/>
                <a:gd name="T94" fmla="*/ 90 w 811"/>
                <a:gd name="T95" fmla="*/ 244 h 590"/>
                <a:gd name="T96" fmla="*/ 92 w 811"/>
                <a:gd name="T97" fmla="*/ 267 h 590"/>
                <a:gd name="T98" fmla="*/ 85 w 811"/>
                <a:gd name="T99" fmla="*/ 273 h 590"/>
                <a:gd name="T100" fmla="*/ 60 w 811"/>
                <a:gd name="T101" fmla="*/ 256 h 590"/>
                <a:gd name="T102" fmla="*/ 51 w 811"/>
                <a:gd name="T103" fmla="*/ 234 h 590"/>
                <a:gd name="T104" fmla="*/ 52 w 811"/>
                <a:gd name="T105" fmla="*/ 221 h 590"/>
                <a:gd name="T106" fmla="*/ 41 w 811"/>
                <a:gd name="T107" fmla="*/ 183 h 590"/>
                <a:gd name="T108" fmla="*/ 42 w 811"/>
                <a:gd name="T109" fmla="*/ 142 h 590"/>
                <a:gd name="T110" fmla="*/ 63 w 811"/>
                <a:gd name="T111" fmla="*/ 119 h 590"/>
                <a:gd name="T112" fmla="*/ 70 w 811"/>
                <a:gd name="T113" fmla="*/ 73 h 590"/>
                <a:gd name="T114" fmla="*/ 252 w 811"/>
                <a:gd name="T115" fmla="*/ 114 h 590"/>
                <a:gd name="T116" fmla="*/ 279 w 811"/>
                <a:gd name="T117" fmla="*/ 129 h 59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11"/>
                <a:gd name="T178" fmla="*/ 0 h 590"/>
                <a:gd name="T179" fmla="*/ 811 w 811"/>
                <a:gd name="T180" fmla="*/ 590 h 59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11" h="590">
                  <a:moveTo>
                    <a:pt x="621" y="148"/>
                  </a:moveTo>
                  <a:lnTo>
                    <a:pt x="630" y="154"/>
                  </a:lnTo>
                  <a:lnTo>
                    <a:pt x="654" y="165"/>
                  </a:lnTo>
                  <a:lnTo>
                    <a:pt x="684" y="183"/>
                  </a:lnTo>
                  <a:lnTo>
                    <a:pt x="721" y="204"/>
                  </a:lnTo>
                  <a:lnTo>
                    <a:pt x="756" y="227"/>
                  </a:lnTo>
                  <a:lnTo>
                    <a:pt x="786" y="250"/>
                  </a:lnTo>
                  <a:lnTo>
                    <a:pt x="796" y="261"/>
                  </a:lnTo>
                  <a:lnTo>
                    <a:pt x="805" y="273"/>
                  </a:lnTo>
                  <a:lnTo>
                    <a:pt x="810" y="282"/>
                  </a:lnTo>
                  <a:lnTo>
                    <a:pt x="810" y="292"/>
                  </a:lnTo>
                  <a:lnTo>
                    <a:pt x="805" y="300"/>
                  </a:lnTo>
                  <a:lnTo>
                    <a:pt x="799" y="307"/>
                  </a:lnTo>
                  <a:lnTo>
                    <a:pt x="791" y="313"/>
                  </a:lnTo>
                  <a:lnTo>
                    <a:pt x="779" y="321"/>
                  </a:lnTo>
                  <a:lnTo>
                    <a:pt x="767" y="327"/>
                  </a:lnTo>
                  <a:lnTo>
                    <a:pt x="751" y="332"/>
                  </a:lnTo>
                  <a:lnTo>
                    <a:pt x="734" y="336"/>
                  </a:lnTo>
                  <a:lnTo>
                    <a:pt x="716" y="338"/>
                  </a:lnTo>
                  <a:lnTo>
                    <a:pt x="697" y="340"/>
                  </a:lnTo>
                  <a:lnTo>
                    <a:pt x="677" y="340"/>
                  </a:lnTo>
                  <a:lnTo>
                    <a:pt x="658" y="338"/>
                  </a:lnTo>
                  <a:lnTo>
                    <a:pt x="638" y="334"/>
                  </a:lnTo>
                  <a:lnTo>
                    <a:pt x="616" y="330"/>
                  </a:lnTo>
                  <a:lnTo>
                    <a:pt x="597" y="323"/>
                  </a:lnTo>
                  <a:lnTo>
                    <a:pt x="580" y="313"/>
                  </a:lnTo>
                  <a:lnTo>
                    <a:pt x="562" y="303"/>
                  </a:lnTo>
                  <a:lnTo>
                    <a:pt x="599" y="296"/>
                  </a:lnTo>
                  <a:lnTo>
                    <a:pt x="597" y="298"/>
                  </a:lnTo>
                  <a:lnTo>
                    <a:pt x="592" y="298"/>
                  </a:lnTo>
                  <a:lnTo>
                    <a:pt x="588" y="300"/>
                  </a:lnTo>
                  <a:lnTo>
                    <a:pt x="583" y="300"/>
                  </a:lnTo>
                  <a:lnTo>
                    <a:pt x="578" y="302"/>
                  </a:lnTo>
                  <a:lnTo>
                    <a:pt x="569" y="302"/>
                  </a:lnTo>
                  <a:lnTo>
                    <a:pt x="562" y="303"/>
                  </a:lnTo>
                  <a:lnTo>
                    <a:pt x="545" y="302"/>
                  </a:lnTo>
                  <a:lnTo>
                    <a:pt x="534" y="298"/>
                  </a:lnTo>
                  <a:lnTo>
                    <a:pt x="528" y="292"/>
                  </a:lnTo>
                  <a:lnTo>
                    <a:pt x="528" y="286"/>
                  </a:lnTo>
                  <a:lnTo>
                    <a:pt x="530" y="279"/>
                  </a:lnTo>
                  <a:lnTo>
                    <a:pt x="531" y="273"/>
                  </a:lnTo>
                  <a:lnTo>
                    <a:pt x="534" y="269"/>
                  </a:lnTo>
                  <a:lnTo>
                    <a:pt x="536" y="269"/>
                  </a:lnTo>
                  <a:lnTo>
                    <a:pt x="534" y="269"/>
                  </a:lnTo>
                  <a:lnTo>
                    <a:pt x="531" y="273"/>
                  </a:lnTo>
                  <a:lnTo>
                    <a:pt x="530" y="277"/>
                  </a:lnTo>
                  <a:lnTo>
                    <a:pt x="530" y="282"/>
                  </a:lnTo>
                  <a:lnTo>
                    <a:pt x="528" y="288"/>
                  </a:lnTo>
                  <a:lnTo>
                    <a:pt x="531" y="294"/>
                  </a:lnTo>
                  <a:lnTo>
                    <a:pt x="536" y="298"/>
                  </a:lnTo>
                  <a:lnTo>
                    <a:pt x="547" y="302"/>
                  </a:lnTo>
                  <a:lnTo>
                    <a:pt x="557" y="303"/>
                  </a:lnTo>
                  <a:lnTo>
                    <a:pt x="564" y="305"/>
                  </a:lnTo>
                  <a:lnTo>
                    <a:pt x="569" y="305"/>
                  </a:lnTo>
                  <a:lnTo>
                    <a:pt x="569" y="307"/>
                  </a:lnTo>
                  <a:lnTo>
                    <a:pt x="566" y="307"/>
                  </a:lnTo>
                  <a:lnTo>
                    <a:pt x="564" y="307"/>
                  </a:lnTo>
                  <a:lnTo>
                    <a:pt x="592" y="323"/>
                  </a:lnTo>
                  <a:lnTo>
                    <a:pt x="595" y="325"/>
                  </a:lnTo>
                  <a:lnTo>
                    <a:pt x="599" y="327"/>
                  </a:lnTo>
                  <a:lnTo>
                    <a:pt x="602" y="328"/>
                  </a:lnTo>
                  <a:lnTo>
                    <a:pt x="606" y="332"/>
                  </a:lnTo>
                  <a:lnTo>
                    <a:pt x="608" y="336"/>
                  </a:lnTo>
                  <a:lnTo>
                    <a:pt x="609" y="342"/>
                  </a:lnTo>
                  <a:lnTo>
                    <a:pt x="609" y="348"/>
                  </a:lnTo>
                  <a:lnTo>
                    <a:pt x="614" y="355"/>
                  </a:lnTo>
                  <a:lnTo>
                    <a:pt x="621" y="369"/>
                  </a:lnTo>
                  <a:lnTo>
                    <a:pt x="634" y="386"/>
                  </a:lnTo>
                  <a:lnTo>
                    <a:pt x="645" y="403"/>
                  </a:lnTo>
                  <a:lnTo>
                    <a:pt x="658" y="422"/>
                  </a:lnTo>
                  <a:lnTo>
                    <a:pt x="668" y="440"/>
                  </a:lnTo>
                  <a:lnTo>
                    <a:pt x="671" y="447"/>
                  </a:lnTo>
                  <a:lnTo>
                    <a:pt x="673" y="455"/>
                  </a:lnTo>
                  <a:lnTo>
                    <a:pt x="673" y="461"/>
                  </a:lnTo>
                  <a:lnTo>
                    <a:pt x="673" y="467"/>
                  </a:lnTo>
                  <a:lnTo>
                    <a:pt x="666" y="478"/>
                  </a:lnTo>
                  <a:lnTo>
                    <a:pt x="656" y="492"/>
                  </a:lnTo>
                  <a:lnTo>
                    <a:pt x="640" y="507"/>
                  </a:lnTo>
                  <a:lnTo>
                    <a:pt x="623" y="520"/>
                  </a:lnTo>
                  <a:lnTo>
                    <a:pt x="604" y="536"/>
                  </a:lnTo>
                  <a:lnTo>
                    <a:pt x="580" y="547"/>
                  </a:lnTo>
                  <a:lnTo>
                    <a:pt x="556" y="557"/>
                  </a:lnTo>
                  <a:lnTo>
                    <a:pt x="530" y="562"/>
                  </a:lnTo>
                  <a:lnTo>
                    <a:pt x="502" y="566"/>
                  </a:lnTo>
                  <a:lnTo>
                    <a:pt x="467" y="572"/>
                  </a:lnTo>
                  <a:lnTo>
                    <a:pt x="427" y="576"/>
                  </a:lnTo>
                  <a:lnTo>
                    <a:pt x="386" y="578"/>
                  </a:lnTo>
                  <a:lnTo>
                    <a:pt x="344" y="578"/>
                  </a:lnTo>
                  <a:lnTo>
                    <a:pt x="306" y="576"/>
                  </a:lnTo>
                  <a:lnTo>
                    <a:pt x="289" y="574"/>
                  </a:lnTo>
                  <a:lnTo>
                    <a:pt x="271" y="572"/>
                  </a:lnTo>
                  <a:lnTo>
                    <a:pt x="254" y="568"/>
                  </a:lnTo>
                  <a:lnTo>
                    <a:pt x="239" y="562"/>
                  </a:lnTo>
                  <a:lnTo>
                    <a:pt x="240" y="562"/>
                  </a:lnTo>
                  <a:lnTo>
                    <a:pt x="247" y="564"/>
                  </a:lnTo>
                  <a:lnTo>
                    <a:pt x="256" y="566"/>
                  </a:lnTo>
                  <a:lnTo>
                    <a:pt x="266" y="570"/>
                  </a:lnTo>
                  <a:lnTo>
                    <a:pt x="280" y="572"/>
                  </a:lnTo>
                  <a:lnTo>
                    <a:pt x="292" y="574"/>
                  </a:lnTo>
                  <a:lnTo>
                    <a:pt x="304" y="576"/>
                  </a:lnTo>
                  <a:lnTo>
                    <a:pt x="315" y="576"/>
                  </a:lnTo>
                  <a:lnTo>
                    <a:pt x="317" y="576"/>
                  </a:lnTo>
                  <a:lnTo>
                    <a:pt x="317" y="578"/>
                  </a:lnTo>
                  <a:lnTo>
                    <a:pt x="315" y="578"/>
                  </a:lnTo>
                  <a:lnTo>
                    <a:pt x="310" y="578"/>
                  </a:lnTo>
                  <a:lnTo>
                    <a:pt x="299" y="580"/>
                  </a:lnTo>
                  <a:lnTo>
                    <a:pt x="282" y="584"/>
                  </a:lnTo>
                  <a:lnTo>
                    <a:pt x="263" y="586"/>
                  </a:lnTo>
                  <a:lnTo>
                    <a:pt x="245" y="587"/>
                  </a:lnTo>
                  <a:lnTo>
                    <a:pt x="228" y="589"/>
                  </a:lnTo>
                  <a:lnTo>
                    <a:pt x="216" y="589"/>
                  </a:lnTo>
                  <a:lnTo>
                    <a:pt x="208" y="589"/>
                  </a:lnTo>
                  <a:lnTo>
                    <a:pt x="204" y="589"/>
                  </a:lnTo>
                  <a:lnTo>
                    <a:pt x="199" y="589"/>
                  </a:lnTo>
                  <a:lnTo>
                    <a:pt x="195" y="587"/>
                  </a:lnTo>
                  <a:lnTo>
                    <a:pt x="193" y="587"/>
                  </a:lnTo>
                  <a:lnTo>
                    <a:pt x="193" y="586"/>
                  </a:lnTo>
                  <a:lnTo>
                    <a:pt x="190" y="586"/>
                  </a:lnTo>
                  <a:lnTo>
                    <a:pt x="185" y="584"/>
                  </a:lnTo>
                  <a:lnTo>
                    <a:pt x="176" y="582"/>
                  </a:lnTo>
                  <a:lnTo>
                    <a:pt x="164" y="578"/>
                  </a:lnTo>
                  <a:lnTo>
                    <a:pt x="154" y="572"/>
                  </a:lnTo>
                  <a:lnTo>
                    <a:pt x="143" y="564"/>
                  </a:lnTo>
                  <a:lnTo>
                    <a:pt x="138" y="559"/>
                  </a:lnTo>
                  <a:lnTo>
                    <a:pt x="134" y="553"/>
                  </a:lnTo>
                  <a:lnTo>
                    <a:pt x="133" y="547"/>
                  </a:lnTo>
                  <a:lnTo>
                    <a:pt x="130" y="539"/>
                  </a:lnTo>
                  <a:lnTo>
                    <a:pt x="128" y="538"/>
                  </a:lnTo>
                  <a:lnTo>
                    <a:pt x="123" y="536"/>
                  </a:lnTo>
                  <a:lnTo>
                    <a:pt x="117" y="530"/>
                  </a:lnTo>
                  <a:lnTo>
                    <a:pt x="106" y="526"/>
                  </a:lnTo>
                  <a:lnTo>
                    <a:pt x="95" y="520"/>
                  </a:lnTo>
                  <a:lnTo>
                    <a:pt x="82" y="516"/>
                  </a:lnTo>
                  <a:lnTo>
                    <a:pt x="69" y="513"/>
                  </a:lnTo>
                  <a:lnTo>
                    <a:pt x="56" y="513"/>
                  </a:lnTo>
                  <a:lnTo>
                    <a:pt x="43" y="515"/>
                  </a:lnTo>
                  <a:lnTo>
                    <a:pt x="29" y="513"/>
                  </a:lnTo>
                  <a:lnTo>
                    <a:pt x="19" y="513"/>
                  </a:lnTo>
                  <a:lnTo>
                    <a:pt x="8" y="509"/>
                  </a:lnTo>
                  <a:lnTo>
                    <a:pt x="1" y="505"/>
                  </a:lnTo>
                  <a:lnTo>
                    <a:pt x="0" y="501"/>
                  </a:lnTo>
                  <a:lnTo>
                    <a:pt x="0" y="495"/>
                  </a:lnTo>
                  <a:lnTo>
                    <a:pt x="3" y="490"/>
                  </a:lnTo>
                  <a:lnTo>
                    <a:pt x="12" y="484"/>
                  </a:lnTo>
                  <a:lnTo>
                    <a:pt x="22" y="480"/>
                  </a:lnTo>
                  <a:lnTo>
                    <a:pt x="29" y="476"/>
                  </a:lnTo>
                  <a:lnTo>
                    <a:pt x="36" y="472"/>
                  </a:lnTo>
                  <a:lnTo>
                    <a:pt x="43" y="470"/>
                  </a:lnTo>
                  <a:lnTo>
                    <a:pt x="48" y="468"/>
                  </a:lnTo>
                  <a:lnTo>
                    <a:pt x="50" y="467"/>
                  </a:lnTo>
                  <a:lnTo>
                    <a:pt x="52" y="467"/>
                  </a:lnTo>
                  <a:lnTo>
                    <a:pt x="52" y="463"/>
                  </a:lnTo>
                  <a:lnTo>
                    <a:pt x="52" y="451"/>
                  </a:lnTo>
                  <a:lnTo>
                    <a:pt x="56" y="438"/>
                  </a:lnTo>
                  <a:lnTo>
                    <a:pt x="65" y="421"/>
                  </a:lnTo>
                  <a:lnTo>
                    <a:pt x="69" y="413"/>
                  </a:lnTo>
                  <a:lnTo>
                    <a:pt x="78" y="407"/>
                  </a:lnTo>
                  <a:lnTo>
                    <a:pt x="86" y="399"/>
                  </a:lnTo>
                  <a:lnTo>
                    <a:pt x="97" y="396"/>
                  </a:lnTo>
                  <a:lnTo>
                    <a:pt x="108" y="392"/>
                  </a:lnTo>
                  <a:lnTo>
                    <a:pt x="123" y="392"/>
                  </a:lnTo>
                  <a:lnTo>
                    <a:pt x="140" y="394"/>
                  </a:lnTo>
                  <a:lnTo>
                    <a:pt x="159" y="398"/>
                  </a:lnTo>
                  <a:lnTo>
                    <a:pt x="156" y="398"/>
                  </a:lnTo>
                  <a:lnTo>
                    <a:pt x="150" y="396"/>
                  </a:lnTo>
                  <a:lnTo>
                    <a:pt x="138" y="394"/>
                  </a:lnTo>
                  <a:lnTo>
                    <a:pt x="126" y="392"/>
                  </a:lnTo>
                  <a:lnTo>
                    <a:pt x="114" y="386"/>
                  </a:lnTo>
                  <a:lnTo>
                    <a:pt x="104" y="380"/>
                  </a:lnTo>
                  <a:lnTo>
                    <a:pt x="100" y="376"/>
                  </a:lnTo>
                  <a:lnTo>
                    <a:pt x="97" y="373"/>
                  </a:lnTo>
                  <a:lnTo>
                    <a:pt x="95" y="367"/>
                  </a:lnTo>
                  <a:lnTo>
                    <a:pt x="95" y="361"/>
                  </a:lnTo>
                  <a:lnTo>
                    <a:pt x="100" y="350"/>
                  </a:lnTo>
                  <a:lnTo>
                    <a:pt x="108" y="338"/>
                  </a:lnTo>
                  <a:lnTo>
                    <a:pt x="117" y="328"/>
                  </a:lnTo>
                  <a:lnTo>
                    <a:pt x="128" y="321"/>
                  </a:lnTo>
                  <a:lnTo>
                    <a:pt x="138" y="313"/>
                  </a:lnTo>
                  <a:lnTo>
                    <a:pt x="147" y="305"/>
                  </a:lnTo>
                  <a:lnTo>
                    <a:pt x="156" y="300"/>
                  </a:lnTo>
                  <a:lnTo>
                    <a:pt x="159" y="294"/>
                  </a:lnTo>
                  <a:lnTo>
                    <a:pt x="162" y="290"/>
                  </a:lnTo>
                  <a:lnTo>
                    <a:pt x="169" y="284"/>
                  </a:lnTo>
                  <a:lnTo>
                    <a:pt x="176" y="277"/>
                  </a:lnTo>
                  <a:lnTo>
                    <a:pt x="185" y="271"/>
                  </a:lnTo>
                  <a:lnTo>
                    <a:pt x="188" y="263"/>
                  </a:lnTo>
                  <a:lnTo>
                    <a:pt x="190" y="256"/>
                  </a:lnTo>
                  <a:lnTo>
                    <a:pt x="190" y="252"/>
                  </a:lnTo>
                  <a:lnTo>
                    <a:pt x="188" y="250"/>
                  </a:lnTo>
                  <a:lnTo>
                    <a:pt x="186" y="246"/>
                  </a:lnTo>
                  <a:lnTo>
                    <a:pt x="182" y="242"/>
                  </a:lnTo>
                  <a:lnTo>
                    <a:pt x="182" y="244"/>
                  </a:lnTo>
                  <a:lnTo>
                    <a:pt x="186" y="250"/>
                  </a:lnTo>
                  <a:lnTo>
                    <a:pt x="188" y="256"/>
                  </a:lnTo>
                  <a:lnTo>
                    <a:pt x="190" y="263"/>
                  </a:lnTo>
                  <a:lnTo>
                    <a:pt x="188" y="267"/>
                  </a:lnTo>
                  <a:lnTo>
                    <a:pt x="186" y="269"/>
                  </a:lnTo>
                  <a:lnTo>
                    <a:pt x="185" y="271"/>
                  </a:lnTo>
                  <a:lnTo>
                    <a:pt x="180" y="273"/>
                  </a:lnTo>
                  <a:lnTo>
                    <a:pt x="173" y="273"/>
                  </a:lnTo>
                  <a:lnTo>
                    <a:pt x="164" y="271"/>
                  </a:lnTo>
                  <a:lnTo>
                    <a:pt x="154" y="269"/>
                  </a:lnTo>
                  <a:lnTo>
                    <a:pt x="143" y="265"/>
                  </a:lnTo>
                  <a:lnTo>
                    <a:pt x="119" y="256"/>
                  </a:lnTo>
                  <a:lnTo>
                    <a:pt x="106" y="248"/>
                  </a:lnTo>
                  <a:lnTo>
                    <a:pt x="100" y="244"/>
                  </a:lnTo>
                  <a:lnTo>
                    <a:pt x="100" y="238"/>
                  </a:lnTo>
                  <a:lnTo>
                    <a:pt x="102" y="234"/>
                  </a:lnTo>
                  <a:lnTo>
                    <a:pt x="106" y="233"/>
                  </a:lnTo>
                  <a:lnTo>
                    <a:pt x="108" y="229"/>
                  </a:lnTo>
                  <a:lnTo>
                    <a:pt x="108" y="225"/>
                  </a:lnTo>
                  <a:lnTo>
                    <a:pt x="104" y="221"/>
                  </a:lnTo>
                  <a:lnTo>
                    <a:pt x="100" y="213"/>
                  </a:lnTo>
                  <a:lnTo>
                    <a:pt x="93" y="204"/>
                  </a:lnTo>
                  <a:lnTo>
                    <a:pt x="86" y="194"/>
                  </a:lnTo>
                  <a:lnTo>
                    <a:pt x="82" y="183"/>
                  </a:lnTo>
                  <a:lnTo>
                    <a:pt x="78" y="171"/>
                  </a:lnTo>
                  <a:lnTo>
                    <a:pt x="78" y="162"/>
                  </a:lnTo>
                  <a:lnTo>
                    <a:pt x="79" y="152"/>
                  </a:lnTo>
                  <a:lnTo>
                    <a:pt x="84" y="142"/>
                  </a:lnTo>
                  <a:lnTo>
                    <a:pt x="93" y="135"/>
                  </a:lnTo>
                  <a:lnTo>
                    <a:pt x="104" y="127"/>
                  </a:lnTo>
                  <a:lnTo>
                    <a:pt x="114" y="121"/>
                  </a:lnTo>
                  <a:lnTo>
                    <a:pt x="128" y="119"/>
                  </a:lnTo>
                  <a:lnTo>
                    <a:pt x="143" y="117"/>
                  </a:lnTo>
                  <a:lnTo>
                    <a:pt x="160" y="121"/>
                  </a:lnTo>
                  <a:lnTo>
                    <a:pt x="176" y="129"/>
                  </a:lnTo>
                  <a:lnTo>
                    <a:pt x="143" y="73"/>
                  </a:lnTo>
                  <a:lnTo>
                    <a:pt x="410" y="0"/>
                  </a:lnTo>
                  <a:lnTo>
                    <a:pt x="512" y="29"/>
                  </a:lnTo>
                  <a:lnTo>
                    <a:pt x="508" y="112"/>
                  </a:lnTo>
                  <a:lnTo>
                    <a:pt x="512" y="114"/>
                  </a:lnTo>
                  <a:lnTo>
                    <a:pt x="521" y="115"/>
                  </a:lnTo>
                  <a:lnTo>
                    <a:pt x="531" y="119"/>
                  </a:lnTo>
                  <a:lnTo>
                    <a:pt x="547" y="125"/>
                  </a:lnTo>
                  <a:lnTo>
                    <a:pt x="566" y="129"/>
                  </a:lnTo>
                  <a:lnTo>
                    <a:pt x="583" y="137"/>
                  </a:lnTo>
                  <a:lnTo>
                    <a:pt x="604" y="142"/>
                  </a:lnTo>
                  <a:lnTo>
                    <a:pt x="621" y="148"/>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32" name="Freeform 11"/>
            <p:cNvSpPr>
              <a:spLocks/>
            </p:cNvSpPr>
            <p:nvPr/>
          </p:nvSpPr>
          <p:spPr bwMode="auto">
            <a:xfrm>
              <a:off x="1055" y="1336"/>
              <a:ext cx="157" cy="170"/>
            </a:xfrm>
            <a:custGeom>
              <a:avLst/>
              <a:gdLst>
                <a:gd name="T0" fmla="*/ 62 w 176"/>
                <a:gd name="T1" fmla="*/ 157 h 170"/>
                <a:gd name="T2" fmla="*/ 62 w 176"/>
                <a:gd name="T3" fmla="*/ 159 h 170"/>
                <a:gd name="T4" fmla="*/ 60 w 176"/>
                <a:gd name="T5" fmla="*/ 159 h 170"/>
                <a:gd name="T6" fmla="*/ 57 w 176"/>
                <a:gd name="T7" fmla="*/ 161 h 170"/>
                <a:gd name="T8" fmla="*/ 54 w 176"/>
                <a:gd name="T9" fmla="*/ 165 h 170"/>
                <a:gd name="T10" fmla="*/ 49 w 176"/>
                <a:gd name="T11" fmla="*/ 167 h 170"/>
                <a:gd name="T12" fmla="*/ 45 w 176"/>
                <a:gd name="T13" fmla="*/ 169 h 170"/>
                <a:gd name="T14" fmla="*/ 42 w 176"/>
                <a:gd name="T15" fmla="*/ 169 h 170"/>
                <a:gd name="T16" fmla="*/ 37 w 176"/>
                <a:gd name="T17" fmla="*/ 169 h 170"/>
                <a:gd name="T18" fmla="*/ 28 w 176"/>
                <a:gd name="T19" fmla="*/ 167 h 170"/>
                <a:gd name="T20" fmla="*/ 21 w 176"/>
                <a:gd name="T21" fmla="*/ 163 h 170"/>
                <a:gd name="T22" fmla="*/ 14 w 176"/>
                <a:gd name="T23" fmla="*/ 159 h 170"/>
                <a:gd name="T24" fmla="*/ 9 w 176"/>
                <a:gd name="T25" fmla="*/ 151 h 170"/>
                <a:gd name="T26" fmla="*/ 5 w 176"/>
                <a:gd name="T27" fmla="*/ 146 h 170"/>
                <a:gd name="T28" fmla="*/ 4 w 176"/>
                <a:gd name="T29" fmla="*/ 138 h 170"/>
                <a:gd name="T30" fmla="*/ 2 w 176"/>
                <a:gd name="T31" fmla="*/ 128 h 170"/>
                <a:gd name="T32" fmla="*/ 0 w 176"/>
                <a:gd name="T33" fmla="*/ 121 h 170"/>
                <a:gd name="T34" fmla="*/ 0 w 176"/>
                <a:gd name="T35" fmla="*/ 103 h 170"/>
                <a:gd name="T36" fmla="*/ 4 w 176"/>
                <a:gd name="T37" fmla="*/ 86 h 170"/>
                <a:gd name="T38" fmla="*/ 7 w 176"/>
                <a:gd name="T39" fmla="*/ 71 h 170"/>
                <a:gd name="T40" fmla="*/ 10 w 176"/>
                <a:gd name="T41" fmla="*/ 59 h 170"/>
                <a:gd name="T42" fmla="*/ 13 w 176"/>
                <a:gd name="T43" fmla="*/ 48 h 170"/>
                <a:gd name="T44" fmla="*/ 16 w 176"/>
                <a:gd name="T45" fmla="*/ 38 h 170"/>
                <a:gd name="T46" fmla="*/ 19 w 176"/>
                <a:gd name="T47" fmla="*/ 28 h 170"/>
                <a:gd name="T48" fmla="*/ 21 w 176"/>
                <a:gd name="T49" fmla="*/ 19 h 170"/>
                <a:gd name="T50" fmla="*/ 24 w 176"/>
                <a:gd name="T51" fmla="*/ 11 h 170"/>
                <a:gd name="T52" fmla="*/ 29 w 176"/>
                <a:gd name="T53" fmla="*/ 4 h 170"/>
                <a:gd name="T54" fmla="*/ 33 w 176"/>
                <a:gd name="T55" fmla="*/ 0 h 170"/>
                <a:gd name="T56" fmla="*/ 38 w 176"/>
                <a:gd name="T57" fmla="*/ 0 h 170"/>
                <a:gd name="T58" fmla="*/ 44 w 176"/>
                <a:gd name="T59" fmla="*/ 0 h 170"/>
                <a:gd name="T60" fmla="*/ 49 w 176"/>
                <a:gd name="T61" fmla="*/ 4 h 170"/>
                <a:gd name="T62" fmla="*/ 51 w 176"/>
                <a:gd name="T63" fmla="*/ 9 h 170"/>
                <a:gd name="T64" fmla="*/ 54 w 176"/>
                <a:gd name="T65" fmla="*/ 15 h 170"/>
                <a:gd name="T66" fmla="*/ 55 w 176"/>
                <a:gd name="T67" fmla="*/ 21 h 170"/>
                <a:gd name="T68" fmla="*/ 55 w 176"/>
                <a:gd name="T69" fmla="*/ 27 h 170"/>
                <a:gd name="T70" fmla="*/ 55 w 176"/>
                <a:gd name="T71" fmla="*/ 30 h 170"/>
                <a:gd name="T72" fmla="*/ 55 w 176"/>
                <a:gd name="T73" fmla="*/ 32 h 170"/>
                <a:gd name="T74" fmla="*/ 55 w 176"/>
                <a:gd name="T75" fmla="*/ 30 h 170"/>
                <a:gd name="T76" fmla="*/ 55 w 176"/>
                <a:gd name="T77" fmla="*/ 27 h 170"/>
                <a:gd name="T78" fmla="*/ 54 w 176"/>
                <a:gd name="T79" fmla="*/ 21 h 170"/>
                <a:gd name="T80" fmla="*/ 54 w 176"/>
                <a:gd name="T81" fmla="*/ 15 h 170"/>
                <a:gd name="T82" fmla="*/ 54 w 176"/>
                <a:gd name="T83" fmla="*/ 9 h 170"/>
                <a:gd name="T84" fmla="*/ 55 w 176"/>
                <a:gd name="T85" fmla="*/ 5 h 170"/>
                <a:gd name="T86" fmla="*/ 57 w 176"/>
                <a:gd name="T87" fmla="*/ 2 h 170"/>
                <a:gd name="T88" fmla="*/ 62 w 176"/>
                <a:gd name="T89" fmla="*/ 2 h 170"/>
                <a:gd name="T90" fmla="*/ 64 w 176"/>
                <a:gd name="T91" fmla="*/ 2 h 170"/>
                <a:gd name="T92" fmla="*/ 68 w 176"/>
                <a:gd name="T93" fmla="*/ 4 h 170"/>
                <a:gd name="T94" fmla="*/ 71 w 176"/>
                <a:gd name="T95" fmla="*/ 4 h 170"/>
                <a:gd name="T96" fmla="*/ 76 w 176"/>
                <a:gd name="T97" fmla="*/ 7 h 170"/>
                <a:gd name="T98" fmla="*/ 78 w 176"/>
                <a:gd name="T99" fmla="*/ 13 h 170"/>
                <a:gd name="T100" fmla="*/ 81 w 176"/>
                <a:gd name="T101" fmla="*/ 21 h 170"/>
                <a:gd name="T102" fmla="*/ 85 w 176"/>
                <a:gd name="T103" fmla="*/ 32 h 170"/>
                <a:gd name="T104" fmla="*/ 88 w 176"/>
                <a:gd name="T105" fmla="*/ 48 h 170"/>
                <a:gd name="T106" fmla="*/ 55 w 176"/>
                <a:gd name="T107" fmla="*/ 32 h 170"/>
                <a:gd name="T108" fmla="*/ 62 w 176"/>
                <a:gd name="T109" fmla="*/ 157 h 17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6"/>
                <a:gd name="T166" fmla="*/ 0 h 170"/>
                <a:gd name="T167" fmla="*/ 176 w 176"/>
                <a:gd name="T168" fmla="*/ 170 h 17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6" h="170">
                  <a:moveTo>
                    <a:pt x="123" y="157"/>
                  </a:moveTo>
                  <a:lnTo>
                    <a:pt x="123" y="159"/>
                  </a:lnTo>
                  <a:lnTo>
                    <a:pt x="118" y="159"/>
                  </a:lnTo>
                  <a:lnTo>
                    <a:pt x="114" y="161"/>
                  </a:lnTo>
                  <a:lnTo>
                    <a:pt x="107" y="165"/>
                  </a:lnTo>
                  <a:lnTo>
                    <a:pt x="98" y="167"/>
                  </a:lnTo>
                  <a:lnTo>
                    <a:pt x="90" y="169"/>
                  </a:lnTo>
                  <a:lnTo>
                    <a:pt x="83" y="169"/>
                  </a:lnTo>
                  <a:lnTo>
                    <a:pt x="74" y="169"/>
                  </a:lnTo>
                  <a:lnTo>
                    <a:pt x="55" y="167"/>
                  </a:lnTo>
                  <a:lnTo>
                    <a:pt x="40" y="163"/>
                  </a:lnTo>
                  <a:lnTo>
                    <a:pt x="28" y="159"/>
                  </a:lnTo>
                  <a:lnTo>
                    <a:pt x="17" y="151"/>
                  </a:lnTo>
                  <a:lnTo>
                    <a:pt x="11" y="146"/>
                  </a:lnTo>
                  <a:lnTo>
                    <a:pt x="5" y="138"/>
                  </a:lnTo>
                  <a:lnTo>
                    <a:pt x="2" y="128"/>
                  </a:lnTo>
                  <a:lnTo>
                    <a:pt x="0" y="121"/>
                  </a:lnTo>
                  <a:lnTo>
                    <a:pt x="0" y="103"/>
                  </a:lnTo>
                  <a:lnTo>
                    <a:pt x="7" y="86"/>
                  </a:lnTo>
                  <a:lnTo>
                    <a:pt x="14" y="71"/>
                  </a:lnTo>
                  <a:lnTo>
                    <a:pt x="19" y="59"/>
                  </a:lnTo>
                  <a:lnTo>
                    <a:pt x="26" y="48"/>
                  </a:lnTo>
                  <a:lnTo>
                    <a:pt x="31" y="38"/>
                  </a:lnTo>
                  <a:lnTo>
                    <a:pt x="37" y="28"/>
                  </a:lnTo>
                  <a:lnTo>
                    <a:pt x="42" y="19"/>
                  </a:lnTo>
                  <a:lnTo>
                    <a:pt x="48" y="11"/>
                  </a:lnTo>
                  <a:lnTo>
                    <a:pt x="57" y="4"/>
                  </a:lnTo>
                  <a:lnTo>
                    <a:pt x="66" y="0"/>
                  </a:lnTo>
                  <a:lnTo>
                    <a:pt x="76" y="0"/>
                  </a:lnTo>
                  <a:lnTo>
                    <a:pt x="87" y="0"/>
                  </a:lnTo>
                  <a:lnTo>
                    <a:pt x="97" y="4"/>
                  </a:lnTo>
                  <a:lnTo>
                    <a:pt x="102" y="9"/>
                  </a:lnTo>
                  <a:lnTo>
                    <a:pt x="107" y="15"/>
                  </a:lnTo>
                  <a:lnTo>
                    <a:pt x="109" y="21"/>
                  </a:lnTo>
                  <a:lnTo>
                    <a:pt x="111" y="27"/>
                  </a:lnTo>
                  <a:lnTo>
                    <a:pt x="111" y="30"/>
                  </a:lnTo>
                  <a:lnTo>
                    <a:pt x="111" y="32"/>
                  </a:lnTo>
                  <a:lnTo>
                    <a:pt x="111" y="30"/>
                  </a:lnTo>
                  <a:lnTo>
                    <a:pt x="109" y="27"/>
                  </a:lnTo>
                  <a:lnTo>
                    <a:pt x="107" y="21"/>
                  </a:lnTo>
                  <a:lnTo>
                    <a:pt x="107" y="15"/>
                  </a:lnTo>
                  <a:lnTo>
                    <a:pt x="107" y="9"/>
                  </a:lnTo>
                  <a:lnTo>
                    <a:pt x="109" y="5"/>
                  </a:lnTo>
                  <a:lnTo>
                    <a:pt x="114" y="2"/>
                  </a:lnTo>
                  <a:lnTo>
                    <a:pt x="123" y="2"/>
                  </a:lnTo>
                  <a:lnTo>
                    <a:pt x="128" y="2"/>
                  </a:lnTo>
                  <a:lnTo>
                    <a:pt x="135" y="4"/>
                  </a:lnTo>
                  <a:lnTo>
                    <a:pt x="142" y="4"/>
                  </a:lnTo>
                  <a:lnTo>
                    <a:pt x="149" y="7"/>
                  </a:lnTo>
                  <a:lnTo>
                    <a:pt x="155" y="13"/>
                  </a:lnTo>
                  <a:lnTo>
                    <a:pt x="161" y="21"/>
                  </a:lnTo>
                  <a:lnTo>
                    <a:pt x="168" y="32"/>
                  </a:lnTo>
                  <a:lnTo>
                    <a:pt x="175" y="48"/>
                  </a:lnTo>
                  <a:lnTo>
                    <a:pt x="111" y="32"/>
                  </a:lnTo>
                  <a:lnTo>
                    <a:pt x="123" y="157"/>
                  </a:lnTo>
                </a:path>
              </a:pathLst>
            </a:custGeom>
            <a:solidFill>
              <a:srgbClr val="FFFFFF"/>
            </a:solidFill>
            <a:ln w="12700" cap="rnd">
              <a:noFill/>
              <a:round/>
              <a:headEnd/>
              <a:tailEnd/>
            </a:ln>
          </p:spPr>
          <p:txBody>
            <a:bodyPr/>
            <a:lstStyle/>
            <a:p>
              <a:endParaRPr lang="sr-Latn-CS">
                <a:latin typeface="Tahoma" pitchFamily="34" charset="0"/>
              </a:endParaRPr>
            </a:p>
          </p:txBody>
        </p:sp>
        <p:sp>
          <p:nvSpPr>
            <p:cNvPr id="64533" name="Freeform 12"/>
            <p:cNvSpPr>
              <a:spLocks/>
            </p:cNvSpPr>
            <p:nvPr/>
          </p:nvSpPr>
          <p:spPr bwMode="auto">
            <a:xfrm>
              <a:off x="1055" y="1336"/>
              <a:ext cx="157" cy="170"/>
            </a:xfrm>
            <a:custGeom>
              <a:avLst/>
              <a:gdLst>
                <a:gd name="T0" fmla="*/ 62 w 176"/>
                <a:gd name="T1" fmla="*/ 157 h 170"/>
                <a:gd name="T2" fmla="*/ 62 w 176"/>
                <a:gd name="T3" fmla="*/ 159 h 170"/>
                <a:gd name="T4" fmla="*/ 60 w 176"/>
                <a:gd name="T5" fmla="*/ 159 h 170"/>
                <a:gd name="T6" fmla="*/ 57 w 176"/>
                <a:gd name="T7" fmla="*/ 161 h 170"/>
                <a:gd name="T8" fmla="*/ 54 w 176"/>
                <a:gd name="T9" fmla="*/ 165 h 170"/>
                <a:gd name="T10" fmla="*/ 49 w 176"/>
                <a:gd name="T11" fmla="*/ 167 h 170"/>
                <a:gd name="T12" fmla="*/ 45 w 176"/>
                <a:gd name="T13" fmla="*/ 169 h 170"/>
                <a:gd name="T14" fmla="*/ 42 w 176"/>
                <a:gd name="T15" fmla="*/ 169 h 170"/>
                <a:gd name="T16" fmla="*/ 37 w 176"/>
                <a:gd name="T17" fmla="*/ 169 h 170"/>
                <a:gd name="T18" fmla="*/ 28 w 176"/>
                <a:gd name="T19" fmla="*/ 167 h 170"/>
                <a:gd name="T20" fmla="*/ 21 w 176"/>
                <a:gd name="T21" fmla="*/ 163 h 170"/>
                <a:gd name="T22" fmla="*/ 14 w 176"/>
                <a:gd name="T23" fmla="*/ 159 h 170"/>
                <a:gd name="T24" fmla="*/ 9 w 176"/>
                <a:gd name="T25" fmla="*/ 151 h 170"/>
                <a:gd name="T26" fmla="*/ 5 w 176"/>
                <a:gd name="T27" fmla="*/ 146 h 170"/>
                <a:gd name="T28" fmla="*/ 4 w 176"/>
                <a:gd name="T29" fmla="*/ 138 h 170"/>
                <a:gd name="T30" fmla="*/ 2 w 176"/>
                <a:gd name="T31" fmla="*/ 128 h 170"/>
                <a:gd name="T32" fmla="*/ 0 w 176"/>
                <a:gd name="T33" fmla="*/ 121 h 170"/>
                <a:gd name="T34" fmla="*/ 0 w 176"/>
                <a:gd name="T35" fmla="*/ 103 h 170"/>
                <a:gd name="T36" fmla="*/ 4 w 176"/>
                <a:gd name="T37" fmla="*/ 86 h 170"/>
                <a:gd name="T38" fmla="*/ 7 w 176"/>
                <a:gd name="T39" fmla="*/ 71 h 170"/>
                <a:gd name="T40" fmla="*/ 10 w 176"/>
                <a:gd name="T41" fmla="*/ 59 h 170"/>
                <a:gd name="T42" fmla="*/ 13 w 176"/>
                <a:gd name="T43" fmla="*/ 48 h 170"/>
                <a:gd name="T44" fmla="*/ 16 w 176"/>
                <a:gd name="T45" fmla="*/ 38 h 170"/>
                <a:gd name="T46" fmla="*/ 19 w 176"/>
                <a:gd name="T47" fmla="*/ 28 h 170"/>
                <a:gd name="T48" fmla="*/ 21 w 176"/>
                <a:gd name="T49" fmla="*/ 19 h 170"/>
                <a:gd name="T50" fmla="*/ 24 w 176"/>
                <a:gd name="T51" fmla="*/ 11 h 170"/>
                <a:gd name="T52" fmla="*/ 29 w 176"/>
                <a:gd name="T53" fmla="*/ 4 h 170"/>
                <a:gd name="T54" fmla="*/ 33 w 176"/>
                <a:gd name="T55" fmla="*/ 0 h 170"/>
                <a:gd name="T56" fmla="*/ 38 w 176"/>
                <a:gd name="T57" fmla="*/ 0 h 170"/>
                <a:gd name="T58" fmla="*/ 44 w 176"/>
                <a:gd name="T59" fmla="*/ 0 h 170"/>
                <a:gd name="T60" fmla="*/ 49 w 176"/>
                <a:gd name="T61" fmla="*/ 4 h 170"/>
                <a:gd name="T62" fmla="*/ 51 w 176"/>
                <a:gd name="T63" fmla="*/ 9 h 170"/>
                <a:gd name="T64" fmla="*/ 54 w 176"/>
                <a:gd name="T65" fmla="*/ 15 h 170"/>
                <a:gd name="T66" fmla="*/ 55 w 176"/>
                <a:gd name="T67" fmla="*/ 21 h 170"/>
                <a:gd name="T68" fmla="*/ 55 w 176"/>
                <a:gd name="T69" fmla="*/ 27 h 170"/>
                <a:gd name="T70" fmla="*/ 55 w 176"/>
                <a:gd name="T71" fmla="*/ 30 h 170"/>
                <a:gd name="T72" fmla="*/ 55 w 176"/>
                <a:gd name="T73" fmla="*/ 32 h 170"/>
                <a:gd name="T74" fmla="*/ 55 w 176"/>
                <a:gd name="T75" fmla="*/ 30 h 170"/>
                <a:gd name="T76" fmla="*/ 55 w 176"/>
                <a:gd name="T77" fmla="*/ 27 h 170"/>
                <a:gd name="T78" fmla="*/ 54 w 176"/>
                <a:gd name="T79" fmla="*/ 21 h 170"/>
                <a:gd name="T80" fmla="*/ 54 w 176"/>
                <a:gd name="T81" fmla="*/ 15 h 170"/>
                <a:gd name="T82" fmla="*/ 54 w 176"/>
                <a:gd name="T83" fmla="*/ 9 h 170"/>
                <a:gd name="T84" fmla="*/ 55 w 176"/>
                <a:gd name="T85" fmla="*/ 5 h 170"/>
                <a:gd name="T86" fmla="*/ 57 w 176"/>
                <a:gd name="T87" fmla="*/ 2 h 170"/>
                <a:gd name="T88" fmla="*/ 62 w 176"/>
                <a:gd name="T89" fmla="*/ 2 h 170"/>
                <a:gd name="T90" fmla="*/ 64 w 176"/>
                <a:gd name="T91" fmla="*/ 2 h 170"/>
                <a:gd name="T92" fmla="*/ 68 w 176"/>
                <a:gd name="T93" fmla="*/ 4 h 170"/>
                <a:gd name="T94" fmla="*/ 71 w 176"/>
                <a:gd name="T95" fmla="*/ 4 h 170"/>
                <a:gd name="T96" fmla="*/ 76 w 176"/>
                <a:gd name="T97" fmla="*/ 7 h 170"/>
                <a:gd name="T98" fmla="*/ 78 w 176"/>
                <a:gd name="T99" fmla="*/ 13 h 170"/>
                <a:gd name="T100" fmla="*/ 81 w 176"/>
                <a:gd name="T101" fmla="*/ 21 h 170"/>
                <a:gd name="T102" fmla="*/ 85 w 176"/>
                <a:gd name="T103" fmla="*/ 32 h 170"/>
                <a:gd name="T104" fmla="*/ 88 w 176"/>
                <a:gd name="T105" fmla="*/ 48 h 170"/>
                <a:gd name="T106" fmla="*/ 55 w 176"/>
                <a:gd name="T107" fmla="*/ 32 h 17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6"/>
                <a:gd name="T163" fmla="*/ 0 h 170"/>
                <a:gd name="T164" fmla="*/ 176 w 176"/>
                <a:gd name="T165" fmla="*/ 170 h 17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6" h="170">
                  <a:moveTo>
                    <a:pt x="123" y="157"/>
                  </a:moveTo>
                  <a:lnTo>
                    <a:pt x="123" y="159"/>
                  </a:lnTo>
                  <a:lnTo>
                    <a:pt x="118" y="159"/>
                  </a:lnTo>
                  <a:lnTo>
                    <a:pt x="114" y="161"/>
                  </a:lnTo>
                  <a:lnTo>
                    <a:pt x="107" y="165"/>
                  </a:lnTo>
                  <a:lnTo>
                    <a:pt x="98" y="167"/>
                  </a:lnTo>
                  <a:lnTo>
                    <a:pt x="90" y="169"/>
                  </a:lnTo>
                  <a:lnTo>
                    <a:pt x="83" y="169"/>
                  </a:lnTo>
                  <a:lnTo>
                    <a:pt x="74" y="169"/>
                  </a:lnTo>
                  <a:lnTo>
                    <a:pt x="55" y="167"/>
                  </a:lnTo>
                  <a:lnTo>
                    <a:pt x="40" y="163"/>
                  </a:lnTo>
                  <a:lnTo>
                    <a:pt x="28" y="159"/>
                  </a:lnTo>
                  <a:lnTo>
                    <a:pt x="17" y="151"/>
                  </a:lnTo>
                  <a:lnTo>
                    <a:pt x="11" y="146"/>
                  </a:lnTo>
                  <a:lnTo>
                    <a:pt x="5" y="138"/>
                  </a:lnTo>
                  <a:lnTo>
                    <a:pt x="2" y="128"/>
                  </a:lnTo>
                  <a:lnTo>
                    <a:pt x="0" y="121"/>
                  </a:lnTo>
                  <a:lnTo>
                    <a:pt x="0" y="103"/>
                  </a:lnTo>
                  <a:lnTo>
                    <a:pt x="7" y="86"/>
                  </a:lnTo>
                  <a:lnTo>
                    <a:pt x="14" y="71"/>
                  </a:lnTo>
                  <a:lnTo>
                    <a:pt x="19" y="59"/>
                  </a:lnTo>
                  <a:lnTo>
                    <a:pt x="26" y="48"/>
                  </a:lnTo>
                  <a:lnTo>
                    <a:pt x="31" y="38"/>
                  </a:lnTo>
                  <a:lnTo>
                    <a:pt x="37" y="28"/>
                  </a:lnTo>
                  <a:lnTo>
                    <a:pt x="42" y="19"/>
                  </a:lnTo>
                  <a:lnTo>
                    <a:pt x="48" y="11"/>
                  </a:lnTo>
                  <a:lnTo>
                    <a:pt x="57" y="4"/>
                  </a:lnTo>
                  <a:lnTo>
                    <a:pt x="66" y="0"/>
                  </a:lnTo>
                  <a:lnTo>
                    <a:pt x="76" y="0"/>
                  </a:lnTo>
                  <a:lnTo>
                    <a:pt x="87" y="0"/>
                  </a:lnTo>
                  <a:lnTo>
                    <a:pt x="97" y="4"/>
                  </a:lnTo>
                  <a:lnTo>
                    <a:pt x="102" y="9"/>
                  </a:lnTo>
                  <a:lnTo>
                    <a:pt x="107" y="15"/>
                  </a:lnTo>
                  <a:lnTo>
                    <a:pt x="109" y="21"/>
                  </a:lnTo>
                  <a:lnTo>
                    <a:pt x="111" y="27"/>
                  </a:lnTo>
                  <a:lnTo>
                    <a:pt x="111" y="30"/>
                  </a:lnTo>
                  <a:lnTo>
                    <a:pt x="111" y="32"/>
                  </a:lnTo>
                  <a:lnTo>
                    <a:pt x="111" y="30"/>
                  </a:lnTo>
                  <a:lnTo>
                    <a:pt x="109" y="27"/>
                  </a:lnTo>
                  <a:lnTo>
                    <a:pt x="107" y="21"/>
                  </a:lnTo>
                  <a:lnTo>
                    <a:pt x="107" y="15"/>
                  </a:lnTo>
                  <a:lnTo>
                    <a:pt x="107" y="9"/>
                  </a:lnTo>
                  <a:lnTo>
                    <a:pt x="109" y="5"/>
                  </a:lnTo>
                  <a:lnTo>
                    <a:pt x="114" y="2"/>
                  </a:lnTo>
                  <a:lnTo>
                    <a:pt x="123" y="2"/>
                  </a:lnTo>
                  <a:lnTo>
                    <a:pt x="128" y="2"/>
                  </a:lnTo>
                  <a:lnTo>
                    <a:pt x="135" y="4"/>
                  </a:lnTo>
                  <a:lnTo>
                    <a:pt x="142" y="4"/>
                  </a:lnTo>
                  <a:lnTo>
                    <a:pt x="149" y="7"/>
                  </a:lnTo>
                  <a:lnTo>
                    <a:pt x="155" y="13"/>
                  </a:lnTo>
                  <a:lnTo>
                    <a:pt x="161" y="21"/>
                  </a:lnTo>
                  <a:lnTo>
                    <a:pt x="168" y="32"/>
                  </a:lnTo>
                  <a:lnTo>
                    <a:pt x="175" y="48"/>
                  </a:lnTo>
                  <a:lnTo>
                    <a:pt x="111" y="32"/>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34" name="Freeform 13"/>
            <p:cNvSpPr>
              <a:spLocks/>
            </p:cNvSpPr>
            <p:nvPr/>
          </p:nvSpPr>
          <p:spPr bwMode="auto">
            <a:xfrm>
              <a:off x="1119" y="1349"/>
              <a:ext cx="24" cy="24"/>
            </a:xfrm>
            <a:custGeom>
              <a:avLst/>
              <a:gdLst>
                <a:gd name="T0" fmla="*/ 4 w 27"/>
                <a:gd name="T1" fmla="*/ 23 h 24"/>
                <a:gd name="T2" fmla="*/ 4 w 27"/>
                <a:gd name="T3" fmla="*/ 23 h 24"/>
                <a:gd name="T4" fmla="*/ 4 w 27"/>
                <a:gd name="T5" fmla="*/ 21 h 24"/>
                <a:gd name="T6" fmla="*/ 2 w 27"/>
                <a:gd name="T7" fmla="*/ 21 h 24"/>
                <a:gd name="T8" fmla="*/ 2 w 27"/>
                <a:gd name="T9" fmla="*/ 19 h 24"/>
                <a:gd name="T10" fmla="*/ 0 w 27"/>
                <a:gd name="T11" fmla="*/ 17 h 24"/>
                <a:gd name="T12" fmla="*/ 0 w 27"/>
                <a:gd name="T13" fmla="*/ 15 h 24"/>
                <a:gd name="T14" fmla="*/ 0 w 27"/>
                <a:gd name="T15" fmla="*/ 14 h 24"/>
                <a:gd name="T16" fmla="*/ 2 w 27"/>
                <a:gd name="T17" fmla="*/ 10 h 24"/>
                <a:gd name="T18" fmla="*/ 2 w 27"/>
                <a:gd name="T19" fmla="*/ 8 h 24"/>
                <a:gd name="T20" fmla="*/ 4 w 27"/>
                <a:gd name="T21" fmla="*/ 6 h 24"/>
                <a:gd name="T22" fmla="*/ 4 w 27"/>
                <a:gd name="T23" fmla="*/ 4 h 24"/>
                <a:gd name="T24" fmla="*/ 4 w 27"/>
                <a:gd name="T25" fmla="*/ 2 h 24"/>
                <a:gd name="T26" fmla="*/ 5 w 27"/>
                <a:gd name="T27" fmla="*/ 2 h 24"/>
                <a:gd name="T28" fmla="*/ 7 w 27"/>
                <a:gd name="T29" fmla="*/ 0 h 24"/>
                <a:gd name="T30" fmla="*/ 8 w 27"/>
                <a:gd name="T31" fmla="*/ 0 h 24"/>
                <a:gd name="T32" fmla="*/ 9 w 27"/>
                <a:gd name="T33" fmla="*/ 0 h 24"/>
                <a:gd name="T34" fmla="*/ 10 w 27"/>
                <a:gd name="T35" fmla="*/ 0 h 24"/>
                <a:gd name="T36" fmla="*/ 11 w 27"/>
                <a:gd name="T37" fmla="*/ 2 h 24"/>
                <a:gd name="T38" fmla="*/ 12 w 27"/>
                <a:gd name="T39" fmla="*/ 4 h 24"/>
                <a:gd name="T40" fmla="*/ 12 w 27"/>
                <a:gd name="T41" fmla="*/ 6 h 24"/>
                <a:gd name="T42" fmla="*/ 12 w 27"/>
                <a:gd name="T43" fmla="*/ 10 h 24"/>
                <a:gd name="T44" fmla="*/ 12 w 27"/>
                <a:gd name="T45" fmla="*/ 12 h 24"/>
                <a:gd name="T46" fmla="*/ 12 w 27"/>
                <a:gd name="T47" fmla="*/ 14 h 24"/>
                <a:gd name="T48" fmla="*/ 12 w 27"/>
                <a:gd name="T49" fmla="*/ 15 h 24"/>
                <a:gd name="T50" fmla="*/ 11 w 27"/>
                <a:gd name="T51" fmla="*/ 17 h 24"/>
                <a:gd name="T52" fmla="*/ 10 w 27"/>
                <a:gd name="T53" fmla="*/ 19 h 24"/>
                <a:gd name="T54" fmla="*/ 9 w 27"/>
                <a:gd name="T55" fmla="*/ 21 h 24"/>
                <a:gd name="T56" fmla="*/ 8 w 27"/>
                <a:gd name="T57" fmla="*/ 21 h 24"/>
                <a:gd name="T58" fmla="*/ 7 w 27"/>
                <a:gd name="T59" fmla="*/ 23 h 24"/>
                <a:gd name="T60" fmla="*/ 5 w 27"/>
                <a:gd name="T61" fmla="*/ 23 h 24"/>
                <a:gd name="T62" fmla="*/ 4 w 27"/>
                <a:gd name="T63" fmla="*/ 23 h 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
                <a:gd name="T97" fmla="*/ 0 h 24"/>
                <a:gd name="T98" fmla="*/ 27 w 27"/>
                <a:gd name="T99" fmla="*/ 24 h 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 h="24">
                  <a:moveTo>
                    <a:pt x="9" y="23"/>
                  </a:moveTo>
                  <a:lnTo>
                    <a:pt x="7" y="23"/>
                  </a:lnTo>
                  <a:lnTo>
                    <a:pt x="5" y="21"/>
                  </a:lnTo>
                  <a:lnTo>
                    <a:pt x="2" y="21"/>
                  </a:lnTo>
                  <a:lnTo>
                    <a:pt x="2" y="19"/>
                  </a:lnTo>
                  <a:lnTo>
                    <a:pt x="0" y="17"/>
                  </a:lnTo>
                  <a:lnTo>
                    <a:pt x="0" y="15"/>
                  </a:lnTo>
                  <a:lnTo>
                    <a:pt x="0" y="14"/>
                  </a:lnTo>
                  <a:lnTo>
                    <a:pt x="2" y="10"/>
                  </a:lnTo>
                  <a:lnTo>
                    <a:pt x="2" y="8"/>
                  </a:lnTo>
                  <a:lnTo>
                    <a:pt x="5" y="6"/>
                  </a:lnTo>
                  <a:lnTo>
                    <a:pt x="7" y="4"/>
                  </a:lnTo>
                  <a:lnTo>
                    <a:pt x="7" y="2"/>
                  </a:lnTo>
                  <a:lnTo>
                    <a:pt x="11" y="2"/>
                  </a:lnTo>
                  <a:lnTo>
                    <a:pt x="14" y="0"/>
                  </a:lnTo>
                  <a:lnTo>
                    <a:pt x="16" y="0"/>
                  </a:lnTo>
                  <a:lnTo>
                    <a:pt x="18" y="0"/>
                  </a:lnTo>
                  <a:lnTo>
                    <a:pt x="20" y="0"/>
                  </a:lnTo>
                  <a:lnTo>
                    <a:pt x="23" y="2"/>
                  </a:lnTo>
                  <a:lnTo>
                    <a:pt x="25" y="4"/>
                  </a:lnTo>
                  <a:lnTo>
                    <a:pt x="26" y="6"/>
                  </a:lnTo>
                  <a:lnTo>
                    <a:pt x="26" y="10"/>
                  </a:lnTo>
                  <a:lnTo>
                    <a:pt x="26" y="12"/>
                  </a:lnTo>
                  <a:lnTo>
                    <a:pt x="25" y="14"/>
                  </a:lnTo>
                  <a:lnTo>
                    <a:pt x="25" y="15"/>
                  </a:lnTo>
                  <a:lnTo>
                    <a:pt x="23" y="17"/>
                  </a:lnTo>
                  <a:lnTo>
                    <a:pt x="20" y="19"/>
                  </a:lnTo>
                  <a:lnTo>
                    <a:pt x="18" y="21"/>
                  </a:lnTo>
                  <a:lnTo>
                    <a:pt x="16" y="21"/>
                  </a:lnTo>
                  <a:lnTo>
                    <a:pt x="14" y="23"/>
                  </a:lnTo>
                  <a:lnTo>
                    <a:pt x="11" y="23"/>
                  </a:lnTo>
                  <a:lnTo>
                    <a:pt x="9" y="23"/>
                  </a:lnTo>
                </a:path>
              </a:pathLst>
            </a:custGeom>
            <a:solidFill>
              <a:srgbClr val="000000"/>
            </a:solidFill>
            <a:ln w="12700" cap="rnd">
              <a:noFill/>
              <a:round/>
              <a:headEnd/>
              <a:tailEnd/>
            </a:ln>
          </p:spPr>
          <p:txBody>
            <a:bodyPr/>
            <a:lstStyle/>
            <a:p>
              <a:endParaRPr lang="sr-Latn-CS">
                <a:latin typeface="Tahoma" pitchFamily="34" charset="0"/>
              </a:endParaRPr>
            </a:p>
          </p:txBody>
        </p:sp>
        <p:sp>
          <p:nvSpPr>
            <p:cNvPr id="64535" name="Freeform 14"/>
            <p:cNvSpPr>
              <a:spLocks/>
            </p:cNvSpPr>
            <p:nvPr/>
          </p:nvSpPr>
          <p:spPr bwMode="auto">
            <a:xfrm>
              <a:off x="1119" y="1349"/>
              <a:ext cx="24" cy="24"/>
            </a:xfrm>
            <a:custGeom>
              <a:avLst/>
              <a:gdLst>
                <a:gd name="T0" fmla="*/ 4 w 27"/>
                <a:gd name="T1" fmla="*/ 23 h 24"/>
                <a:gd name="T2" fmla="*/ 4 w 27"/>
                <a:gd name="T3" fmla="*/ 23 h 24"/>
                <a:gd name="T4" fmla="*/ 4 w 27"/>
                <a:gd name="T5" fmla="*/ 21 h 24"/>
                <a:gd name="T6" fmla="*/ 2 w 27"/>
                <a:gd name="T7" fmla="*/ 21 h 24"/>
                <a:gd name="T8" fmla="*/ 2 w 27"/>
                <a:gd name="T9" fmla="*/ 19 h 24"/>
                <a:gd name="T10" fmla="*/ 0 w 27"/>
                <a:gd name="T11" fmla="*/ 17 h 24"/>
                <a:gd name="T12" fmla="*/ 0 w 27"/>
                <a:gd name="T13" fmla="*/ 15 h 24"/>
                <a:gd name="T14" fmla="*/ 0 w 27"/>
                <a:gd name="T15" fmla="*/ 14 h 24"/>
                <a:gd name="T16" fmla="*/ 2 w 27"/>
                <a:gd name="T17" fmla="*/ 10 h 24"/>
                <a:gd name="T18" fmla="*/ 2 w 27"/>
                <a:gd name="T19" fmla="*/ 8 h 24"/>
                <a:gd name="T20" fmla="*/ 4 w 27"/>
                <a:gd name="T21" fmla="*/ 6 h 24"/>
                <a:gd name="T22" fmla="*/ 4 w 27"/>
                <a:gd name="T23" fmla="*/ 4 h 24"/>
                <a:gd name="T24" fmla="*/ 4 w 27"/>
                <a:gd name="T25" fmla="*/ 2 h 24"/>
                <a:gd name="T26" fmla="*/ 5 w 27"/>
                <a:gd name="T27" fmla="*/ 2 h 24"/>
                <a:gd name="T28" fmla="*/ 7 w 27"/>
                <a:gd name="T29" fmla="*/ 0 h 24"/>
                <a:gd name="T30" fmla="*/ 8 w 27"/>
                <a:gd name="T31" fmla="*/ 0 h 24"/>
                <a:gd name="T32" fmla="*/ 9 w 27"/>
                <a:gd name="T33" fmla="*/ 0 h 24"/>
                <a:gd name="T34" fmla="*/ 10 w 27"/>
                <a:gd name="T35" fmla="*/ 0 h 24"/>
                <a:gd name="T36" fmla="*/ 11 w 27"/>
                <a:gd name="T37" fmla="*/ 2 h 24"/>
                <a:gd name="T38" fmla="*/ 12 w 27"/>
                <a:gd name="T39" fmla="*/ 4 h 24"/>
                <a:gd name="T40" fmla="*/ 12 w 27"/>
                <a:gd name="T41" fmla="*/ 6 h 24"/>
                <a:gd name="T42" fmla="*/ 12 w 27"/>
                <a:gd name="T43" fmla="*/ 10 h 24"/>
                <a:gd name="T44" fmla="*/ 12 w 27"/>
                <a:gd name="T45" fmla="*/ 12 h 24"/>
                <a:gd name="T46" fmla="*/ 12 w 27"/>
                <a:gd name="T47" fmla="*/ 14 h 24"/>
                <a:gd name="T48" fmla="*/ 12 w 27"/>
                <a:gd name="T49" fmla="*/ 15 h 24"/>
                <a:gd name="T50" fmla="*/ 11 w 27"/>
                <a:gd name="T51" fmla="*/ 17 h 24"/>
                <a:gd name="T52" fmla="*/ 10 w 27"/>
                <a:gd name="T53" fmla="*/ 19 h 24"/>
                <a:gd name="T54" fmla="*/ 9 w 27"/>
                <a:gd name="T55" fmla="*/ 21 h 24"/>
                <a:gd name="T56" fmla="*/ 8 w 27"/>
                <a:gd name="T57" fmla="*/ 21 h 24"/>
                <a:gd name="T58" fmla="*/ 7 w 27"/>
                <a:gd name="T59" fmla="*/ 23 h 24"/>
                <a:gd name="T60" fmla="*/ 5 w 27"/>
                <a:gd name="T61" fmla="*/ 23 h 24"/>
                <a:gd name="T62" fmla="*/ 4 w 27"/>
                <a:gd name="T63" fmla="*/ 23 h 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
                <a:gd name="T97" fmla="*/ 0 h 24"/>
                <a:gd name="T98" fmla="*/ 27 w 27"/>
                <a:gd name="T99" fmla="*/ 24 h 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 h="24">
                  <a:moveTo>
                    <a:pt x="9" y="23"/>
                  </a:moveTo>
                  <a:lnTo>
                    <a:pt x="7" y="23"/>
                  </a:lnTo>
                  <a:lnTo>
                    <a:pt x="5" y="21"/>
                  </a:lnTo>
                  <a:lnTo>
                    <a:pt x="2" y="21"/>
                  </a:lnTo>
                  <a:lnTo>
                    <a:pt x="2" y="19"/>
                  </a:lnTo>
                  <a:lnTo>
                    <a:pt x="0" y="17"/>
                  </a:lnTo>
                  <a:lnTo>
                    <a:pt x="0" y="15"/>
                  </a:lnTo>
                  <a:lnTo>
                    <a:pt x="0" y="14"/>
                  </a:lnTo>
                  <a:lnTo>
                    <a:pt x="2" y="10"/>
                  </a:lnTo>
                  <a:lnTo>
                    <a:pt x="2" y="8"/>
                  </a:lnTo>
                  <a:lnTo>
                    <a:pt x="5" y="6"/>
                  </a:lnTo>
                  <a:lnTo>
                    <a:pt x="7" y="4"/>
                  </a:lnTo>
                  <a:lnTo>
                    <a:pt x="7" y="2"/>
                  </a:lnTo>
                  <a:lnTo>
                    <a:pt x="11" y="2"/>
                  </a:lnTo>
                  <a:lnTo>
                    <a:pt x="14" y="0"/>
                  </a:lnTo>
                  <a:lnTo>
                    <a:pt x="16" y="0"/>
                  </a:lnTo>
                  <a:lnTo>
                    <a:pt x="18" y="0"/>
                  </a:lnTo>
                  <a:lnTo>
                    <a:pt x="20" y="0"/>
                  </a:lnTo>
                  <a:lnTo>
                    <a:pt x="23" y="2"/>
                  </a:lnTo>
                  <a:lnTo>
                    <a:pt x="25" y="4"/>
                  </a:lnTo>
                  <a:lnTo>
                    <a:pt x="26" y="6"/>
                  </a:lnTo>
                  <a:lnTo>
                    <a:pt x="26" y="10"/>
                  </a:lnTo>
                  <a:lnTo>
                    <a:pt x="26" y="12"/>
                  </a:lnTo>
                  <a:lnTo>
                    <a:pt x="25" y="14"/>
                  </a:lnTo>
                  <a:lnTo>
                    <a:pt x="25" y="15"/>
                  </a:lnTo>
                  <a:lnTo>
                    <a:pt x="23" y="17"/>
                  </a:lnTo>
                  <a:lnTo>
                    <a:pt x="20" y="19"/>
                  </a:lnTo>
                  <a:lnTo>
                    <a:pt x="18" y="21"/>
                  </a:lnTo>
                  <a:lnTo>
                    <a:pt x="16" y="21"/>
                  </a:lnTo>
                  <a:lnTo>
                    <a:pt x="14" y="23"/>
                  </a:lnTo>
                  <a:lnTo>
                    <a:pt x="11" y="23"/>
                  </a:lnTo>
                  <a:lnTo>
                    <a:pt x="9" y="23"/>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36" name="Freeform 15"/>
            <p:cNvSpPr>
              <a:spLocks/>
            </p:cNvSpPr>
            <p:nvPr/>
          </p:nvSpPr>
          <p:spPr bwMode="auto">
            <a:xfrm>
              <a:off x="1154" y="1345"/>
              <a:ext cx="24" cy="24"/>
            </a:xfrm>
            <a:custGeom>
              <a:avLst/>
              <a:gdLst>
                <a:gd name="T0" fmla="*/ 10 w 27"/>
                <a:gd name="T1" fmla="*/ 23 h 24"/>
                <a:gd name="T2" fmla="*/ 9 w 27"/>
                <a:gd name="T3" fmla="*/ 23 h 24"/>
                <a:gd name="T4" fmla="*/ 8 w 27"/>
                <a:gd name="T5" fmla="*/ 23 h 24"/>
                <a:gd name="T6" fmla="*/ 6 w 27"/>
                <a:gd name="T7" fmla="*/ 23 h 24"/>
                <a:gd name="T8" fmla="*/ 5 w 27"/>
                <a:gd name="T9" fmla="*/ 21 h 24"/>
                <a:gd name="T10" fmla="*/ 4 w 27"/>
                <a:gd name="T11" fmla="*/ 21 h 24"/>
                <a:gd name="T12" fmla="*/ 4 w 27"/>
                <a:gd name="T13" fmla="*/ 19 h 24"/>
                <a:gd name="T14" fmla="*/ 4 w 27"/>
                <a:gd name="T15" fmla="*/ 18 h 24"/>
                <a:gd name="T16" fmla="*/ 2 w 27"/>
                <a:gd name="T17" fmla="*/ 16 h 24"/>
                <a:gd name="T18" fmla="*/ 0 w 27"/>
                <a:gd name="T19" fmla="*/ 12 h 24"/>
                <a:gd name="T20" fmla="*/ 0 w 27"/>
                <a:gd name="T21" fmla="*/ 10 h 24"/>
                <a:gd name="T22" fmla="*/ 0 w 27"/>
                <a:gd name="T23" fmla="*/ 8 h 24"/>
                <a:gd name="T24" fmla="*/ 0 w 27"/>
                <a:gd name="T25" fmla="*/ 6 h 24"/>
                <a:gd name="T26" fmla="*/ 0 w 27"/>
                <a:gd name="T27" fmla="*/ 4 h 24"/>
                <a:gd name="T28" fmla="*/ 2 w 27"/>
                <a:gd name="T29" fmla="*/ 4 h 24"/>
                <a:gd name="T30" fmla="*/ 4 w 27"/>
                <a:gd name="T31" fmla="*/ 2 h 24"/>
                <a:gd name="T32" fmla="*/ 4 w 27"/>
                <a:gd name="T33" fmla="*/ 0 h 24"/>
                <a:gd name="T34" fmla="*/ 4 w 27"/>
                <a:gd name="T35" fmla="*/ 0 h 24"/>
                <a:gd name="T36" fmla="*/ 5 w 27"/>
                <a:gd name="T37" fmla="*/ 0 h 24"/>
                <a:gd name="T38" fmla="*/ 6 w 27"/>
                <a:gd name="T39" fmla="*/ 2 h 24"/>
                <a:gd name="T40" fmla="*/ 8 w 27"/>
                <a:gd name="T41" fmla="*/ 2 h 24"/>
                <a:gd name="T42" fmla="*/ 9 w 27"/>
                <a:gd name="T43" fmla="*/ 4 h 24"/>
                <a:gd name="T44" fmla="*/ 11 w 27"/>
                <a:gd name="T45" fmla="*/ 6 h 24"/>
                <a:gd name="T46" fmla="*/ 12 w 27"/>
                <a:gd name="T47" fmla="*/ 8 h 24"/>
                <a:gd name="T48" fmla="*/ 12 w 27"/>
                <a:gd name="T49" fmla="*/ 10 h 24"/>
                <a:gd name="T50" fmla="*/ 12 w 27"/>
                <a:gd name="T51" fmla="*/ 12 h 24"/>
                <a:gd name="T52" fmla="*/ 12 w 27"/>
                <a:gd name="T53" fmla="*/ 14 h 24"/>
                <a:gd name="T54" fmla="*/ 12 w 27"/>
                <a:gd name="T55" fmla="*/ 16 h 24"/>
                <a:gd name="T56" fmla="*/ 12 w 27"/>
                <a:gd name="T57" fmla="*/ 18 h 24"/>
                <a:gd name="T58" fmla="*/ 12 w 27"/>
                <a:gd name="T59" fmla="*/ 19 h 24"/>
                <a:gd name="T60" fmla="*/ 12 w 27"/>
                <a:gd name="T61" fmla="*/ 21 h 24"/>
                <a:gd name="T62" fmla="*/ 11 w 27"/>
                <a:gd name="T63" fmla="*/ 21 h 24"/>
                <a:gd name="T64" fmla="*/ 10 w 27"/>
                <a:gd name="T65" fmla="*/ 23 h 2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
                <a:gd name="T100" fmla="*/ 0 h 24"/>
                <a:gd name="T101" fmla="*/ 27 w 27"/>
                <a:gd name="T102" fmla="*/ 24 h 2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 h="24">
                  <a:moveTo>
                    <a:pt x="19" y="23"/>
                  </a:moveTo>
                  <a:lnTo>
                    <a:pt x="17" y="23"/>
                  </a:lnTo>
                  <a:lnTo>
                    <a:pt x="15" y="23"/>
                  </a:lnTo>
                  <a:lnTo>
                    <a:pt x="12" y="23"/>
                  </a:lnTo>
                  <a:lnTo>
                    <a:pt x="11" y="21"/>
                  </a:lnTo>
                  <a:lnTo>
                    <a:pt x="9" y="21"/>
                  </a:lnTo>
                  <a:lnTo>
                    <a:pt x="7" y="19"/>
                  </a:lnTo>
                  <a:lnTo>
                    <a:pt x="5" y="18"/>
                  </a:lnTo>
                  <a:lnTo>
                    <a:pt x="2" y="16"/>
                  </a:lnTo>
                  <a:lnTo>
                    <a:pt x="0" y="12"/>
                  </a:lnTo>
                  <a:lnTo>
                    <a:pt x="0" y="10"/>
                  </a:lnTo>
                  <a:lnTo>
                    <a:pt x="0" y="8"/>
                  </a:lnTo>
                  <a:lnTo>
                    <a:pt x="0" y="6"/>
                  </a:lnTo>
                  <a:lnTo>
                    <a:pt x="0" y="4"/>
                  </a:lnTo>
                  <a:lnTo>
                    <a:pt x="2" y="4"/>
                  </a:lnTo>
                  <a:lnTo>
                    <a:pt x="5" y="2"/>
                  </a:lnTo>
                  <a:lnTo>
                    <a:pt x="7" y="0"/>
                  </a:lnTo>
                  <a:lnTo>
                    <a:pt x="9" y="0"/>
                  </a:lnTo>
                  <a:lnTo>
                    <a:pt x="11" y="0"/>
                  </a:lnTo>
                  <a:lnTo>
                    <a:pt x="12" y="2"/>
                  </a:lnTo>
                  <a:lnTo>
                    <a:pt x="15" y="2"/>
                  </a:lnTo>
                  <a:lnTo>
                    <a:pt x="17" y="4"/>
                  </a:lnTo>
                  <a:lnTo>
                    <a:pt x="21" y="6"/>
                  </a:lnTo>
                  <a:lnTo>
                    <a:pt x="24" y="8"/>
                  </a:lnTo>
                  <a:lnTo>
                    <a:pt x="24" y="10"/>
                  </a:lnTo>
                  <a:lnTo>
                    <a:pt x="26" y="12"/>
                  </a:lnTo>
                  <a:lnTo>
                    <a:pt x="26" y="14"/>
                  </a:lnTo>
                  <a:lnTo>
                    <a:pt x="26" y="16"/>
                  </a:lnTo>
                  <a:lnTo>
                    <a:pt x="26" y="18"/>
                  </a:lnTo>
                  <a:lnTo>
                    <a:pt x="26" y="19"/>
                  </a:lnTo>
                  <a:lnTo>
                    <a:pt x="24" y="21"/>
                  </a:lnTo>
                  <a:lnTo>
                    <a:pt x="21" y="21"/>
                  </a:lnTo>
                  <a:lnTo>
                    <a:pt x="19" y="23"/>
                  </a:lnTo>
                </a:path>
              </a:pathLst>
            </a:custGeom>
            <a:solidFill>
              <a:srgbClr val="000000"/>
            </a:solidFill>
            <a:ln w="12700" cap="rnd">
              <a:noFill/>
              <a:round/>
              <a:headEnd/>
              <a:tailEnd/>
            </a:ln>
          </p:spPr>
          <p:txBody>
            <a:bodyPr/>
            <a:lstStyle/>
            <a:p>
              <a:endParaRPr lang="sr-Latn-CS">
                <a:latin typeface="Tahoma" pitchFamily="34" charset="0"/>
              </a:endParaRPr>
            </a:p>
          </p:txBody>
        </p:sp>
        <p:sp>
          <p:nvSpPr>
            <p:cNvPr id="64537" name="Freeform 16"/>
            <p:cNvSpPr>
              <a:spLocks/>
            </p:cNvSpPr>
            <p:nvPr/>
          </p:nvSpPr>
          <p:spPr bwMode="auto">
            <a:xfrm>
              <a:off x="1154" y="1345"/>
              <a:ext cx="24" cy="24"/>
            </a:xfrm>
            <a:custGeom>
              <a:avLst/>
              <a:gdLst>
                <a:gd name="T0" fmla="*/ 10 w 27"/>
                <a:gd name="T1" fmla="*/ 23 h 24"/>
                <a:gd name="T2" fmla="*/ 9 w 27"/>
                <a:gd name="T3" fmla="*/ 23 h 24"/>
                <a:gd name="T4" fmla="*/ 8 w 27"/>
                <a:gd name="T5" fmla="*/ 23 h 24"/>
                <a:gd name="T6" fmla="*/ 6 w 27"/>
                <a:gd name="T7" fmla="*/ 23 h 24"/>
                <a:gd name="T8" fmla="*/ 5 w 27"/>
                <a:gd name="T9" fmla="*/ 21 h 24"/>
                <a:gd name="T10" fmla="*/ 4 w 27"/>
                <a:gd name="T11" fmla="*/ 21 h 24"/>
                <a:gd name="T12" fmla="*/ 4 w 27"/>
                <a:gd name="T13" fmla="*/ 19 h 24"/>
                <a:gd name="T14" fmla="*/ 4 w 27"/>
                <a:gd name="T15" fmla="*/ 18 h 24"/>
                <a:gd name="T16" fmla="*/ 2 w 27"/>
                <a:gd name="T17" fmla="*/ 16 h 24"/>
                <a:gd name="T18" fmla="*/ 0 w 27"/>
                <a:gd name="T19" fmla="*/ 12 h 24"/>
                <a:gd name="T20" fmla="*/ 0 w 27"/>
                <a:gd name="T21" fmla="*/ 10 h 24"/>
                <a:gd name="T22" fmla="*/ 0 w 27"/>
                <a:gd name="T23" fmla="*/ 8 h 24"/>
                <a:gd name="T24" fmla="*/ 0 w 27"/>
                <a:gd name="T25" fmla="*/ 6 h 24"/>
                <a:gd name="T26" fmla="*/ 0 w 27"/>
                <a:gd name="T27" fmla="*/ 4 h 24"/>
                <a:gd name="T28" fmla="*/ 2 w 27"/>
                <a:gd name="T29" fmla="*/ 4 h 24"/>
                <a:gd name="T30" fmla="*/ 4 w 27"/>
                <a:gd name="T31" fmla="*/ 2 h 24"/>
                <a:gd name="T32" fmla="*/ 4 w 27"/>
                <a:gd name="T33" fmla="*/ 0 h 24"/>
                <a:gd name="T34" fmla="*/ 4 w 27"/>
                <a:gd name="T35" fmla="*/ 0 h 24"/>
                <a:gd name="T36" fmla="*/ 5 w 27"/>
                <a:gd name="T37" fmla="*/ 0 h 24"/>
                <a:gd name="T38" fmla="*/ 6 w 27"/>
                <a:gd name="T39" fmla="*/ 2 h 24"/>
                <a:gd name="T40" fmla="*/ 8 w 27"/>
                <a:gd name="T41" fmla="*/ 2 h 24"/>
                <a:gd name="T42" fmla="*/ 9 w 27"/>
                <a:gd name="T43" fmla="*/ 4 h 24"/>
                <a:gd name="T44" fmla="*/ 11 w 27"/>
                <a:gd name="T45" fmla="*/ 6 h 24"/>
                <a:gd name="T46" fmla="*/ 12 w 27"/>
                <a:gd name="T47" fmla="*/ 8 h 24"/>
                <a:gd name="T48" fmla="*/ 12 w 27"/>
                <a:gd name="T49" fmla="*/ 10 h 24"/>
                <a:gd name="T50" fmla="*/ 12 w 27"/>
                <a:gd name="T51" fmla="*/ 12 h 24"/>
                <a:gd name="T52" fmla="*/ 12 w 27"/>
                <a:gd name="T53" fmla="*/ 14 h 24"/>
                <a:gd name="T54" fmla="*/ 12 w 27"/>
                <a:gd name="T55" fmla="*/ 16 h 24"/>
                <a:gd name="T56" fmla="*/ 12 w 27"/>
                <a:gd name="T57" fmla="*/ 18 h 24"/>
                <a:gd name="T58" fmla="*/ 12 w 27"/>
                <a:gd name="T59" fmla="*/ 19 h 24"/>
                <a:gd name="T60" fmla="*/ 12 w 27"/>
                <a:gd name="T61" fmla="*/ 21 h 24"/>
                <a:gd name="T62" fmla="*/ 11 w 27"/>
                <a:gd name="T63" fmla="*/ 21 h 24"/>
                <a:gd name="T64" fmla="*/ 10 w 27"/>
                <a:gd name="T65" fmla="*/ 23 h 2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
                <a:gd name="T100" fmla="*/ 0 h 24"/>
                <a:gd name="T101" fmla="*/ 27 w 27"/>
                <a:gd name="T102" fmla="*/ 24 h 2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 h="24">
                  <a:moveTo>
                    <a:pt x="19" y="23"/>
                  </a:moveTo>
                  <a:lnTo>
                    <a:pt x="17" y="23"/>
                  </a:lnTo>
                  <a:lnTo>
                    <a:pt x="15" y="23"/>
                  </a:lnTo>
                  <a:lnTo>
                    <a:pt x="12" y="23"/>
                  </a:lnTo>
                  <a:lnTo>
                    <a:pt x="11" y="21"/>
                  </a:lnTo>
                  <a:lnTo>
                    <a:pt x="9" y="21"/>
                  </a:lnTo>
                  <a:lnTo>
                    <a:pt x="7" y="19"/>
                  </a:lnTo>
                  <a:lnTo>
                    <a:pt x="5" y="18"/>
                  </a:lnTo>
                  <a:lnTo>
                    <a:pt x="2" y="16"/>
                  </a:lnTo>
                  <a:lnTo>
                    <a:pt x="0" y="12"/>
                  </a:lnTo>
                  <a:lnTo>
                    <a:pt x="0" y="10"/>
                  </a:lnTo>
                  <a:lnTo>
                    <a:pt x="0" y="8"/>
                  </a:lnTo>
                  <a:lnTo>
                    <a:pt x="0" y="6"/>
                  </a:lnTo>
                  <a:lnTo>
                    <a:pt x="0" y="4"/>
                  </a:lnTo>
                  <a:lnTo>
                    <a:pt x="2" y="4"/>
                  </a:lnTo>
                  <a:lnTo>
                    <a:pt x="5" y="2"/>
                  </a:lnTo>
                  <a:lnTo>
                    <a:pt x="7" y="0"/>
                  </a:lnTo>
                  <a:lnTo>
                    <a:pt x="9" y="0"/>
                  </a:lnTo>
                  <a:lnTo>
                    <a:pt x="11" y="0"/>
                  </a:lnTo>
                  <a:lnTo>
                    <a:pt x="12" y="2"/>
                  </a:lnTo>
                  <a:lnTo>
                    <a:pt x="15" y="2"/>
                  </a:lnTo>
                  <a:lnTo>
                    <a:pt x="17" y="4"/>
                  </a:lnTo>
                  <a:lnTo>
                    <a:pt x="21" y="6"/>
                  </a:lnTo>
                  <a:lnTo>
                    <a:pt x="24" y="8"/>
                  </a:lnTo>
                  <a:lnTo>
                    <a:pt x="24" y="10"/>
                  </a:lnTo>
                  <a:lnTo>
                    <a:pt x="26" y="12"/>
                  </a:lnTo>
                  <a:lnTo>
                    <a:pt x="26" y="14"/>
                  </a:lnTo>
                  <a:lnTo>
                    <a:pt x="26" y="16"/>
                  </a:lnTo>
                  <a:lnTo>
                    <a:pt x="26" y="18"/>
                  </a:lnTo>
                  <a:lnTo>
                    <a:pt x="26" y="19"/>
                  </a:lnTo>
                  <a:lnTo>
                    <a:pt x="24" y="21"/>
                  </a:lnTo>
                  <a:lnTo>
                    <a:pt x="21" y="21"/>
                  </a:lnTo>
                  <a:lnTo>
                    <a:pt x="19" y="23"/>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38" name="Freeform 17"/>
            <p:cNvSpPr>
              <a:spLocks/>
            </p:cNvSpPr>
            <p:nvPr/>
          </p:nvSpPr>
          <p:spPr bwMode="auto">
            <a:xfrm>
              <a:off x="1019" y="1451"/>
              <a:ext cx="80" cy="78"/>
            </a:xfrm>
            <a:custGeom>
              <a:avLst/>
              <a:gdLst>
                <a:gd name="T0" fmla="*/ 44 w 90"/>
                <a:gd name="T1" fmla="*/ 77 h 78"/>
                <a:gd name="T2" fmla="*/ 42 w 90"/>
                <a:gd name="T3" fmla="*/ 77 h 78"/>
                <a:gd name="T4" fmla="*/ 37 w 90"/>
                <a:gd name="T5" fmla="*/ 75 h 78"/>
                <a:gd name="T6" fmla="*/ 32 w 90"/>
                <a:gd name="T7" fmla="*/ 73 h 78"/>
                <a:gd name="T8" fmla="*/ 25 w 90"/>
                <a:gd name="T9" fmla="*/ 67 h 78"/>
                <a:gd name="T10" fmla="*/ 20 w 90"/>
                <a:gd name="T11" fmla="*/ 63 h 78"/>
                <a:gd name="T12" fmla="*/ 16 w 90"/>
                <a:gd name="T13" fmla="*/ 57 h 78"/>
                <a:gd name="T14" fmla="*/ 12 w 90"/>
                <a:gd name="T15" fmla="*/ 52 h 78"/>
                <a:gd name="T16" fmla="*/ 10 w 90"/>
                <a:gd name="T17" fmla="*/ 44 h 78"/>
                <a:gd name="T18" fmla="*/ 7 w 90"/>
                <a:gd name="T19" fmla="*/ 34 h 78"/>
                <a:gd name="T20" fmla="*/ 4 w 90"/>
                <a:gd name="T21" fmla="*/ 25 h 78"/>
                <a:gd name="T22" fmla="*/ 4 w 90"/>
                <a:gd name="T23" fmla="*/ 13 h 78"/>
                <a:gd name="T24" fmla="*/ 0 w 90"/>
                <a:gd name="T25" fmla="*/ 0 h 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78"/>
                <a:gd name="T41" fmla="*/ 90 w 90"/>
                <a:gd name="T42" fmla="*/ 78 h 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78">
                  <a:moveTo>
                    <a:pt x="89" y="77"/>
                  </a:moveTo>
                  <a:lnTo>
                    <a:pt x="84" y="77"/>
                  </a:lnTo>
                  <a:lnTo>
                    <a:pt x="76" y="75"/>
                  </a:lnTo>
                  <a:lnTo>
                    <a:pt x="65" y="73"/>
                  </a:lnTo>
                  <a:lnTo>
                    <a:pt x="50" y="67"/>
                  </a:lnTo>
                  <a:lnTo>
                    <a:pt x="41" y="63"/>
                  </a:lnTo>
                  <a:lnTo>
                    <a:pt x="32" y="57"/>
                  </a:lnTo>
                  <a:lnTo>
                    <a:pt x="26" y="52"/>
                  </a:lnTo>
                  <a:lnTo>
                    <a:pt x="19" y="44"/>
                  </a:lnTo>
                  <a:lnTo>
                    <a:pt x="13" y="34"/>
                  </a:lnTo>
                  <a:lnTo>
                    <a:pt x="8" y="25"/>
                  </a:lnTo>
                  <a:lnTo>
                    <a:pt x="5" y="13"/>
                  </a:lnTo>
                  <a:lnTo>
                    <a:pt x="0" y="0"/>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39" name="Freeform 18"/>
            <p:cNvSpPr>
              <a:spLocks/>
            </p:cNvSpPr>
            <p:nvPr/>
          </p:nvSpPr>
          <p:spPr bwMode="auto">
            <a:xfrm>
              <a:off x="1001" y="1549"/>
              <a:ext cx="220" cy="127"/>
            </a:xfrm>
            <a:custGeom>
              <a:avLst/>
              <a:gdLst>
                <a:gd name="T0" fmla="*/ 123 w 247"/>
                <a:gd name="T1" fmla="*/ 117 h 127"/>
                <a:gd name="T2" fmla="*/ 121 w 247"/>
                <a:gd name="T3" fmla="*/ 119 h 127"/>
                <a:gd name="T4" fmla="*/ 118 w 247"/>
                <a:gd name="T5" fmla="*/ 121 h 127"/>
                <a:gd name="T6" fmla="*/ 113 w 247"/>
                <a:gd name="T7" fmla="*/ 124 h 127"/>
                <a:gd name="T8" fmla="*/ 105 w 247"/>
                <a:gd name="T9" fmla="*/ 126 h 127"/>
                <a:gd name="T10" fmla="*/ 97 w 247"/>
                <a:gd name="T11" fmla="*/ 126 h 127"/>
                <a:gd name="T12" fmla="*/ 87 w 247"/>
                <a:gd name="T13" fmla="*/ 124 h 127"/>
                <a:gd name="T14" fmla="*/ 75 w 247"/>
                <a:gd name="T15" fmla="*/ 119 h 127"/>
                <a:gd name="T16" fmla="*/ 63 w 247"/>
                <a:gd name="T17" fmla="*/ 107 h 127"/>
                <a:gd name="T18" fmla="*/ 52 w 247"/>
                <a:gd name="T19" fmla="*/ 94 h 127"/>
                <a:gd name="T20" fmla="*/ 42 w 247"/>
                <a:gd name="T21" fmla="*/ 82 h 127"/>
                <a:gd name="T22" fmla="*/ 34 w 247"/>
                <a:gd name="T23" fmla="*/ 71 h 127"/>
                <a:gd name="T24" fmla="*/ 27 w 247"/>
                <a:gd name="T25" fmla="*/ 59 h 127"/>
                <a:gd name="T26" fmla="*/ 22 w 247"/>
                <a:gd name="T27" fmla="*/ 50 h 127"/>
                <a:gd name="T28" fmla="*/ 18 w 247"/>
                <a:gd name="T29" fmla="*/ 40 h 127"/>
                <a:gd name="T30" fmla="*/ 16 w 247"/>
                <a:gd name="T31" fmla="*/ 32 h 127"/>
                <a:gd name="T32" fmla="*/ 14 w 247"/>
                <a:gd name="T33" fmla="*/ 25 h 127"/>
                <a:gd name="T34" fmla="*/ 14 w 247"/>
                <a:gd name="T35" fmla="*/ 17 h 127"/>
                <a:gd name="T36" fmla="*/ 14 w 247"/>
                <a:gd name="T37" fmla="*/ 11 h 127"/>
                <a:gd name="T38" fmla="*/ 16 w 247"/>
                <a:gd name="T39" fmla="*/ 7 h 127"/>
                <a:gd name="T40" fmla="*/ 16 w 247"/>
                <a:gd name="T41" fmla="*/ 3 h 127"/>
                <a:gd name="T42" fmla="*/ 20 w 247"/>
                <a:gd name="T43" fmla="*/ 2 h 127"/>
                <a:gd name="T44" fmla="*/ 23 w 247"/>
                <a:gd name="T45" fmla="*/ 0 h 127"/>
                <a:gd name="T46" fmla="*/ 27 w 247"/>
                <a:gd name="T47" fmla="*/ 0 h 127"/>
                <a:gd name="T48" fmla="*/ 32 w 247"/>
                <a:gd name="T49" fmla="*/ 2 h 127"/>
                <a:gd name="T50" fmla="*/ 30 w 247"/>
                <a:gd name="T51" fmla="*/ 2 h 127"/>
                <a:gd name="T52" fmla="*/ 29 w 247"/>
                <a:gd name="T53" fmla="*/ 2 h 127"/>
                <a:gd name="T54" fmla="*/ 25 w 247"/>
                <a:gd name="T55" fmla="*/ 3 h 127"/>
                <a:gd name="T56" fmla="*/ 20 w 247"/>
                <a:gd name="T57" fmla="*/ 7 h 127"/>
                <a:gd name="T58" fmla="*/ 14 w 247"/>
                <a:gd name="T59" fmla="*/ 9 h 127"/>
                <a:gd name="T60" fmla="*/ 9 w 247"/>
                <a:gd name="T61" fmla="*/ 13 h 127"/>
                <a:gd name="T62" fmla="*/ 4 w 247"/>
                <a:gd name="T63" fmla="*/ 19 h 127"/>
                <a:gd name="T64" fmla="*/ 0 w 247"/>
                <a:gd name="T65" fmla="*/ 25 h 1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7"/>
                <a:gd name="T100" fmla="*/ 0 h 127"/>
                <a:gd name="T101" fmla="*/ 247 w 247"/>
                <a:gd name="T102" fmla="*/ 127 h 12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7" h="127">
                  <a:moveTo>
                    <a:pt x="246" y="117"/>
                  </a:moveTo>
                  <a:lnTo>
                    <a:pt x="244" y="119"/>
                  </a:lnTo>
                  <a:lnTo>
                    <a:pt x="237" y="121"/>
                  </a:lnTo>
                  <a:lnTo>
                    <a:pt x="227" y="124"/>
                  </a:lnTo>
                  <a:lnTo>
                    <a:pt x="211" y="126"/>
                  </a:lnTo>
                  <a:lnTo>
                    <a:pt x="194" y="126"/>
                  </a:lnTo>
                  <a:lnTo>
                    <a:pt x="175" y="124"/>
                  </a:lnTo>
                  <a:lnTo>
                    <a:pt x="151" y="119"/>
                  </a:lnTo>
                  <a:lnTo>
                    <a:pt x="127" y="107"/>
                  </a:lnTo>
                  <a:lnTo>
                    <a:pt x="103" y="94"/>
                  </a:lnTo>
                  <a:lnTo>
                    <a:pt x="83" y="82"/>
                  </a:lnTo>
                  <a:lnTo>
                    <a:pt x="68" y="71"/>
                  </a:lnTo>
                  <a:lnTo>
                    <a:pt x="54" y="59"/>
                  </a:lnTo>
                  <a:lnTo>
                    <a:pt x="44" y="50"/>
                  </a:lnTo>
                  <a:lnTo>
                    <a:pt x="37" y="40"/>
                  </a:lnTo>
                  <a:lnTo>
                    <a:pt x="33" y="32"/>
                  </a:lnTo>
                  <a:lnTo>
                    <a:pt x="28" y="25"/>
                  </a:lnTo>
                  <a:lnTo>
                    <a:pt x="28" y="17"/>
                  </a:lnTo>
                  <a:lnTo>
                    <a:pt x="28" y="11"/>
                  </a:lnTo>
                  <a:lnTo>
                    <a:pt x="31" y="7"/>
                  </a:lnTo>
                  <a:lnTo>
                    <a:pt x="33" y="3"/>
                  </a:lnTo>
                  <a:lnTo>
                    <a:pt x="40" y="2"/>
                  </a:lnTo>
                  <a:lnTo>
                    <a:pt x="46" y="0"/>
                  </a:lnTo>
                  <a:lnTo>
                    <a:pt x="54" y="0"/>
                  </a:lnTo>
                  <a:lnTo>
                    <a:pt x="63" y="2"/>
                  </a:lnTo>
                  <a:lnTo>
                    <a:pt x="61" y="2"/>
                  </a:lnTo>
                  <a:lnTo>
                    <a:pt x="57" y="2"/>
                  </a:lnTo>
                  <a:lnTo>
                    <a:pt x="49" y="3"/>
                  </a:lnTo>
                  <a:lnTo>
                    <a:pt x="40" y="7"/>
                  </a:lnTo>
                  <a:lnTo>
                    <a:pt x="28" y="9"/>
                  </a:lnTo>
                  <a:lnTo>
                    <a:pt x="18" y="13"/>
                  </a:lnTo>
                  <a:lnTo>
                    <a:pt x="9" y="19"/>
                  </a:lnTo>
                  <a:lnTo>
                    <a:pt x="0" y="25"/>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40" name="Freeform 19"/>
            <p:cNvSpPr>
              <a:spLocks/>
            </p:cNvSpPr>
            <p:nvPr/>
          </p:nvSpPr>
          <p:spPr bwMode="auto">
            <a:xfrm>
              <a:off x="1068" y="1716"/>
              <a:ext cx="93" cy="17"/>
            </a:xfrm>
            <a:custGeom>
              <a:avLst/>
              <a:gdLst>
                <a:gd name="T0" fmla="*/ 50 w 105"/>
                <a:gd name="T1" fmla="*/ 4 h 17"/>
                <a:gd name="T2" fmla="*/ 50 w 105"/>
                <a:gd name="T3" fmla="*/ 4 h 17"/>
                <a:gd name="T4" fmla="*/ 45 w 105"/>
                <a:gd name="T5" fmla="*/ 7 h 17"/>
                <a:gd name="T6" fmla="*/ 41 w 105"/>
                <a:gd name="T7" fmla="*/ 13 h 17"/>
                <a:gd name="T8" fmla="*/ 36 w 105"/>
                <a:gd name="T9" fmla="*/ 16 h 17"/>
                <a:gd name="T10" fmla="*/ 29 w 105"/>
                <a:gd name="T11" fmla="*/ 16 h 17"/>
                <a:gd name="T12" fmla="*/ 21 w 105"/>
                <a:gd name="T13" fmla="*/ 16 h 17"/>
                <a:gd name="T14" fmla="*/ 12 w 105"/>
                <a:gd name="T15" fmla="*/ 10 h 17"/>
                <a:gd name="T16" fmla="*/ 0 w 105"/>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
                <a:gd name="T28" fmla="*/ 0 h 17"/>
                <a:gd name="T29" fmla="*/ 105 w 105"/>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 h="17">
                  <a:moveTo>
                    <a:pt x="104" y="4"/>
                  </a:moveTo>
                  <a:lnTo>
                    <a:pt x="102" y="4"/>
                  </a:lnTo>
                  <a:lnTo>
                    <a:pt x="95" y="7"/>
                  </a:lnTo>
                  <a:lnTo>
                    <a:pt x="86" y="13"/>
                  </a:lnTo>
                  <a:lnTo>
                    <a:pt x="76" y="16"/>
                  </a:lnTo>
                  <a:lnTo>
                    <a:pt x="60" y="16"/>
                  </a:lnTo>
                  <a:lnTo>
                    <a:pt x="43" y="16"/>
                  </a:lnTo>
                  <a:lnTo>
                    <a:pt x="24" y="10"/>
                  </a:lnTo>
                  <a:lnTo>
                    <a:pt x="0" y="0"/>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41" name="Freeform 20"/>
            <p:cNvSpPr>
              <a:spLocks/>
            </p:cNvSpPr>
            <p:nvPr/>
          </p:nvSpPr>
          <p:spPr bwMode="auto">
            <a:xfrm>
              <a:off x="1026" y="1330"/>
              <a:ext cx="43" cy="30"/>
            </a:xfrm>
            <a:custGeom>
              <a:avLst/>
              <a:gdLst>
                <a:gd name="T0" fmla="*/ 9 w 48"/>
                <a:gd name="T1" fmla="*/ 29 h 30"/>
                <a:gd name="T2" fmla="*/ 24 w 48"/>
                <a:gd name="T3" fmla="*/ 13 h 30"/>
                <a:gd name="T4" fmla="*/ 18 w 48"/>
                <a:gd name="T5" fmla="*/ 0 h 30"/>
                <a:gd name="T6" fmla="*/ 0 w 48"/>
                <a:gd name="T7" fmla="*/ 21 h 30"/>
                <a:gd name="T8" fmla="*/ 9 w 48"/>
                <a:gd name="T9" fmla="*/ 29 h 30"/>
                <a:gd name="T10" fmla="*/ 0 60000 65536"/>
                <a:gd name="T11" fmla="*/ 0 60000 65536"/>
                <a:gd name="T12" fmla="*/ 0 60000 65536"/>
                <a:gd name="T13" fmla="*/ 0 60000 65536"/>
                <a:gd name="T14" fmla="*/ 0 60000 65536"/>
                <a:gd name="T15" fmla="*/ 0 w 48"/>
                <a:gd name="T16" fmla="*/ 0 h 30"/>
                <a:gd name="T17" fmla="*/ 48 w 48"/>
                <a:gd name="T18" fmla="*/ 30 h 30"/>
              </a:gdLst>
              <a:ahLst/>
              <a:cxnLst>
                <a:cxn ang="T10">
                  <a:pos x="T0" y="T1"/>
                </a:cxn>
                <a:cxn ang="T11">
                  <a:pos x="T2" y="T3"/>
                </a:cxn>
                <a:cxn ang="T12">
                  <a:pos x="T4" y="T5"/>
                </a:cxn>
                <a:cxn ang="T13">
                  <a:pos x="T6" y="T7"/>
                </a:cxn>
                <a:cxn ang="T14">
                  <a:pos x="T8" y="T9"/>
                </a:cxn>
              </a:cxnLst>
              <a:rect l="T15" t="T16" r="T17" b="T18"/>
              <a:pathLst>
                <a:path w="48" h="30">
                  <a:moveTo>
                    <a:pt x="16" y="29"/>
                  </a:moveTo>
                  <a:lnTo>
                    <a:pt x="47" y="13"/>
                  </a:lnTo>
                  <a:lnTo>
                    <a:pt x="33" y="0"/>
                  </a:lnTo>
                  <a:lnTo>
                    <a:pt x="0" y="21"/>
                  </a:lnTo>
                  <a:lnTo>
                    <a:pt x="16" y="29"/>
                  </a:lnTo>
                </a:path>
              </a:pathLst>
            </a:custGeom>
            <a:solidFill>
              <a:srgbClr val="000000"/>
            </a:solidFill>
            <a:ln w="12700" cap="rnd">
              <a:noFill/>
              <a:round/>
              <a:headEnd/>
              <a:tailEnd/>
            </a:ln>
          </p:spPr>
          <p:txBody>
            <a:bodyPr/>
            <a:lstStyle/>
            <a:p>
              <a:endParaRPr lang="sr-Latn-CS">
                <a:latin typeface="Tahoma" pitchFamily="34" charset="0"/>
              </a:endParaRPr>
            </a:p>
          </p:txBody>
        </p:sp>
        <p:sp>
          <p:nvSpPr>
            <p:cNvPr id="64542" name="Freeform 21"/>
            <p:cNvSpPr>
              <a:spLocks/>
            </p:cNvSpPr>
            <p:nvPr/>
          </p:nvSpPr>
          <p:spPr bwMode="auto">
            <a:xfrm>
              <a:off x="1026" y="1330"/>
              <a:ext cx="43" cy="30"/>
            </a:xfrm>
            <a:custGeom>
              <a:avLst/>
              <a:gdLst>
                <a:gd name="T0" fmla="*/ 9 w 48"/>
                <a:gd name="T1" fmla="*/ 29 h 30"/>
                <a:gd name="T2" fmla="*/ 24 w 48"/>
                <a:gd name="T3" fmla="*/ 13 h 30"/>
                <a:gd name="T4" fmla="*/ 18 w 48"/>
                <a:gd name="T5" fmla="*/ 0 h 30"/>
                <a:gd name="T6" fmla="*/ 0 w 48"/>
                <a:gd name="T7" fmla="*/ 21 h 30"/>
                <a:gd name="T8" fmla="*/ 9 w 48"/>
                <a:gd name="T9" fmla="*/ 29 h 30"/>
                <a:gd name="T10" fmla="*/ 0 60000 65536"/>
                <a:gd name="T11" fmla="*/ 0 60000 65536"/>
                <a:gd name="T12" fmla="*/ 0 60000 65536"/>
                <a:gd name="T13" fmla="*/ 0 60000 65536"/>
                <a:gd name="T14" fmla="*/ 0 60000 65536"/>
                <a:gd name="T15" fmla="*/ 0 w 48"/>
                <a:gd name="T16" fmla="*/ 0 h 30"/>
                <a:gd name="T17" fmla="*/ 48 w 48"/>
                <a:gd name="T18" fmla="*/ 30 h 30"/>
              </a:gdLst>
              <a:ahLst/>
              <a:cxnLst>
                <a:cxn ang="T10">
                  <a:pos x="T0" y="T1"/>
                </a:cxn>
                <a:cxn ang="T11">
                  <a:pos x="T2" y="T3"/>
                </a:cxn>
                <a:cxn ang="T12">
                  <a:pos x="T4" y="T5"/>
                </a:cxn>
                <a:cxn ang="T13">
                  <a:pos x="T6" y="T7"/>
                </a:cxn>
                <a:cxn ang="T14">
                  <a:pos x="T8" y="T9"/>
                </a:cxn>
              </a:cxnLst>
              <a:rect l="T15" t="T16" r="T17" b="T18"/>
              <a:pathLst>
                <a:path w="48" h="30">
                  <a:moveTo>
                    <a:pt x="16" y="29"/>
                  </a:moveTo>
                  <a:lnTo>
                    <a:pt x="47" y="13"/>
                  </a:lnTo>
                  <a:lnTo>
                    <a:pt x="33" y="0"/>
                  </a:lnTo>
                  <a:lnTo>
                    <a:pt x="0" y="21"/>
                  </a:lnTo>
                  <a:lnTo>
                    <a:pt x="16" y="29"/>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43" name="Freeform 22"/>
            <p:cNvSpPr>
              <a:spLocks/>
            </p:cNvSpPr>
            <p:nvPr/>
          </p:nvSpPr>
          <p:spPr bwMode="auto">
            <a:xfrm>
              <a:off x="1215" y="1322"/>
              <a:ext cx="46" cy="36"/>
            </a:xfrm>
            <a:custGeom>
              <a:avLst/>
              <a:gdLst>
                <a:gd name="T0" fmla="*/ 13 w 51"/>
                <a:gd name="T1" fmla="*/ 35 h 36"/>
                <a:gd name="T2" fmla="*/ 27 w 51"/>
                <a:gd name="T3" fmla="*/ 25 h 36"/>
                <a:gd name="T4" fmla="*/ 11 w 51"/>
                <a:gd name="T5" fmla="*/ 0 h 36"/>
                <a:gd name="T6" fmla="*/ 0 w 51"/>
                <a:gd name="T7" fmla="*/ 12 h 36"/>
                <a:gd name="T8" fmla="*/ 13 w 51"/>
                <a:gd name="T9" fmla="*/ 35 h 36"/>
                <a:gd name="T10" fmla="*/ 0 60000 65536"/>
                <a:gd name="T11" fmla="*/ 0 60000 65536"/>
                <a:gd name="T12" fmla="*/ 0 60000 65536"/>
                <a:gd name="T13" fmla="*/ 0 60000 65536"/>
                <a:gd name="T14" fmla="*/ 0 60000 65536"/>
                <a:gd name="T15" fmla="*/ 0 w 51"/>
                <a:gd name="T16" fmla="*/ 0 h 36"/>
                <a:gd name="T17" fmla="*/ 51 w 51"/>
                <a:gd name="T18" fmla="*/ 36 h 36"/>
              </a:gdLst>
              <a:ahLst/>
              <a:cxnLst>
                <a:cxn ang="T10">
                  <a:pos x="T0" y="T1"/>
                </a:cxn>
                <a:cxn ang="T11">
                  <a:pos x="T2" y="T3"/>
                </a:cxn>
                <a:cxn ang="T12">
                  <a:pos x="T4" y="T5"/>
                </a:cxn>
                <a:cxn ang="T13">
                  <a:pos x="T6" y="T7"/>
                </a:cxn>
                <a:cxn ang="T14">
                  <a:pos x="T8" y="T9"/>
                </a:cxn>
              </a:cxnLst>
              <a:rect l="T15" t="T16" r="T17" b="T18"/>
              <a:pathLst>
                <a:path w="51" h="36">
                  <a:moveTo>
                    <a:pt x="24" y="35"/>
                  </a:moveTo>
                  <a:lnTo>
                    <a:pt x="50" y="25"/>
                  </a:lnTo>
                  <a:lnTo>
                    <a:pt x="20" y="0"/>
                  </a:lnTo>
                  <a:lnTo>
                    <a:pt x="0" y="12"/>
                  </a:lnTo>
                  <a:lnTo>
                    <a:pt x="24" y="35"/>
                  </a:lnTo>
                </a:path>
              </a:pathLst>
            </a:custGeom>
            <a:solidFill>
              <a:srgbClr val="000000"/>
            </a:solidFill>
            <a:ln w="12700" cap="rnd">
              <a:noFill/>
              <a:round/>
              <a:headEnd/>
              <a:tailEnd/>
            </a:ln>
          </p:spPr>
          <p:txBody>
            <a:bodyPr/>
            <a:lstStyle/>
            <a:p>
              <a:endParaRPr lang="sr-Latn-CS">
                <a:latin typeface="Tahoma" pitchFamily="34" charset="0"/>
              </a:endParaRPr>
            </a:p>
          </p:txBody>
        </p:sp>
        <p:sp>
          <p:nvSpPr>
            <p:cNvPr id="64544" name="Freeform 23"/>
            <p:cNvSpPr>
              <a:spLocks/>
            </p:cNvSpPr>
            <p:nvPr/>
          </p:nvSpPr>
          <p:spPr bwMode="auto">
            <a:xfrm>
              <a:off x="1215" y="1322"/>
              <a:ext cx="46" cy="36"/>
            </a:xfrm>
            <a:custGeom>
              <a:avLst/>
              <a:gdLst>
                <a:gd name="T0" fmla="*/ 13 w 51"/>
                <a:gd name="T1" fmla="*/ 35 h 36"/>
                <a:gd name="T2" fmla="*/ 27 w 51"/>
                <a:gd name="T3" fmla="*/ 25 h 36"/>
                <a:gd name="T4" fmla="*/ 11 w 51"/>
                <a:gd name="T5" fmla="*/ 0 h 36"/>
                <a:gd name="T6" fmla="*/ 0 w 51"/>
                <a:gd name="T7" fmla="*/ 12 h 36"/>
                <a:gd name="T8" fmla="*/ 13 w 51"/>
                <a:gd name="T9" fmla="*/ 35 h 36"/>
                <a:gd name="T10" fmla="*/ 0 60000 65536"/>
                <a:gd name="T11" fmla="*/ 0 60000 65536"/>
                <a:gd name="T12" fmla="*/ 0 60000 65536"/>
                <a:gd name="T13" fmla="*/ 0 60000 65536"/>
                <a:gd name="T14" fmla="*/ 0 60000 65536"/>
                <a:gd name="T15" fmla="*/ 0 w 51"/>
                <a:gd name="T16" fmla="*/ 0 h 36"/>
                <a:gd name="T17" fmla="*/ 51 w 51"/>
                <a:gd name="T18" fmla="*/ 36 h 36"/>
              </a:gdLst>
              <a:ahLst/>
              <a:cxnLst>
                <a:cxn ang="T10">
                  <a:pos x="T0" y="T1"/>
                </a:cxn>
                <a:cxn ang="T11">
                  <a:pos x="T2" y="T3"/>
                </a:cxn>
                <a:cxn ang="T12">
                  <a:pos x="T4" y="T5"/>
                </a:cxn>
                <a:cxn ang="T13">
                  <a:pos x="T6" y="T7"/>
                </a:cxn>
                <a:cxn ang="T14">
                  <a:pos x="T8" y="T9"/>
                </a:cxn>
              </a:cxnLst>
              <a:rect l="T15" t="T16" r="T17" b="T18"/>
              <a:pathLst>
                <a:path w="51" h="36">
                  <a:moveTo>
                    <a:pt x="24" y="35"/>
                  </a:moveTo>
                  <a:lnTo>
                    <a:pt x="50" y="25"/>
                  </a:lnTo>
                  <a:lnTo>
                    <a:pt x="20" y="0"/>
                  </a:lnTo>
                  <a:lnTo>
                    <a:pt x="0" y="12"/>
                  </a:lnTo>
                  <a:lnTo>
                    <a:pt x="24" y="35"/>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45" name="Freeform 24"/>
            <p:cNvSpPr>
              <a:spLocks/>
            </p:cNvSpPr>
            <p:nvPr/>
          </p:nvSpPr>
          <p:spPr bwMode="auto">
            <a:xfrm>
              <a:off x="752" y="1223"/>
              <a:ext cx="295" cy="146"/>
            </a:xfrm>
            <a:custGeom>
              <a:avLst/>
              <a:gdLst>
                <a:gd name="T0" fmla="*/ 132 w 332"/>
                <a:gd name="T1" fmla="*/ 9 h 146"/>
                <a:gd name="T2" fmla="*/ 131 w 332"/>
                <a:gd name="T3" fmla="*/ 9 h 146"/>
                <a:gd name="T4" fmla="*/ 125 w 332"/>
                <a:gd name="T5" fmla="*/ 7 h 146"/>
                <a:gd name="T6" fmla="*/ 120 w 332"/>
                <a:gd name="T7" fmla="*/ 5 h 146"/>
                <a:gd name="T8" fmla="*/ 111 w 332"/>
                <a:gd name="T9" fmla="*/ 3 h 146"/>
                <a:gd name="T10" fmla="*/ 102 w 332"/>
                <a:gd name="T11" fmla="*/ 1 h 146"/>
                <a:gd name="T12" fmla="*/ 92 w 332"/>
                <a:gd name="T13" fmla="*/ 0 h 146"/>
                <a:gd name="T14" fmla="*/ 81 w 332"/>
                <a:gd name="T15" fmla="*/ 0 h 146"/>
                <a:gd name="T16" fmla="*/ 71 w 332"/>
                <a:gd name="T17" fmla="*/ 0 h 146"/>
                <a:gd name="T18" fmla="*/ 60 w 332"/>
                <a:gd name="T19" fmla="*/ 1 h 146"/>
                <a:gd name="T20" fmla="*/ 52 w 332"/>
                <a:gd name="T21" fmla="*/ 3 h 146"/>
                <a:gd name="T22" fmla="*/ 42 w 332"/>
                <a:gd name="T23" fmla="*/ 5 h 146"/>
                <a:gd name="T24" fmla="*/ 32 w 332"/>
                <a:gd name="T25" fmla="*/ 11 h 146"/>
                <a:gd name="T26" fmla="*/ 24 w 332"/>
                <a:gd name="T27" fmla="*/ 15 h 146"/>
                <a:gd name="T28" fmla="*/ 16 w 332"/>
                <a:gd name="T29" fmla="*/ 23 h 146"/>
                <a:gd name="T30" fmla="*/ 11 w 332"/>
                <a:gd name="T31" fmla="*/ 30 h 146"/>
                <a:gd name="T32" fmla="*/ 6 w 332"/>
                <a:gd name="T33" fmla="*/ 38 h 146"/>
                <a:gd name="T34" fmla="*/ 4 w 332"/>
                <a:gd name="T35" fmla="*/ 49 h 146"/>
                <a:gd name="T36" fmla="*/ 2 w 332"/>
                <a:gd name="T37" fmla="*/ 63 h 146"/>
                <a:gd name="T38" fmla="*/ 0 w 332"/>
                <a:gd name="T39" fmla="*/ 76 h 146"/>
                <a:gd name="T40" fmla="*/ 2 w 332"/>
                <a:gd name="T41" fmla="*/ 90 h 146"/>
                <a:gd name="T42" fmla="*/ 4 w 332"/>
                <a:gd name="T43" fmla="*/ 105 h 146"/>
                <a:gd name="T44" fmla="*/ 8 w 332"/>
                <a:gd name="T45" fmla="*/ 120 h 146"/>
                <a:gd name="T46" fmla="*/ 10 w 332"/>
                <a:gd name="T47" fmla="*/ 126 h 146"/>
                <a:gd name="T48" fmla="*/ 14 w 332"/>
                <a:gd name="T49" fmla="*/ 134 h 146"/>
                <a:gd name="T50" fmla="*/ 18 w 332"/>
                <a:gd name="T51" fmla="*/ 140 h 146"/>
                <a:gd name="T52" fmla="*/ 22 w 332"/>
                <a:gd name="T53" fmla="*/ 145 h 146"/>
                <a:gd name="T54" fmla="*/ 25 w 332"/>
                <a:gd name="T55" fmla="*/ 143 h 146"/>
                <a:gd name="T56" fmla="*/ 28 w 332"/>
                <a:gd name="T57" fmla="*/ 136 h 146"/>
                <a:gd name="T58" fmla="*/ 37 w 332"/>
                <a:gd name="T59" fmla="*/ 128 h 146"/>
                <a:gd name="T60" fmla="*/ 49 w 332"/>
                <a:gd name="T61" fmla="*/ 117 h 146"/>
                <a:gd name="T62" fmla="*/ 65 w 332"/>
                <a:gd name="T63" fmla="*/ 105 h 146"/>
                <a:gd name="T64" fmla="*/ 82 w 332"/>
                <a:gd name="T65" fmla="*/ 94 h 146"/>
                <a:gd name="T66" fmla="*/ 104 w 332"/>
                <a:gd name="T67" fmla="*/ 84 h 146"/>
                <a:gd name="T68" fmla="*/ 130 w 332"/>
                <a:gd name="T69" fmla="*/ 74 h 146"/>
                <a:gd name="T70" fmla="*/ 141 w 332"/>
                <a:gd name="T71" fmla="*/ 72 h 146"/>
                <a:gd name="T72" fmla="*/ 151 w 332"/>
                <a:gd name="T73" fmla="*/ 69 h 146"/>
                <a:gd name="T74" fmla="*/ 157 w 332"/>
                <a:gd name="T75" fmla="*/ 63 h 146"/>
                <a:gd name="T76" fmla="*/ 160 w 332"/>
                <a:gd name="T77" fmla="*/ 57 h 146"/>
                <a:gd name="T78" fmla="*/ 163 w 332"/>
                <a:gd name="T79" fmla="*/ 53 h 146"/>
                <a:gd name="T80" fmla="*/ 163 w 332"/>
                <a:gd name="T81" fmla="*/ 47 h 146"/>
                <a:gd name="T82" fmla="*/ 161 w 332"/>
                <a:gd name="T83" fmla="*/ 42 h 146"/>
                <a:gd name="T84" fmla="*/ 159 w 332"/>
                <a:gd name="T85" fmla="*/ 36 h 146"/>
                <a:gd name="T86" fmla="*/ 151 w 332"/>
                <a:gd name="T87" fmla="*/ 26 h 146"/>
                <a:gd name="T88" fmla="*/ 142 w 332"/>
                <a:gd name="T89" fmla="*/ 17 h 146"/>
                <a:gd name="T90" fmla="*/ 137 w 332"/>
                <a:gd name="T91" fmla="*/ 11 h 146"/>
                <a:gd name="T92" fmla="*/ 132 w 332"/>
                <a:gd name="T93" fmla="*/ 9 h 1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2"/>
                <a:gd name="T142" fmla="*/ 0 h 146"/>
                <a:gd name="T143" fmla="*/ 332 w 332"/>
                <a:gd name="T144" fmla="*/ 146 h 14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2" h="146">
                  <a:moveTo>
                    <a:pt x="270" y="9"/>
                  </a:moveTo>
                  <a:lnTo>
                    <a:pt x="265" y="9"/>
                  </a:lnTo>
                  <a:lnTo>
                    <a:pt x="256" y="7"/>
                  </a:lnTo>
                  <a:lnTo>
                    <a:pt x="244" y="5"/>
                  </a:lnTo>
                  <a:lnTo>
                    <a:pt x="226" y="3"/>
                  </a:lnTo>
                  <a:lnTo>
                    <a:pt x="206" y="1"/>
                  </a:lnTo>
                  <a:lnTo>
                    <a:pt x="185" y="0"/>
                  </a:lnTo>
                  <a:lnTo>
                    <a:pt x="163" y="0"/>
                  </a:lnTo>
                  <a:lnTo>
                    <a:pt x="144" y="0"/>
                  </a:lnTo>
                  <a:lnTo>
                    <a:pt x="124" y="1"/>
                  </a:lnTo>
                  <a:lnTo>
                    <a:pt x="104" y="3"/>
                  </a:lnTo>
                  <a:lnTo>
                    <a:pt x="85" y="5"/>
                  </a:lnTo>
                  <a:lnTo>
                    <a:pt x="66" y="11"/>
                  </a:lnTo>
                  <a:lnTo>
                    <a:pt x="48" y="15"/>
                  </a:lnTo>
                  <a:lnTo>
                    <a:pt x="33" y="23"/>
                  </a:lnTo>
                  <a:lnTo>
                    <a:pt x="22" y="30"/>
                  </a:lnTo>
                  <a:lnTo>
                    <a:pt x="12" y="38"/>
                  </a:lnTo>
                  <a:lnTo>
                    <a:pt x="7" y="49"/>
                  </a:lnTo>
                  <a:lnTo>
                    <a:pt x="2" y="63"/>
                  </a:lnTo>
                  <a:lnTo>
                    <a:pt x="0" y="76"/>
                  </a:lnTo>
                  <a:lnTo>
                    <a:pt x="2" y="90"/>
                  </a:lnTo>
                  <a:lnTo>
                    <a:pt x="7" y="105"/>
                  </a:lnTo>
                  <a:lnTo>
                    <a:pt x="15" y="120"/>
                  </a:lnTo>
                  <a:lnTo>
                    <a:pt x="19" y="126"/>
                  </a:lnTo>
                  <a:lnTo>
                    <a:pt x="28" y="134"/>
                  </a:lnTo>
                  <a:lnTo>
                    <a:pt x="37" y="140"/>
                  </a:lnTo>
                  <a:lnTo>
                    <a:pt x="45" y="145"/>
                  </a:lnTo>
                  <a:lnTo>
                    <a:pt x="50" y="143"/>
                  </a:lnTo>
                  <a:lnTo>
                    <a:pt x="59" y="136"/>
                  </a:lnTo>
                  <a:lnTo>
                    <a:pt x="76" y="128"/>
                  </a:lnTo>
                  <a:lnTo>
                    <a:pt x="100" y="117"/>
                  </a:lnTo>
                  <a:lnTo>
                    <a:pt x="130" y="105"/>
                  </a:lnTo>
                  <a:lnTo>
                    <a:pt x="168" y="94"/>
                  </a:lnTo>
                  <a:lnTo>
                    <a:pt x="211" y="84"/>
                  </a:lnTo>
                  <a:lnTo>
                    <a:pt x="263" y="74"/>
                  </a:lnTo>
                  <a:lnTo>
                    <a:pt x="287" y="72"/>
                  </a:lnTo>
                  <a:lnTo>
                    <a:pt x="306" y="69"/>
                  </a:lnTo>
                  <a:lnTo>
                    <a:pt x="320" y="63"/>
                  </a:lnTo>
                  <a:lnTo>
                    <a:pt x="326" y="57"/>
                  </a:lnTo>
                  <a:lnTo>
                    <a:pt x="331" y="53"/>
                  </a:lnTo>
                  <a:lnTo>
                    <a:pt x="331" y="47"/>
                  </a:lnTo>
                  <a:lnTo>
                    <a:pt x="329" y="42"/>
                  </a:lnTo>
                  <a:lnTo>
                    <a:pt x="322" y="36"/>
                  </a:lnTo>
                  <a:lnTo>
                    <a:pt x="306" y="26"/>
                  </a:lnTo>
                  <a:lnTo>
                    <a:pt x="289" y="17"/>
                  </a:lnTo>
                  <a:lnTo>
                    <a:pt x="277" y="11"/>
                  </a:lnTo>
                  <a:lnTo>
                    <a:pt x="270" y="9"/>
                  </a:lnTo>
                </a:path>
              </a:pathLst>
            </a:custGeom>
            <a:solidFill>
              <a:srgbClr val="336699"/>
            </a:solidFill>
            <a:ln w="12700" cap="rnd">
              <a:noFill/>
              <a:round/>
              <a:headEnd/>
              <a:tailEnd/>
            </a:ln>
          </p:spPr>
          <p:txBody>
            <a:bodyPr/>
            <a:lstStyle/>
            <a:p>
              <a:endParaRPr lang="sr-Latn-CS">
                <a:latin typeface="Tahoma" pitchFamily="34" charset="0"/>
              </a:endParaRPr>
            </a:p>
          </p:txBody>
        </p:sp>
        <p:sp>
          <p:nvSpPr>
            <p:cNvPr id="64546" name="Freeform 25"/>
            <p:cNvSpPr>
              <a:spLocks/>
            </p:cNvSpPr>
            <p:nvPr/>
          </p:nvSpPr>
          <p:spPr bwMode="auto">
            <a:xfrm>
              <a:off x="752" y="1223"/>
              <a:ext cx="295" cy="146"/>
            </a:xfrm>
            <a:custGeom>
              <a:avLst/>
              <a:gdLst>
                <a:gd name="T0" fmla="*/ 132 w 332"/>
                <a:gd name="T1" fmla="*/ 9 h 146"/>
                <a:gd name="T2" fmla="*/ 131 w 332"/>
                <a:gd name="T3" fmla="*/ 9 h 146"/>
                <a:gd name="T4" fmla="*/ 125 w 332"/>
                <a:gd name="T5" fmla="*/ 7 h 146"/>
                <a:gd name="T6" fmla="*/ 120 w 332"/>
                <a:gd name="T7" fmla="*/ 5 h 146"/>
                <a:gd name="T8" fmla="*/ 111 w 332"/>
                <a:gd name="T9" fmla="*/ 3 h 146"/>
                <a:gd name="T10" fmla="*/ 102 w 332"/>
                <a:gd name="T11" fmla="*/ 1 h 146"/>
                <a:gd name="T12" fmla="*/ 92 w 332"/>
                <a:gd name="T13" fmla="*/ 0 h 146"/>
                <a:gd name="T14" fmla="*/ 81 w 332"/>
                <a:gd name="T15" fmla="*/ 0 h 146"/>
                <a:gd name="T16" fmla="*/ 71 w 332"/>
                <a:gd name="T17" fmla="*/ 0 h 146"/>
                <a:gd name="T18" fmla="*/ 60 w 332"/>
                <a:gd name="T19" fmla="*/ 1 h 146"/>
                <a:gd name="T20" fmla="*/ 52 w 332"/>
                <a:gd name="T21" fmla="*/ 3 h 146"/>
                <a:gd name="T22" fmla="*/ 42 w 332"/>
                <a:gd name="T23" fmla="*/ 5 h 146"/>
                <a:gd name="T24" fmla="*/ 32 w 332"/>
                <a:gd name="T25" fmla="*/ 11 h 146"/>
                <a:gd name="T26" fmla="*/ 24 w 332"/>
                <a:gd name="T27" fmla="*/ 15 h 146"/>
                <a:gd name="T28" fmla="*/ 16 w 332"/>
                <a:gd name="T29" fmla="*/ 23 h 146"/>
                <a:gd name="T30" fmla="*/ 11 w 332"/>
                <a:gd name="T31" fmla="*/ 30 h 146"/>
                <a:gd name="T32" fmla="*/ 6 w 332"/>
                <a:gd name="T33" fmla="*/ 38 h 146"/>
                <a:gd name="T34" fmla="*/ 4 w 332"/>
                <a:gd name="T35" fmla="*/ 49 h 146"/>
                <a:gd name="T36" fmla="*/ 2 w 332"/>
                <a:gd name="T37" fmla="*/ 63 h 146"/>
                <a:gd name="T38" fmla="*/ 0 w 332"/>
                <a:gd name="T39" fmla="*/ 76 h 146"/>
                <a:gd name="T40" fmla="*/ 2 w 332"/>
                <a:gd name="T41" fmla="*/ 90 h 146"/>
                <a:gd name="T42" fmla="*/ 4 w 332"/>
                <a:gd name="T43" fmla="*/ 105 h 146"/>
                <a:gd name="T44" fmla="*/ 8 w 332"/>
                <a:gd name="T45" fmla="*/ 120 h 146"/>
                <a:gd name="T46" fmla="*/ 10 w 332"/>
                <a:gd name="T47" fmla="*/ 126 h 146"/>
                <a:gd name="T48" fmla="*/ 14 w 332"/>
                <a:gd name="T49" fmla="*/ 134 h 146"/>
                <a:gd name="T50" fmla="*/ 18 w 332"/>
                <a:gd name="T51" fmla="*/ 140 h 146"/>
                <a:gd name="T52" fmla="*/ 22 w 332"/>
                <a:gd name="T53" fmla="*/ 145 h 146"/>
                <a:gd name="T54" fmla="*/ 25 w 332"/>
                <a:gd name="T55" fmla="*/ 143 h 146"/>
                <a:gd name="T56" fmla="*/ 28 w 332"/>
                <a:gd name="T57" fmla="*/ 136 h 146"/>
                <a:gd name="T58" fmla="*/ 37 w 332"/>
                <a:gd name="T59" fmla="*/ 128 h 146"/>
                <a:gd name="T60" fmla="*/ 49 w 332"/>
                <a:gd name="T61" fmla="*/ 117 h 146"/>
                <a:gd name="T62" fmla="*/ 65 w 332"/>
                <a:gd name="T63" fmla="*/ 105 h 146"/>
                <a:gd name="T64" fmla="*/ 82 w 332"/>
                <a:gd name="T65" fmla="*/ 94 h 146"/>
                <a:gd name="T66" fmla="*/ 104 w 332"/>
                <a:gd name="T67" fmla="*/ 84 h 146"/>
                <a:gd name="T68" fmla="*/ 130 w 332"/>
                <a:gd name="T69" fmla="*/ 74 h 146"/>
                <a:gd name="T70" fmla="*/ 141 w 332"/>
                <a:gd name="T71" fmla="*/ 72 h 146"/>
                <a:gd name="T72" fmla="*/ 151 w 332"/>
                <a:gd name="T73" fmla="*/ 69 h 146"/>
                <a:gd name="T74" fmla="*/ 157 w 332"/>
                <a:gd name="T75" fmla="*/ 63 h 146"/>
                <a:gd name="T76" fmla="*/ 160 w 332"/>
                <a:gd name="T77" fmla="*/ 57 h 146"/>
                <a:gd name="T78" fmla="*/ 163 w 332"/>
                <a:gd name="T79" fmla="*/ 53 h 146"/>
                <a:gd name="T80" fmla="*/ 163 w 332"/>
                <a:gd name="T81" fmla="*/ 47 h 146"/>
                <a:gd name="T82" fmla="*/ 161 w 332"/>
                <a:gd name="T83" fmla="*/ 42 h 146"/>
                <a:gd name="T84" fmla="*/ 159 w 332"/>
                <a:gd name="T85" fmla="*/ 36 h 146"/>
                <a:gd name="T86" fmla="*/ 151 w 332"/>
                <a:gd name="T87" fmla="*/ 26 h 146"/>
                <a:gd name="T88" fmla="*/ 142 w 332"/>
                <a:gd name="T89" fmla="*/ 17 h 146"/>
                <a:gd name="T90" fmla="*/ 137 w 332"/>
                <a:gd name="T91" fmla="*/ 11 h 146"/>
                <a:gd name="T92" fmla="*/ 132 w 332"/>
                <a:gd name="T93" fmla="*/ 9 h 1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2"/>
                <a:gd name="T142" fmla="*/ 0 h 146"/>
                <a:gd name="T143" fmla="*/ 332 w 332"/>
                <a:gd name="T144" fmla="*/ 146 h 14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2" h="146">
                  <a:moveTo>
                    <a:pt x="270" y="9"/>
                  </a:moveTo>
                  <a:lnTo>
                    <a:pt x="265" y="9"/>
                  </a:lnTo>
                  <a:lnTo>
                    <a:pt x="256" y="7"/>
                  </a:lnTo>
                  <a:lnTo>
                    <a:pt x="244" y="5"/>
                  </a:lnTo>
                  <a:lnTo>
                    <a:pt x="226" y="3"/>
                  </a:lnTo>
                  <a:lnTo>
                    <a:pt x="206" y="1"/>
                  </a:lnTo>
                  <a:lnTo>
                    <a:pt x="185" y="0"/>
                  </a:lnTo>
                  <a:lnTo>
                    <a:pt x="163" y="0"/>
                  </a:lnTo>
                  <a:lnTo>
                    <a:pt x="144" y="0"/>
                  </a:lnTo>
                  <a:lnTo>
                    <a:pt x="124" y="1"/>
                  </a:lnTo>
                  <a:lnTo>
                    <a:pt x="104" y="3"/>
                  </a:lnTo>
                  <a:lnTo>
                    <a:pt x="85" y="5"/>
                  </a:lnTo>
                  <a:lnTo>
                    <a:pt x="66" y="11"/>
                  </a:lnTo>
                  <a:lnTo>
                    <a:pt x="48" y="15"/>
                  </a:lnTo>
                  <a:lnTo>
                    <a:pt x="33" y="23"/>
                  </a:lnTo>
                  <a:lnTo>
                    <a:pt x="22" y="30"/>
                  </a:lnTo>
                  <a:lnTo>
                    <a:pt x="12" y="38"/>
                  </a:lnTo>
                  <a:lnTo>
                    <a:pt x="7" y="49"/>
                  </a:lnTo>
                  <a:lnTo>
                    <a:pt x="2" y="63"/>
                  </a:lnTo>
                  <a:lnTo>
                    <a:pt x="0" y="76"/>
                  </a:lnTo>
                  <a:lnTo>
                    <a:pt x="2" y="90"/>
                  </a:lnTo>
                  <a:lnTo>
                    <a:pt x="7" y="105"/>
                  </a:lnTo>
                  <a:lnTo>
                    <a:pt x="15" y="120"/>
                  </a:lnTo>
                  <a:lnTo>
                    <a:pt x="19" y="126"/>
                  </a:lnTo>
                  <a:lnTo>
                    <a:pt x="28" y="134"/>
                  </a:lnTo>
                  <a:lnTo>
                    <a:pt x="37" y="140"/>
                  </a:lnTo>
                  <a:lnTo>
                    <a:pt x="45" y="145"/>
                  </a:lnTo>
                  <a:lnTo>
                    <a:pt x="50" y="143"/>
                  </a:lnTo>
                  <a:lnTo>
                    <a:pt x="59" y="136"/>
                  </a:lnTo>
                  <a:lnTo>
                    <a:pt x="76" y="128"/>
                  </a:lnTo>
                  <a:lnTo>
                    <a:pt x="100" y="117"/>
                  </a:lnTo>
                  <a:lnTo>
                    <a:pt x="130" y="105"/>
                  </a:lnTo>
                  <a:lnTo>
                    <a:pt x="168" y="94"/>
                  </a:lnTo>
                  <a:lnTo>
                    <a:pt x="211" y="84"/>
                  </a:lnTo>
                  <a:lnTo>
                    <a:pt x="263" y="74"/>
                  </a:lnTo>
                  <a:lnTo>
                    <a:pt x="287" y="72"/>
                  </a:lnTo>
                  <a:lnTo>
                    <a:pt x="306" y="69"/>
                  </a:lnTo>
                  <a:lnTo>
                    <a:pt x="320" y="63"/>
                  </a:lnTo>
                  <a:lnTo>
                    <a:pt x="326" y="57"/>
                  </a:lnTo>
                  <a:lnTo>
                    <a:pt x="331" y="53"/>
                  </a:lnTo>
                  <a:lnTo>
                    <a:pt x="331" y="47"/>
                  </a:lnTo>
                  <a:lnTo>
                    <a:pt x="329" y="42"/>
                  </a:lnTo>
                  <a:lnTo>
                    <a:pt x="322" y="36"/>
                  </a:lnTo>
                  <a:lnTo>
                    <a:pt x="306" y="26"/>
                  </a:lnTo>
                  <a:lnTo>
                    <a:pt x="289" y="17"/>
                  </a:lnTo>
                  <a:lnTo>
                    <a:pt x="277" y="11"/>
                  </a:lnTo>
                  <a:lnTo>
                    <a:pt x="270" y="9"/>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47" name="Freeform 26"/>
            <p:cNvSpPr>
              <a:spLocks/>
            </p:cNvSpPr>
            <p:nvPr/>
          </p:nvSpPr>
          <p:spPr bwMode="auto">
            <a:xfrm>
              <a:off x="942" y="1119"/>
              <a:ext cx="314" cy="191"/>
            </a:xfrm>
            <a:custGeom>
              <a:avLst/>
              <a:gdLst>
                <a:gd name="T0" fmla="*/ 172 w 354"/>
                <a:gd name="T1" fmla="*/ 77 h 191"/>
                <a:gd name="T2" fmla="*/ 172 w 354"/>
                <a:gd name="T3" fmla="*/ 75 h 191"/>
                <a:gd name="T4" fmla="*/ 169 w 354"/>
                <a:gd name="T5" fmla="*/ 71 h 191"/>
                <a:gd name="T6" fmla="*/ 165 w 354"/>
                <a:gd name="T7" fmla="*/ 63 h 191"/>
                <a:gd name="T8" fmla="*/ 161 w 354"/>
                <a:gd name="T9" fmla="*/ 56 h 191"/>
                <a:gd name="T10" fmla="*/ 153 w 354"/>
                <a:gd name="T11" fmla="*/ 46 h 191"/>
                <a:gd name="T12" fmla="*/ 146 w 354"/>
                <a:gd name="T13" fmla="*/ 38 h 191"/>
                <a:gd name="T14" fmla="*/ 139 w 354"/>
                <a:gd name="T15" fmla="*/ 33 h 191"/>
                <a:gd name="T16" fmla="*/ 130 w 354"/>
                <a:gd name="T17" fmla="*/ 27 h 191"/>
                <a:gd name="T18" fmla="*/ 122 w 354"/>
                <a:gd name="T19" fmla="*/ 23 h 191"/>
                <a:gd name="T20" fmla="*/ 108 w 354"/>
                <a:gd name="T21" fmla="*/ 17 h 191"/>
                <a:gd name="T22" fmla="*/ 95 w 354"/>
                <a:gd name="T23" fmla="*/ 11 h 191"/>
                <a:gd name="T24" fmla="*/ 80 w 354"/>
                <a:gd name="T25" fmla="*/ 6 h 191"/>
                <a:gd name="T26" fmla="*/ 66 w 354"/>
                <a:gd name="T27" fmla="*/ 2 h 191"/>
                <a:gd name="T28" fmla="*/ 52 w 354"/>
                <a:gd name="T29" fmla="*/ 0 h 191"/>
                <a:gd name="T30" fmla="*/ 41 w 354"/>
                <a:gd name="T31" fmla="*/ 0 h 191"/>
                <a:gd name="T32" fmla="*/ 32 w 354"/>
                <a:gd name="T33" fmla="*/ 4 h 191"/>
                <a:gd name="T34" fmla="*/ 27 w 354"/>
                <a:gd name="T35" fmla="*/ 10 h 191"/>
                <a:gd name="T36" fmla="*/ 20 w 354"/>
                <a:gd name="T37" fmla="*/ 17 h 191"/>
                <a:gd name="T38" fmla="*/ 15 w 354"/>
                <a:gd name="T39" fmla="*/ 25 h 191"/>
                <a:gd name="T40" fmla="*/ 10 w 354"/>
                <a:gd name="T41" fmla="*/ 33 h 191"/>
                <a:gd name="T42" fmla="*/ 4 w 354"/>
                <a:gd name="T43" fmla="*/ 42 h 191"/>
                <a:gd name="T44" fmla="*/ 2 w 354"/>
                <a:gd name="T45" fmla="*/ 50 h 191"/>
                <a:gd name="T46" fmla="*/ 0 w 354"/>
                <a:gd name="T47" fmla="*/ 59 h 191"/>
                <a:gd name="T48" fmla="*/ 0 w 354"/>
                <a:gd name="T49" fmla="*/ 67 h 191"/>
                <a:gd name="T50" fmla="*/ 2 w 354"/>
                <a:gd name="T51" fmla="*/ 77 h 191"/>
                <a:gd name="T52" fmla="*/ 4 w 354"/>
                <a:gd name="T53" fmla="*/ 94 h 191"/>
                <a:gd name="T54" fmla="*/ 5 w 354"/>
                <a:gd name="T55" fmla="*/ 113 h 191"/>
                <a:gd name="T56" fmla="*/ 8 w 354"/>
                <a:gd name="T57" fmla="*/ 136 h 191"/>
                <a:gd name="T58" fmla="*/ 10 w 354"/>
                <a:gd name="T59" fmla="*/ 155 h 191"/>
                <a:gd name="T60" fmla="*/ 12 w 354"/>
                <a:gd name="T61" fmla="*/ 173 h 191"/>
                <a:gd name="T62" fmla="*/ 12 w 354"/>
                <a:gd name="T63" fmla="*/ 184 h 191"/>
                <a:gd name="T64" fmla="*/ 14 w 354"/>
                <a:gd name="T65" fmla="*/ 190 h 191"/>
                <a:gd name="T66" fmla="*/ 172 w 354"/>
                <a:gd name="T67" fmla="*/ 77 h 1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4"/>
                <a:gd name="T103" fmla="*/ 0 h 191"/>
                <a:gd name="T104" fmla="*/ 354 w 354"/>
                <a:gd name="T105" fmla="*/ 191 h 19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4" h="191">
                  <a:moveTo>
                    <a:pt x="353" y="77"/>
                  </a:moveTo>
                  <a:lnTo>
                    <a:pt x="353" y="75"/>
                  </a:lnTo>
                  <a:lnTo>
                    <a:pt x="346" y="71"/>
                  </a:lnTo>
                  <a:lnTo>
                    <a:pt x="339" y="63"/>
                  </a:lnTo>
                  <a:lnTo>
                    <a:pt x="329" y="56"/>
                  </a:lnTo>
                  <a:lnTo>
                    <a:pt x="316" y="46"/>
                  </a:lnTo>
                  <a:lnTo>
                    <a:pt x="301" y="38"/>
                  </a:lnTo>
                  <a:lnTo>
                    <a:pt x="285" y="33"/>
                  </a:lnTo>
                  <a:lnTo>
                    <a:pt x="268" y="27"/>
                  </a:lnTo>
                  <a:lnTo>
                    <a:pt x="249" y="23"/>
                  </a:lnTo>
                  <a:lnTo>
                    <a:pt x="222" y="17"/>
                  </a:lnTo>
                  <a:lnTo>
                    <a:pt x="194" y="11"/>
                  </a:lnTo>
                  <a:lnTo>
                    <a:pt x="163" y="6"/>
                  </a:lnTo>
                  <a:lnTo>
                    <a:pt x="135" y="2"/>
                  </a:lnTo>
                  <a:lnTo>
                    <a:pt x="107" y="0"/>
                  </a:lnTo>
                  <a:lnTo>
                    <a:pt x="85" y="0"/>
                  </a:lnTo>
                  <a:lnTo>
                    <a:pt x="67" y="4"/>
                  </a:lnTo>
                  <a:lnTo>
                    <a:pt x="54" y="10"/>
                  </a:lnTo>
                  <a:lnTo>
                    <a:pt x="41" y="17"/>
                  </a:lnTo>
                  <a:lnTo>
                    <a:pt x="31" y="25"/>
                  </a:lnTo>
                  <a:lnTo>
                    <a:pt x="19" y="33"/>
                  </a:lnTo>
                  <a:lnTo>
                    <a:pt x="9" y="42"/>
                  </a:lnTo>
                  <a:lnTo>
                    <a:pt x="2" y="50"/>
                  </a:lnTo>
                  <a:lnTo>
                    <a:pt x="0" y="59"/>
                  </a:lnTo>
                  <a:lnTo>
                    <a:pt x="0" y="67"/>
                  </a:lnTo>
                  <a:lnTo>
                    <a:pt x="2" y="77"/>
                  </a:lnTo>
                  <a:lnTo>
                    <a:pt x="7" y="94"/>
                  </a:lnTo>
                  <a:lnTo>
                    <a:pt x="11" y="113"/>
                  </a:lnTo>
                  <a:lnTo>
                    <a:pt x="15" y="136"/>
                  </a:lnTo>
                  <a:lnTo>
                    <a:pt x="19" y="155"/>
                  </a:lnTo>
                  <a:lnTo>
                    <a:pt x="24" y="173"/>
                  </a:lnTo>
                  <a:lnTo>
                    <a:pt x="26" y="184"/>
                  </a:lnTo>
                  <a:lnTo>
                    <a:pt x="28" y="190"/>
                  </a:lnTo>
                  <a:lnTo>
                    <a:pt x="353" y="77"/>
                  </a:lnTo>
                </a:path>
              </a:pathLst>
            </a:custGeom>
            <a:solidFill>
              <a:srgbClr val="336666"/>
            </a:solidFill>
            <a:ln w="12700" cap="rnd">
              <a:noFill/>
              <a:round/>
              <a:headEnd/>
              <a:tailEnd/>
            </a:ln>
          </p:spPr>
          <p:txBody>
            <a:bodyPr/>
            <a:lstStyle/>
            <a:p>
              <a:endParaRPr lang="sr-Latn-CS">
                <a:latin typeface="Tahoma" pitchFamily="34" charset="0"/>
              </a:endParaRPr>
            </a:p>
          </p:txBody>
        </p:sp>
        <p:sp>
          <p:nvSpPr>
            <p:cNvPr id="64548" name="Freeform 27"/>
            <p:cNvSpPr>
              <a:spLocks/>
            </p:cNvSpPr>
            <p:nvPr/>
          </p:nvSpPr>
          <p:spPr bwMode="auto">
            <a:xfrm>
              <a:off x="942" y="1119"/>
              <a:ext cx="314" cy="191"/>
            </a:xfrm>
            <a:custGeom>
              <a:avLst/>
              <a:gdLst>
                <a:gd name="T0" fmla="*/ 172 w 354"/>
                <a:gd name="T1" fmla="*/ 77 h 191"/>
                <a:gd name="T2" fmla="*/ 172 w 354"/>
                <a:gd name="T3" fmla="*/ 75 h 191"/>
                <a:gd name="T4" fmla="*/ 169 w 354"/>
                <a:gd name="T5" fmla="*/ 71 h 191"/>
                <a:gd name="T6" fmla="*/ 165 w 354"/>
                <a:gd name="T7" fmla="*/ 63 h 191"/>
                <a:gd name="T8" fmla="*/ 161 w 354"/>
                <a:gd name="T9" fmla="*/ 56 h 191"/>
                <a:gd name="T10" fmla="*/ 153 w 354"/>
                <a:gd name="T11" fmla="*/ 46 h 191"/>
                <a:gd name="T12" fmla="*/ 146 w 354"/>
                <a:gd name="T13" fmla="*/ 38 h 191"/>
                <a:gd name="T14" fmla="*/ 139 w 354"/>
                <a:gd name="T15" fmla="*/ 33 h 191"/>
                <a:gd name="T16" fmla="*/ 130 w 354"/>
                <a:gd name="T17" fmla="*/ 27 h 191"/>
                <a:gd name="T18" fmla="*/ 122 w 354"/>
                <a:gd name="T19" fmla="*/ 23 h 191"/>
                <a:gd name="T20" fmla="*/ 108 w 354"/>
                <a:gd name="T21" fmla="*/ 17 h 191"/>
                <a:gd name="T22" fmla="*/ 95 w 354"/>
                <a:gd name="T23" fmla="*/ 11 h 191"/>
                <a:gd name="T24" fmla="*/ 80 w 354"/>
                <a:gd name="T25" fmla="*/ 6 h 191"/>
                <a:gd name="T26" fmla="*/ 66 w 354"/>
                <a:gd name="T27" fmla="*/ 2 h 191"/>
                <a:gd name="T28" fmla="*/ 52 w 354"/>
                <a:gd name="T29" fmla="*/ 0 h 191"/>
                <a:gd name="T30" fmla="*/ 41 w 354"/>
                <a:gd name="T31" fmla="*/ 0 h 191"/>
                <a:gd name="T32" fmla="*/ 32 w 354"/>
                <a:gd name="T33" fmla="*/ 4 h 191"/>
                <a:gd name="T34" fmla="*/ 27 w 354"/>
                <a:gd name="T35" fmla="*/ 10 h 191"/>
                <a:gd name="T36" fmla="*/ 20 w 354"/>
                <a:gd name="T37" fmla="*/ 17 h 191"/>
                <a:gd name="T38" fmla="*/ 15 w 354"/>
                <a:gd name="T39" fmla="*/ 25 h 191"/>
                <a:gd name="T40" fmla="*/ 10 w 354"/>
                <a:gd name="T41" fmla="*/ 33 h 191"/>
                <a:gd name="T42" fmla="*/ 4 w 354"/>
                <a:gd name="T43" fmla="*/ 42 h 191"/>
                <a:gd name="T44" fmla="*/ 2 w 354"/>
                <a:gd name="T45" fmla="*/ 50 h 191"/>
                <a:gd name="T46" fmla="*/ 0 w 354"/>
                <a:gd name="T47" fmla="*/ 59 h 191"/>
                <a:gd name="T48" fmla="*/ 0 w 354"/>
                <a:gd name="T49" fmla="*/ 67 h 191"/>
                <a:gd name="T50" fmla="*/ 2 w 354"/>
                <a:gd name="T51" fmla="*/ 77 h 191"/>
                <a:gd name="T52" fmla="*/ 4 w 354"/>
                <a:gd name="T53" fmla="*/ 94 h 191"/>
                <a:gd name="T54" fmla="*/ 5 w 354"/>
                <a:gd name="T55" fmla="*/ 113 h 191"/>
                <a:gd name="T56" fmla="*/ 8 w 354"/>
                <a:gd name="T57" fmla="*/ 136 h 191"/>
                <a:gd name="T58" fmla="*/ 10 w 354"/>
                <a:gd name="T59" fmla="*/ 155 h 191"/>
                <a:gd name="T60" fmla="*/ 12 w 354"/>
                <a:gd name="T61" fmla="*/ 173 h 191"/>
                <a:gd name="T62" fmla="*/ 12 w 354"/>
                <a:gd name="T63" fmla="*/ 184 h 191"/>
                <a:gd name="T64" fmla="*/ 14 w 354"/>
                <a:gd name="T65" fmla="*/ 190 h 191"/>
                <a:gd name="T66" fmla="*/ 172 w 354"/>
                <a:gd name="T67" fmla="*/ 77 h 1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4"/>
                <a:gd name="T103" fmla="*/ 0 h 191"/>
                <a:gd name="T104" fmla="*/ 354 w 354"/>
                <a:gd name="T105" fmla="*/ 191 h 19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4" h="191">
                  <a:moveTo>
                    <a:pt x="353" y="77"/>
                  </a:moveTo>
                  <a:lnTo>
                    <a:pt x="353" y="75"/>
                  </a:lnTo>
                  <a:lnTo>
                    <a:pt x="346" y="71"/>
                  </a:lnTo>
                  <a:lnTo>
                    <a:pt x="339" y="63"/>
                  </a:lnTo>
                  <a:lnTo>
                    <a:pt x="329" y="56"/>
                  </a:lnTo>
                  <a:lnTo>
                    <a:pt x="316" y="46"/>
                  </a:lnTo>
                  <a:lnTo>
                    <a:pt x="301" y="38"/>
                  </a:lnTo>
                  <a:lnTo>
                    <a:pt x="285" y="33"/>
                  </a:lnTo>
                  <a:lnTo>
                    <a:pt x="268" y="27"/>
                  </a:lnTo>
                  <a:lnTo>
                    <a:pt x="249" y="23"/>
                  </a:lnTo>
                  <a:lnTo>
                    <a:pt x="222" y="17"/>
                  </a:lnTo>
                  <a:lnTo>
                    <a:pt x="194" y="11"/>
                  </a:lnTo>
                  <a:lnTo>
                    <a:pt x="163" y="6"/>
                  </a:lnTo>
                  <a:lnTo>
                    <a:pt x="135" y="2"/>
                  </a:lnTo>
                  <a:lnTo>
                    <a:pt x="107" y="0"/>
                  </a:lnTo>
                  <a:lnTo>
                    <a:pt x="85" y="0"/>
                  </a:lnTo>
                  <a:lnTo>
                    <a:pt x="67" y="4"/>
                  </a:lnTo>
                  <a:lnTo>
                    <a:pt x="54" y="10"/>
                  </a:lnTo>
                  <a:lnTo>
                    <a:pt x="41" y="17"/>
                  </a:lnTo>
                  <a:lnTo>
                    <a:pt x="31" y="25"/>
                  </a:lnTo>
                  <a:lnTo>
                    <a:pt x="19" y="33"/>
                  </a:lnTo>
                  <a:lnTo>
                    <a:pt x="9" y="42"/>
                  </a:lnTo>
                  <a:lnTo>
                    <a:pt x="2" y="50"/>
                  </a:lnTo>
                  <a:lnTo>
                    <a:pt x="0" y="59"/>
                  </a:lnTo>
                  <a:lnTo>
                    <a:pt x="0" y="67"/>
                  </a:lnTo>
                  <a:lnTo>
                    <a:pt x="2" y="77"/>
                  </a:lnTo>
                  <a:lnTo>
                    <a:pt x="7" y="94"/>
                  </a:lnTo>
                  <a:lnTo>
                    <a:pt x="11" y="113"/>
                  </a:lnTo>
                  <a:lnTo>
                    <a:pt x="15" y="136"/>
                  </a:lnTo>
                  <a:lnTo>
                    <a:pt x="19" y="155"/>
                  </a:lnTo>
                  <a:lnTo>
                    <a:pt x="24" y="173"/>
                  </a:lnTo>
                  <a:lnTo>
                    <a:pt x="26" y="184"/>
                  </a:lnTo>
                  <a:lnTo>
                    <a:pt x="28" y="190"/>
                  </a:lnTo>
                  <a:lnTo>
                    <a:pt x="353" y="77"/>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49" name="Freeform 28"/>
            <p:cNvSpPr>
              <a:spLocks/>
            </p:cNvSpPr>
            <p:nvPr/>
          </p:nvSpPr>
          <p:spPr bwMode="auto">
            <a:xfrm>
              <a:off x="967" y="1142"/>
              <a:ext cx="294" cy="168"/>
            </a:xfrm>
            <a:custGeom>
              <a:avLst/>
              <a:gdLst>
                <a:gd name="T0" fmla="*/ 0 w 331"/>
                <a:gd name="T1" fmla="*/ 167 h 168"/>
                <a:gd name="T2" fmla="*/ 4 w 331"/>
                <a:gd name="T3" fmla="*/ 165 h 168"/>
                <a:gd name="T4" fmla="*/ 10 w 331"/>
                <a:gd name="T5" fmla="*/ 161 h 168"/>
                <a:gd name="T6" fmla="*/ 21 w 331"/>
                <a:gd name="T7" fmla="*/ 155 h 168"/>
                <a:gd name="T8" fmla="*/ 36 w 331"/>
                <a:gd name="T9" fmla="*/ 150 h 168"/>
                <a:gd name="T10" fmla="*/ 53 w 331"/>
                <a:gd name="T11" fmla="*/ 148 h 168"/>
                <a:gd name="T12" fmla="*/ 70 w 331"/>
                <a:gd name="T13" fmla="*/ 146 h 168"/>
                <a:gd name="T14" fmla="*/ 81 w 331"/>
                <a:gd name="T15" fmla="*/ 148 h 168"/>
                <a:gd name="T16" fmla="*/ 88 w 331"/>
                <a:gd name="T17" fmla="*/ 150 h 168"/>
                <a:gd name="T18" fmla="*/ 98 w 331"/>
                <a:gd name="T19" fmla="*/ 153 h 168"/>
                <a:gd name="T20" fmla="*/ 107 w 331"/>
                <a:gd name="T21" fmla="*/ 159 h 168"/>
                <a:gd name="T22" fmla="*/ 108 w 331"/>
                <a:gd name="T23" fmla="*/ 157 h 168"/>
                <a:gd name="T24" fmla="*/ 113 w 331"/>
                <a:gd name="T25" fmla="*/ 153 h 168"/>
                <a:gd name="T26" fmla="*/ 120 w 331"/>
                <a:gd name="T27" fmla="*/ 148 h 168"/>
                <a:gd name="T28" fmla="*/ 129 w 331"/>
                <a:gd name="T29" fmla="*/ 140 h 168"/>
                <a:gd name="T30" fmla="*/ 137 w 331"/>
                <a:gd name="T31" fmla="*/ 130 h 168"/>
                <a:gd name="T32" fmla="*/ 145 w 331"/>
                <a:gd name="T33" fmla="*/ 123 h 168"/>
                <a:gd name="T34" fmla="*/ 151 w 331"/>
                <a:gd name="T35" fmla="*/ 113 h 168"/>
                <a:gd name="T36" fmla="*/ 154 w 331"/>
                <a:gd name="T37" fmla="*/ 107 h 168"/>
                <a:gd name="T38" fmla="*/ 157 w 331"/>
                <a:gd name="T39" fmla="*/ 100 h 168"/>
                <a:gd name="T40" fmla="*/ 159 w 331"/>
                <a:gd name="T41" fmla="*/ 90 h 168"/>
                <a:gd name="T42" fmla="*/ 160 w 331"/>
                <a:gd name="T43" fmla="*/ 82 h 168"/>
                <a:gd name="T44" fmla="*/ 162 w 331"/>
                <a:gd name="T45" fmla="*/ 71 h 168"/>
                <a:gd name="T46" fmla="*/ 162 w 331"/>
                <a:gd name="T47" fmla="*/ 67 h 168"/>
                <a:gd name="T48" fmla="*/ 162 w 331"/>
                <a:gd name="T49" fmla="*/ 61 h 168"/>
                <a:gd name="T50" fmla="*/ 160 w 331"/>
                <a:gd name="T51" fmla="*/ 57 h 168"/>
                <a:gd name="T52" fmla="*/ 159 w 331"/>
                <a:gd name="T53" fmla="*/ 52 h 168"/>
                <a:gd name="T54" fmla="*/ 157 w 331"/>
                <a:gd name="T55" fmla="*/ 48 h 168"/>
                <a:gd name="T56" fmla="*/ 154 w 331"/>
                <a:gd name="T57" fmla="*/ 44 h 168"/>
                <a:gd name="T58" fmla="*/ 151 w 331"/>
                <a:gd name="T59" fmla="*/ 40 h 168"/>
                <a:gd name="T60" fmla="*/ 146 w 331"/>
                <a:gd name="T61" fmla="*/ 36 h 168"/>
                <a:gd name="T62" fmla="*/ 135 w 331"/>
                <a:gd name="T63" fmla="*/ 31 h 168"/>
                <a:gd name="T64" fmla="*/ 123 w 331"/>
                <a:gd name="T65" fmla="*/ 25 h 168"/>
                <a:gd name="T66" fmla="*/ 111 w 331"/>
                <a:gd name="T67" fmla="*/ 19 h 168"/>
                <a:gd name="T68" fmla="*/ 99 w 331"/>
                <a:gd name="T69" fmla="*/ 13 h 168"/>
                <a:gd name="T70" fmla="*/ 87 w 331"/>
                <a:gd name="T71" fmla="*/ 8 h 168"/>
                <a:gd name="T72" fmla="*/ 76 w 331"/>
                <a:gd name="T73" fmla="*/ 4 h 168"/>
                <a:gd name="T74" fmla="*/ 67 w 331"/>
                <a:gd name="T75" fmla="*/ 2 h 168"/>
                <a:gd name="T76" fmla="*/ 59 w 331"/>
                <a:gd name="T77" fmla="*/ 0 h 168"/>
                <a:gd name="T78" fmla="*/ 51 w 331"/>
                <a:gd name="T79" fmla="*/ 0 h 168"/>
                <a:gd name="T80" fmla="*/ 42 w 331"/>
                <a:gd name="T81" fmla="*/ 2 h 168"/>
                <a:gd name="T82" fmla="*/ 32 w 331"/>
                <a:gd name="T83" fmla="*/ 4 h 168"/>
                <a:gd name="T84" fmla="*/ 21 w 331"/>
                <a:gd name="T85" fmla="*/ 8 h 168"/>
                <a:gd name="T86" fmla="*/ 12 w 331"/>
                <a:gd name="T87" fmla="*/ 13 h 168"/>
                <a:gd name="T88" fmla="*/ 6 w 331"/>
                <a:gd name="T89" fmla="*/ 23 h 168"/>
                <a:gd name="T90" fmla="*/ 4 w 331"/>
                <a:gd name="T91" fmla="*/ 29 h 168"/>
                <a:gd name="T92" fmla="*/ 2 w 331"/>
                <a:gd name="T93" fmla="*/ 34 h 168"/>
                <a:gd name="T94" fmla="*/ 0 w 331"/>
                <a:gd name="T95" fmla="*/ 42 h 168"/>
                <a:gd name="T96" fmla="*/ 0 w 331"/>
                <a:gd name="T97" fmla="*/ 50 h 168"/>
                <a:gd name="T98" fmla="*/ 0 w 331"/>
                <a:gd name="T99" fmla="*/ 69 h 168"/>
                <a:gd name="T100" fmla="*/ 0 w 331"/>
                <a:gd name="T101" fmla="*/ 88 h 168"/>
                <a:gd name="T102" fmla="*/ 0 w 331"/>
                <a:gd name="T103" fmla="*/ 107 h 168"/>
                <a:gd name="T104" fmla="*/ 0 w 331"/>
                <a:gd name="T105" fmla="*/ 125 h 168"/>
                <a:gd name="T106" fmla="*/ 0 w 331"/>
                <a:gd name="T107" fmla="*/ 142 h 168"/>
                <a:gd name="T108" fmla="*/ 0 w 331"/>
                <a:gd name="T109" fmla="*/ 155 h 168"/>
                <a:gd name="T110" fmla="*/ 0 w 331"/>
                <a:gd name="T111" fmla="*/ 163 h 168"/>
                <a:gd name="T112" fmla="*/ 0 w 331"/>
                <a:gd name="T113" fmla="*/ 167 h 16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31"/>
                <a:gd name="T172" fmla="*/ 0 h 168"/>
                <a:gd name="T173" fmla="*/ 331 w 331"/>
                <a:gd name="T174" fmla="*/ 168 h 16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31" h="168">
                  <a:moveTo>
                    <a:pt x="0" y="167"/>
                  </a:moveTo>
                  <a:lnTo>
                    <a:pt x="5" y="165"/>
                  </a:lnTo>
                  <a:lnTo>
                    <a:pt x="19" y="161"/>
                  </a:lnTo>
                  <a:lnTo>
                    <a:pt x="43" y="155"/>
                  </a:lnTo>
                  <a:lnTo>
                    <a:pt x="74" y="150"/>
                  </a:lnTo>
                  <a:lnTo>
                    <a:pt x="109" y="148"/>
                  </a:lnTo>
                  <a:lnTo>
                    <a:pt x="143" y="146"/>
                  </a:lnTo>
                  <a:lnTo>
                    <a:pt x="163" y="148"/>
                  </a:lnTo>
                  <a:lnTo>
                    <a:pt x="180" y="150"/>
                  </a:lnTo>
                  <a:lnTo>
                    <a:pt x="200" y="153"/>
                  </a:lnTo>
                  <a:lnTo>
                    <a:pt x="218" y="159"/>
                  </a:lnTo>
                  <a:lnTo>
                    <a:pt x="220" y="157"/>
                  </a:lnTo>
                  <a:lnTo>
                    <a:pt x="230" y="153"/>
                  </a:lnTo>
                  <a:lnTo>
                    <a:pt x="244" y="148"/>
                  </a:lnTo>
                  <a:lnTo>
                    <a:pt x="261" y="140"/>
                  </a:lnTo>
                  <a:lnTo>
                    <a:pt x="278" y="130"/>
                  </a:lnTo>
                  <a:lnTo>
                    <a:pt x="294" y="123"/>
                  </a:lnTo>
                  <a:lnTo>
                    <a:pt x="306" y="113"/>
                  </a:lnTo>
                  <a:lnTo>
                    <a:pt x="313" y="107"/>
                  </a:lnTo>
                  <a:lnTo>
                    <a:pt x="320" y="100"/>
                  </a:lnTo>
                  <a:lnTo>
                    <a:pt x="324" y="90"/>
                  </a:lnTo>
                  <a:lnTo>
                    <a:pt x="328" y="82"/>
                  </a:lnTo>
                  <a:lnTo>
                    <a:pt x="330" y="71"/>
                  </a:lnTo>
                  <a:lnTo>
                    <a:pt x="330" y="67"/>
                  </a:lnTo>
                  <a:lnTo>
                    <a:pt x="330" y="61"/>
                  </a:lnTo>
                  <a:lnTo>
                    <a:pt x="328" y="57"/>
                  </a:lnTo>
                  <a:lnTo>
                    <a:pt x="324" y="52"/>
                  </a:lnTo>
                  <a:lnTo>
                    <a:pt x="320" y="48"/>
                  </a:lnTo>
                  <a:lnTo>
                    <a:pt x="313" y="44"/>
                  </a:lnTo>
                  <a:lnTo>
                    <a:pt x="306" y="40"/>
                  </a:lnTo>
                  <a:lnTo>
                    <a:pt x="296" y="36"/>
                  </a:lnTo>
                  <a:lnTo>
                    <a:pt x="274" y="31"/>
                  </a:lnTo>
                  <a:lnTo>
                    <a:pt x="249" y="25"/>
                  </a:lnTo>
                  <a:lnTo>
                    <a:pt x="226" y="19"/>
                  </a:lnTo>
                  <a:lnTo>
                    <a:pt x="202" y="13"/>
                  </a:lnTo>
                  <a:lnTo>
                    <a:pt x="178" y="8"/>
                  </a:lnTo>
                  <a:lnTo>
                    <a:pt x="156" y="4"/>
                  </a:lnTo>
                  <a:lnTo>
                    <a:pt x="137" y="2"/>
                  </a:lnTo>
                  <a:lnTo>
                    <a:pt x="119" y="0"/>
                  </a:lnTo>
                  <a:lnTo>
                    <a:pt x="102" y="0"/>
                  </a:lnTo>
                  <a:lnTo>
                    <a:pt x="85" y="2"/>
                  </a:lnTo>
                  <a:lnTo>
                    <a:pt x="64" y="4"/>
                  </a:lnTo>
                  <a:lnTo>
                    <a:pt x="43" y="8"/>
                  </a:lnTo>
                  <a:lnTo>
                    <a:pt x="26" y="13"/>
                  </a:lnTo>
                  <a:lnTo>
                    <a:pt x="12" y="23"/>
                  </a:lnTo>
                  <a:lnTo>
                    <a:pt x="7" y="29"/>
                  </a:lnTo>
                  <a:lnTo>
                    <a:pt x="2" y="34"/>
                  </a:lnTo>
                  <a:lnTo>
                    <a:pt x="0" y="42"/>
                  </a:lnTo>
                  <a:lnTo>
                    <a:pt x="0" y="50"/>
                  </a:lnTo>
                  <a:lnTo>
                    <a:pt x="0" y="69"/>
                  </a:lnTo>
                  <a:lnTo>
                    <a:pt x="0" y="88"/>
                  </a:lnTo>
                  <a:lnTo>
                    <a:pt x="0" y="107"/>
                  </a:lnTo>
                  <a:lnTo>
                    <a:pt x="0" y="125"/>
                  </a:lnTo>
                  <a:lnTo>
                    <a:pt x="0" y="142"/>
                  </a:lnTo>
                  <a:lnTo>
                    <a:pt x="0" y="155"/>
                  </a:lnTo>
                  <a:lnTo>
                    <a:pt x="0" y="163"/>
                  </a:lnTo>
                  <a:lnTo>
                    <a:pt x="0" y="167"/>
                  </a:lnTo>
                </a:path>
              </a:pathLst>
            </a:custGeom>
            <a:solidFill>
              <a:srgbClr val="336699"/>
            </a:solidFill>
            <a:ln w="12700" cap="rnd">
              <a:noFill/>
              <a:round/>
              <a:headEnd/>
              <a:tailEnd/>
            </a:ln>
          </p:spPr>
          <p:txBody>
            <a:bodyPr/>
            <a:lstStyle/>
            <a:p>
              <a:endParaRPr lang="sr-Latn-CS">
                <a:latin typeface="Tahoma" pitchFamily="34" charset="0"/>
              </a:endParaRPr>
            </a:p>
          </p:txBody>
        </p:sp>
        <p:sp>
          <p:nvSpPr>
            <p:cNvPr id="64550" name="Freeform 29"/>
            <p:cNvSpPr>
              <a:spLocks/>
            </p:cNvSpPr>
            <p:nvPr/>
          </p:nvSpPr>
          <p:spPr bwMode="auto">
            <a:xfrm>
              <a:off x="967" y="1142"/>
              <a:ext cx="294" cy="168"/>
            </a:xfrm>
            <a:custGeom>
              <a:avLst/>
              <a:gdLst>
                <a:gd name="T0" fmla="*/ 0 w 331"/>
                <a:gd name="T1" fmla="*/ 167 h 168"/>
                <a:gd name="T2" fmla="*/ 4 w 331"/>
                <a:gd name="T3" fmla="*/ 165 h 168"/>
                <a:gd name="T4" fmla="*/ 10 w 331"/>
                <a:gd name="T5" fmla="*/ 161 h 168"/>
                <a:gd name="T6" fmla="*/ 21 w 331"/>
                <a:gd name="T7" fmla="*/ 155 h 168"/>
                <a:gd name="T8" fmla="*/ 36 w 331"/>
                <a:gd name="T9" fmla="*/ 150 h 168"/>
                <a:gd name="T10" fmla="*/ 53 w 331"/>
                <a:gd name="T11" fmla="*/ 148 h 168"/>
                <a:gd name="T12" fmla="*/ 70 w 331"/>
                <a:gd name="T13" fmla="*/ 146 h 168"/>
                <a:gd name="T14" fmla="*/ 81 w 331"/>
                <a:gd name="T15" fmla="*/ 148 h 168"/>
                <a:gd name="T16" fmla="*/ 88 w 331"/>
                <a:gd name="T17" fmla="*/ 150 h 168"/>
                <a:gd name="T18" fmla="*/ 98 w 331"/>
                <a:gd name="T19" fmla="*/ 153 h 168"/>
                <a:gd name="T20" fmla="*/ 107 w 331"/>
                <a:gd name="T21" fmla="*/ 159 h 168"/>
                <a:gd name="T22" fmla="*/ 108 w 331"/>
                <a:gd name="T23" fmla="*/ 157 h 168"/>
                <a:gd name="T24" fmla="*/ 113 w 331"/>
                <a:gd name="T25" fmla="*/ 153 h 168"/>
                <a:gd name="T26" fmla="*/ 120 w 331"/>
                <a:gd name="T27" fmla="*/ 148 h 168"/>
                <a:gd name="T28" fmla="*/ 129 w 331"/>
                <a:gd name="T29" fmla="*/ 140 h 168"/>
                <a:gd name="T30" fmla="*/ 137 w 331"/>
                <a:gd name="T31" fmla="*/ 130 h 168"/>
                <a:gd name="T32" fmla="*/ 145 w 331"/>
                <a:gd name="T33" fmla="*/ 123 h 168"/>
                <a:gd name="T34" fmla="*/ 151 w 331"/>
                <a:gd name="T35" fmla="*/ 113 h 168"/>
                <a:gd name="T36" fmla="*/ 154 w 331"/>
                <a:gd name="T37" fmla="*/ 107 h 168"/>
                <a:gd name="T38" fmla="*/ 157 w 331"/>
                <a:gd name="T39" fmla="*/ 100 h 168"/>
                <a:gd name="T40" fmla="*/ 159 w 331"/>
                <a:gd name="T41" fmla="*/ 90 h 168"/>
                <a:gd name="T42" fmla="*/ 160 w 331"/>
                <a:gd name="T43" fmla="*/ 82 h 168"/>
                <a:gd name="T44" fmla="*/ 162 w 331"/>
                <a:gd name="T45" fmla="*/ 71 h 168"/>
                <a:gd name="T46" fmla="*/ 162 w 331"/>
                <a:gd name="T47" fmla="*/ 67 h 168"/>
                <a:gd name="T48" fmla="*/ 162 w 331"/>
                <a:gd name="T49" fmla="*/ 61 h 168"/>
                <a:gd name="T50" fmla="*/ 160 w 331"/>
                <a:gd name="T51" fmla="*/ 57 h 168"/>
                <a:gd name="T52" fmla="*/ 159 w 331"/>
                <a:gd name="T53" fmla="*/ 52 h 168"/>
                <a:gd name="T54" fmla="*/ 157 w 331"/>
                <a:gd name="T55" fmla="*/ 48 h 168"/>
                <a:gd name="T56" fmla="*/ 154 w 331"/>
                <a:gd name="T57" fmla="*/ 44 h 168"/>
                <a:gd name="T58" fmla="*/ 151 w 331"/>
                <a:gd name="T59" fmla="*/ 40 h 168"/>
                <a:gd name="T60" fmla="*/ 146 w 331"/>
                <a:gd name="T61" fmla="*/ 36 h 168"/>
                <a:gd name="T62" fmla="*/ 135 w 331"/>
                <a:gd name="T63" fmla="*/ 31 h 168"/>
                <a:gd name="T64" fmla="*/ 123 w 331"/>
                <a:gd name="T65" fmla="*/ 25 h 168"/>
                <a:gd name="T66" fmla="*/ 111 w 331"/>
                <a:gd name="T67" fmla="*/ 19 h 168"/>
                <a:gd name="T68" fmla="*/ 99 w 331"/>
                <a:gd name="T69" fmla="*/ 13 h 168"/>
                <a:gd name="T70" fmla="*/ 87 w 331"/>
                <a:gd name="T71" fmla="*/ 8 h 168"/>
                <a:gd name="T72" fmla="*/ 76 w 331"/>
                <a:gd name="T73" fmla="*/ 4 h 168"/>
                <a:gd name="T74" fmla="*/ 67 w 331"/>
                <a:gd name="T75" fmla="*/ 2 h 168"/>
                <a:gd name="T76" fmla="*/ 59 w 331"/>
                <a:gd name="T77" fmla="*/ 0 h 168"/>
                <a:gd name="T78" fmla="*/ 51 w 331"/>
                <a:gd name="T79" fmla="*/ 0 h 168"/>
                <a:gd name="T80" fmla="*/ 42 w 331"/>
                <a:gd name="T81" fmla="*/ 2 h 168"/>
                <a:gd name="T82" fmla="*/ 32 w 331"/>
                <a:gd name="T83" fmla="*/ 4 h 168"/>
                <a:gd name="T84" fmla="*/ 21 w 331"/>
                <a:gd name="T85" fmla="*/ 8 h 168"/>
                <a:gd name="T86" fmla="*/ 12 w 331"/>
                <a:gd name="T87" fmla="*/ 13 h 168"/>
                <a:gd name="T88" fmla="*/ 6 w 331"/>
                <a:gd name="T89" fmla="*/ 23 h 168"/>
                <a:gd name="T90" fmla="*/ 4 w 331"/>
                <a:gd name="T91" fmla="*/ 29 h 168"/>
                <a:gd name="T92" fmla="*/ 2 w 331"/>
                <a:gd name="T93" fmla="*/ 34 h 168"/>
                <a:gd name="T94" fmla="*/ 0 w 331"/>
                <a:gd name="T95" fmla="*/ 42 h 168"/>
                <a:gd name="T96" fmla="*/ 0 w 331"/>
                <a:gd name="T97" fmla="*/ 50 h 168"/>
                <a:gd name="T98" fmla="*/ 0 w 331"/>
                <a:gd name="T99" fmla="*/ 69 h 168"/>
                <a:gd name="T100" fmla="*/ 0 w 331"/>
                <a:gd name="T101" fmla="*/ 88 h 168"/>
                <a:gd name="T102" fmla="*/ 0 w 331"/>
                <a:gd name="T103" fmla="*/ 107 h 168"/>
                <a:gd name="T104" fmla="*/ 0 w 331"/>
                <a:gd name="T105" fmla="*/ 125 h 168"/>
                <a:gd name="T106" fmla="*/ 0 w 331"/>
                <a:gd name="T107" fmla="*/ 142 h 168"/>
                <a:gd name="T108" fmla="*/ 0 w 331"/>
                <a:gd name="T109" fmla="*/ 155 h 168"/>
                <a:gd name="T110" fmla="*/ 0 w 331"/>
                <a:gd name="T111" fmla="*/ 163 h 168"/>
                <a:gd name="T112" fmla="*/ 0 w 331"/>
                <a:gd name="T113" fmla="*/ 167 h 16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31"/>
                <a:gd name="T172" fmla="*/ 0 h 168"/>
                <a:gd name="T173" fmla="*/ 331 w 331"/>
                <a:gd name="T174" fmla="*/ 168 h 16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31" h="168">
                  <a:moveTo>
                    <a:pt x="0" y="167"/>
                  </a:moveTo>
                  <a:lnTo>
                    <a:pt x="5" y="165"/>
                  </a:lnTo>
                  <a:lnTo>
                    <a:pt x="19" y="161"/>
                  </a:lnTo>
                  <a:lnTo>
                    <a:pt x="43" y="155"/>
                  </a:lnTo>
                  <a:lnTo>
                    <a:pt x="74" y="150"/>
                  </a:lnTo>
                  <a:lnTo>
                    <a:pt x="109" y="148"/>
                  </a:lnTo>
                  <a:lnTo>
                    <a:pt x="143" y="146"/>
                  </a:lnTo>
                  <a:lnTo>
                    <a:pt x="163" y="148"/>
                  </a:lnTo>
                  <a:lnTo>
                    <a:pt x="180" y="150"/>
                  </a:lnTo>
                  <a:lnTo>
                    <a:pt x="200" y="153"/>
                  </a:lnTo>
                  <a:lnTo>
                    <a:pt x="218" y="159"/>
                  </a:lnTo>
                  <a:lnTo>
                    <a:pt x="220" y="157"/>
                  </a:lnTo>
                  <a:lnTo>
                    <a:pt x="230" y="153"/>
                  </a:lnTo>
                  <a:lnTo>
                    <a:pt x="244" y="148"/>
                  </a:lnTo>
                  <a:lnTo>
                    <a:pt x="261" y="140"/>
                  </a:lnTo>
                  <a:lnTo>
                    <a:pt x="278" y="130"/>
                  </a:lnTo>
                  <a:lnTo>
                    <a:pt x="294" y="123"/>
                  </a:lnTo>
                  <a:lnTo>
                    <a:pt x="306" y="113"/>
                  </a:lnTo>
                  <a:lnTo>
                    <a:pt x="313" y="107"/>
                  </a:lnTo>
                  <a:lnTo>
                    <a:pt x="320" y="100"/>
                  </a:lnTo>
                  <a:lnTo>
                    <a:pt x="324" y="90"/>
                  </a:lnTo>
                  <a:lnTo>
                    <a:pt x="328" y="82"/>
                  </a:lnTo>
                  <a:lnTo>
                    <a:pt x="330" y="71"/>
                  </a:lnTo>
                  <a:lnTo>
                    <a:pt x="330" y="67"/>
                  </a:lnTo>
                  <a:lnTo>
                    <a:pt x="330" y="61"/>
                  </a:lnTo>
                  <a:lnTo>
                    <a:pt x="328" y="57"/>
                  </a:lnTo>
                  <a:lnTo>
                    <a:pt x="324" y="52"/>
                  </a:lnTo>
                  <a:lnTo>
                    <a:pt x="320" y="48"/>
                  </a:lnTo>
                  <a:lnTo>
                    <a:pt x="313" y="44"/>
                  </a:lnTo>
                  <a:lnTo>
                    <a:pt x="306" y="40"/>
                  </a:lnTo>
                  <a:lnTo>
                    <a:pt x="296" y="36"/>
                  </a:lnTo>
                  <a:lnTo>
                    <a:pt x="274" y="31"/>
                  </a:lnTo>
                  <a:lnTo>
                    <a:pt x="249" y="25"/>
                  </a:lnTo>
                  <a:lnTo>
                    <a:pt x="226" y="19"/>
                  </a:lnTo>
                  <a:lnTo>
                    <a:pt x="202" y="13"/>
                  </a:lnTo>
                  <a:lnTo>
                    <a:pt x="178" y="8"/>
                  </a:lnTo>
                  <a:lnTo>
                    <a:pt x="156" y="4"/>
                  </a:lnTo>
                  <a:lnTo>
                    <a:pt x="137" y="2"/>
                  </a:lnTo>
                  <a:lnTo>
                    <a:pt x="119" y="0"/>
                  </a:lnTo>
                  <a:lnTo>
                    <a:pt x="102" y="0"/>
                  </a:lnTo>
                  <a:lnTo>
                    <a:pt x="85" y="2"/>
                  </a:lnTo>
                  <a:lnTo>
                    <a:pt x="64" y="4"/>
                  </a:lnTo>
                  <a:lnTo>
                    <a:pt x="43" y="8"/>
                  </a:lnTo>
                  <a:lnTo>
                    <a:pt x="26" y="13"/>
                  </a:lnTo>
                  <a:lnTo>
                    <a:pt x="12" y="23"/>
                  </a:lnTo>
                  <a:lnTo>
                    <a:pt x="7" y="29"/>
                  </a:lnTo>
                  <a:lnTo>
                    <a:pt x="2" y="34"/>
                  </a:lnTo>
                  <a:lnTo>
                    <a:pt x="0" y="42"/>
                  </a:lnTo>
                  <a:lnTo>
                    <a:pt x="0" y="50"/>
                  </a:lnTo>
                  <a:lnTo>
                    <a:pt x="0" y="69"/>
                  </a:lnTo>
                  <a:lnTo>
                    <a:pt x="0" y="88"/>
                  </a:lnTo>
                  <a:lnTo>
                    <a:pt x="0" y="107"/>
                  </a:lnTo>
                  <a:lnTo>
                    <a:pt x="0" y="125"/>
                  </a:lnTo>
                  <a:lnTo>
                    <a:pt x="0" y="142"/>
                  </a:lnTo>
                  <a:lnTo>
                    <a:pt x="0" y="155"/>
                  </a:lnTo>
                  <a:lnTo>
                    <a:pt x="0" y="163"/>
                  </a:lnTo>
                  <a:lnTo>
                    <a:pt x="0" y="167"/>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51" name="Freeform 30"/>
            <p:cNvSpPr>
              <a:spLocks/>
            </p:cNvSpPr>
            <p:nvPr/>
          </p:nvSpPr>
          <p:spPr bwMode="auto">
            <a:xfrm>
              <a:off x="805" y="1282"/>
              <a:ext cx="407" cy="176"/>
            </a:xfrm>
            <a:custGeom>
              <a:avLst/>
              <a:gdLst>
                <a:gd name="T0" fmla="*/ 53 w 458"/>
                <a:gd name="T1" fmla="*/ 142 h 176"/>
                <a:gd name="T2" fmla="*/ 51 w 458"/>
                <a:gd name="T3" fmla="*/ 132 h 176"/>
                <a:gd name="T4" fmla="*/ 45 w 458"/>
                <a:gd name="T5" fmla="*/ 119 h 176"/>
                <a:gd name="T6" fmla="*/ 42 w 458"/>
                <a:gd name="T7" fmla="*/ 102 h 176"/>
                <a:gd name="T8" fmla="*/ 45 w 458"/>
                <a:gd name="T9" fmla="*/ 119 h 176"/>
                <a:gd name="T10" fmla="*/ 36 w 458"/>
                <a:gd name="T11" fmla="*/ 115 h 176"/>
                <a:gd name="T12" fmla="*/ 45 w 458"/>
                <a:gd name="T13" fmla="*/ 92 h 176"/>
                <a:gd name="T14" fmla="*/ 69 w 458"/>
                <a:gd name="T15" fmla="*/ 161 h 176"/>
                <a:gd name="T16" fmla="*/ 42 w 458"/>
                <a:gd name="T17" fmla="*/ 75 h 176"/>
                <a:gd name="T18" fmla="*/ 69 w 458"/>
                <a:gd name="T19" fmla="*/ 150 h 176"/>
                <a:gd name="T20" fmla="*/ 60 w 458"/>
                <a:gd name="T21" fmla="*/ 165 h 176"/>
                <a:gd name="T22" fmla="*/ 65 w 458"/>
                <a:gd name="T23" fmla="*/ 163 h 176"/>
                <a:gd name="T24" fmla="*/ 68 w 458"/>
                <a:gd name="T25" fmla="*/ 159 h 176"/>
                <a:gd name="T26" fmla="*/ 73 w 458"/>
                <a:gd name="T27" fmla="*/ 153 h 176"/>
                <a:gd name="T28" fmla="*/ 69 w 458"/>
                <a:gd name="T29" fmla="*/ 150 h 176"/>
                <a:gd name="T30" fmla="*/ 65 w 458"/>
                <a:gd name="T31" fmla="*/ 146 h 176"/>
                <a:gd name="T32" fmla="*/ 58 w 458"/>
                <a:gd name="T33" fmla="*/ 144 h 176"/>
                <a:gd name="T34" fmla="*/ 54 w 458"/>
                <a:gd name="T35" fmla="*/ 142 h 176"/>
                <a:gd name="T36" fmla="*/ 53 w 458"/>
                <a:gd name="T37" fmla="*/ 142 h 176"/>
                <a:gd name="T38" fmla="*/ 55 w 458"/>
                <a:gd name="T39" fmla="*/ 115 h 176"/>
                <a:gd name="T40" fmla="*/ 60 w 458"/>
                <a:gd name="T41" fmla="*/ 132 h 176"/>
                <a:gd name="T42" fmla="*/ 60 w 458"/>
                <a:gd name="T43" fmla="*/ 100 h 176"/>
                <a:gd name="T44" fmla="*/ 60 w 458"/>
                <a:gd name="T45" fmla="*/ 100 h 176"/>
                <a:gd name="T46" fmla="*/ 45 w 458"/>
                <a:gd name="T47" fmla="*/ 86 h 176"/>
                <a:gd name="T48" fmla="*/ 40 w 458"/>
                <a:gd name="T49" fmla="*/ 69 h 176"/>
                <a:gd name="T50" fmla="*/ 25 w 458"/>
                <a:gd name="T51" fmla="*/ 82 h 176"/>
                <a:gd name="T52" fmla="*/ 14 w 458"/>
                <a:gd name="T53" fmla="*/ 82 h 176"/>
                <a:gd name="T54" fmla="*/ 22 w 458"/>
                <a:gd name="T55" fmla="*/ 69 h 176"/>
                <a:gd name="T56" fmla="*/ 14 w 458"/>
                <a:gd name="T57" fmla="*/ 82 h 176"/>
                <a:gd name="T58" fmla="*/ 47 w 458"/>
                <a:gd name="T59" fmla="*/ 46 h 176"/>
                <a:gd name="T60" fmla="*/ 65 w 458"/>
                <a:gd name="T61" fmla="*/ 59 h 176"/>
                <a:gd name="T62" fmla="*/ 65 w 458"/>
                <a:gd name="T63" fmla="*/ 59 h 176"/>
                <a:gd name="T64" fmla="*/ 65 w 458"/>
                <a:gd name="T65" fmla="*/ 29 h 176"/>
                <a:gd name="T66" fmla="*/ 78 w 458"/>
                <a:gd name="T67" fmla="*/ 46 h 176"/>
                <a:gd name="T68" fmla="*/ 65 w 458"/>
                <a:gd name="T69" fmla="*/ 29 h 176"/>
                <a:gd name="T70" fmla="*/ 78 w 458"/>
                <a:gd name="T71" fmla="*/ 46 h 176"/>
                <a:gd name="T72" fmla="*/ 100 w 458"/>
                <a:gd name="T73" fmla="*/ 15 h 176"/>
                <a:gd name="T74" fmla="*/ 100 w 458"/>
                <a:gd name="T75" fmla="*/ 15 h 176"/>
                <a:gd name="T76" fmla="*/ 98 w 458"/>
                <a:gd name="T77" fmla="*/ 36 h 176"/>
                <a:gd name="T78" fmla="*/ 109 w 458"/>
                <a:gd name="T79" fmla="*/ 36 h 176"/>
                <a:gd name="T80" fmla="*/ 109 w 458"/>
                <a:gd name="T81" fmla="*/ 15 h 176"/>
                <a:gd name="T82" fmla="*/ 135 w 458"/>
                <a:gd name="T83" fmla="*/ 13 h 176"/>
                <a:gd name="T84" fmla="*/ 148 w 458"/>
                <a:gd name="T85" fmla="*/ 6 h 176"/>
                <a:gd name="T86" fmla="*/ 166 w 458"/>
                <a:gd name="T87" fmla="*/ 33 h 176"/>
                <a:gd name="T88" fmla="*/ 196 w 458"/>
                <a:gd name="T89" fmla="*/ 36 h 176"/>
                <a:gd name="T90" fmla="*/ 196 w 458"/>
                <a:gd name="T91" fmla="*/ 36 h 176"/>
                <a:gd name="T92" fmla="*/ 214 w 458"/>
                <a:gd name="T93" fmla="*/ 19 h 176"/>
                <a:gd name="T94" fmla="*/ 180 w 458"/>
                <a:gd name="T95" fmla="*/ 36 h 176"/>
                <a:gd name="T96" fmla="*/ 176 w 458"/>
                <a:gd name="T97" fmla="*/ 13 h 176"/>
                <a:gd name="T98" fmla="*/ 160 w 458"/>
                <a:gd name="T99" fmla="*/ 19 h 176"/>
                <a:gd name="T100" fmla="*/ 148 w 458"/>
                <a:gd name="T101" fmla="*/ 6 h 176"/>
                <a:gd name="T102" fmla="*/ 140 w 458"/>
                <a:gd name="T103" fmla="*/ 0 h 176"/>
                <a:gd name="T104" fmla="*/ 160 w 458"/>
                <a:gd name="T105" fmla="*/ 19 h 176"/>
                <a:gd name="T106" fmla="*/ 129 w 458"/>
                <a:gd name="T107" fmla="*/ 23 h 176"/>
                <a:gd name="T108" fmla="*/ 91 w 458"/>
                <a:gd name="T109" fmla="*/ 27 h 176"/>
                <a:gd name="T110" fmla="*/ 55 w 458"/>
                <a:gd name="T111" fmla="*/ 50 h 176"/>
                <a:gd name="T112" fmla="*/ 51 w 458"/>
                <a:gd name="T113" fmla="*/ 63 h 176"/>
                <a:gd name="T114" fmla="*/ 36 w 458"/>
                <a:gd name="T115" fmla="*/ 59 h 176"/>
                <a:gd name="T116" fmla="*/ 40 w 458"/>
                <a:gd name="T117" fmla="*/ 69 h 176"/>
                <a:gd name="T118" fmla="*/ 65 w 458"/>
                <a:gd name="T119" fmla="*/ 59 h 1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58"/>
                <a:gd name="T181" fmla="*/ 0 h 176"/>
                <a:gd name="T182" fmla="*/ 458 w 458"/>
                <a:gd name="T183" fmla="*/ 176 h 1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58" h="176">
                  <a:moveTo>
                    <a:pt x="91" y="155"/>
                  </a:moveTo>
                  <a:lnTo>
                    <a:pt x="107" y="142"/>
                  </a:lnTo>
                  <a:lnTo>
                    <a:pt x="81" y="146"/>
                  </a:lnTo>
                  <a:lnTo>
                    <a:pt x="102" y="132"/>
                  </a:lnTo>
                  <a:lnTo>
                    <a:pt x="67" y="129"/>
                  </a:lnTo>
                  <a:lnTo>
                    <a:pt x="91" y="119"/>
                  </a:lnTo>
                  <a:lnTo>
                    <a:pt x="74" y="115"/>
                  </a:lnTo>
                  <a:lnTo>
                    <a:pt x="85" y="102"/>
                  </a:lnTo>
                  <a:lnTo>
                    <a:pt x="74" y="115"/>
                  </a:lnTo>
                  <a:lnTo>
                    <a:pt x="91" y="119"/>
                  </a:lnTo>
                  <a:lnTo>
                    <a:pt x="67" y="129"/>
                  </a:lnTo>
                  <a:lnTo>
                    <a:pt x="74" y="115"/>
                  </a:lnTo>
                  <a:lnTo>
                    <a:pt x="62" y="102"/>
                  </a:lnTo>
                  <a:lnTo>
                    <a:pt x="91" y="92"/>
                  </a:lnTo>
                  <a:lnTo>
                    <a:pt x="67" y="86"/>
                  </a:lnTo>
                  <a:lnTo>
                    <a:pt x="141" y="161"/>
                  </a:lnTo>
                  <a:lnTo>
                    <a:pt x="124" y="175"/>
                  </a:lnTo>
                  <a:lnTo>
                    <a:pt x="85" y="75"/>
                  </a:lnTo>
                  <a:lnTo>
                    <a:pt x="124" y="175"/>
                  </a:lnTo>
                  <a:lnTo>
                    <a:pt x="141" y="150"/>
                  </a:lnTo>
                  <a:lnTo>
                    <a:pt x="113" y="152"/>
                  </a:lnTo>
                  <a:lnTo>
                    <a:pt x="124" y="165"/>
                  </a:lnTo>
                  <a:lnTo>
                    <a:pt x="126" y="165"/>
                  </a:lnTo>
                  <a:lnTo>
                    <a:pt x="130" y="163"/>
                  </a:lnTo>
                  <a:lnTo>
                    <a:pt x="135" y="161"/>
                  </a:lnTo>
                  <a:lnTo>
                    <a:pt x="139" y="159"/>
                  </a:lnTo>
                  <a:lnTo>
                    <a:pt x="143" y="157"/>
                  </a:lnTo>
                  <a:lnTo>
                    <a:pt x="147" y="153"/>
                  </a:lnTo>
                  <a:lnTo>
                    <a:pt x="145" y="152"/>
                  </a:lnTo>
                  <a:lnTo>
                    <a:pt x="141" y="150"/>
                  </a:lnTo>
                  <a:lnTo>
                    <a:pt x="135" y="148"/>
                  </a:lnTo>
                  <a:lnTo>
                    <a:pt x="130" y="146"/>
                  </a:lnTo>
                  <a:lnTo>
                    <a:pt x="124" y="144"/>
                  </a:lnTo>
                  <a:lnTo>
                    <a:pt x="117" y="144"/>
                  </a:lnTo>
                  <a:lnTo>
                    <a:pt x="113" y="142"/>
                  </a:lnTo>
                  <a:lnTo>
                    <a:pt x="111" y="142"/>
                  </a:lnTo>
                  <a:lnTo>
                    <a:pt x="109" y="142"/>
                  </a:lnTo>
                  <a:lnTo>
                    <a:pt x="107" y="142"/>
                  </a:lnTo>
                  <a:lnTo>
                    <a:pt x="137" y="132"/>
                  </a:lnTo>
                  <a:lnTo>
                    <a:pt x="113" y="115"/>
                  </a:lnTo>
                  <a:lnTo>
                    <a:pt x="137" y="123"/>
                  </a:lnTo>
                  <a:lnTo>
                    <a:pt x="119" y="132"/>
                  </a:lnTo>
                  <a:lnTo>
                    <a:pt x="113" y="115"/>
                  </a:lnTo>
                  <a:lnTo>
                    <a:pt x="124" y="100"/>
                  </a:lnTo>
                  <a:lnTo>
                    <a:pt x="85" y="96"/>
                  </a:lnTo>
                  <a:lnTo>
                    <a:pt x="124" y="100"/>
                  </a:lnTo>
                  <a:lnTo>
                    <a:pt x="119" y="86"/>
                  </a:lnTo>
                  <a:lnTo>
                    <a:pt x="91" y="86"/>
                  </a:lnTo>
                  <a:lnTo>
                    <a:pt x="119" y="86"/>
                  </a:lnTo>
                  <a:lnTo>
                    <a:pt x="81" y="69"/>
                  </a:lnTo>
                  <a:lnTo>
                    <a:pt x="91" y="86"/>
                  </a:lnTo>
                  <a:lnTo>
                    <a:pt x="50" y="82"/>
                  </a:lnTo>
                  <a:lnTo>
                    <a:pt x="74" y="59"/>
                  </a:lnTo>
                  <a:lnTo>
                    <a:pt x="28" y="82"/>
                  </a:lnTo>
                  <a:lnTo>
                    <a:pt x="85" y="96"/>
                  </a:lnTo>
                  <a:lnTo>
                    <a:pt x="45" y="69"/>
                  </a:lnTo>
                  <a:lnTo>
                    <a:pt x="0" y="69"/>
                  </a:lnTo>
                  <a:lnTo>
                    <a:pt x="28" y="82"/>
                  </a:lnTo>
                  <a:lnTo>
                    <a:pt x="50" y="82"/>
                  </a:lnTo>
                  <a:lnTo>
                    <a:pt x="95" y="46"/>
                  </a:lnTo>
                  <a:lnTo>
                    <a:pt x="81" y="69"/>
                  </a:lnTo>
                  <a:lnTo>
                    <a:pt x="130" y="59"/>
                  </a:lnTo>
                  <a:lnTo>
                    <a:pt x="95" y="46"/>
                  </a:lnTo>
                  <a:lnTo>
                    <a:pt x="130" y="59"/>
                  </a:lnTo>
                  <a:lnTo>
                    <a:pt x="159" y="33"/>
                  </a:lnTo>
                  <a:lnTo>
                    <a:pt x="130" y="29"/>
                  </a:lnTo>
                  <a:lnTo>
                    <a:pt x="130" y="50"/>
                  </a:lnTo>
                  <a:lnTo>
                    <a:pt x="159" y="46"/>
                  </a:lnTo>
                  <a:lnTo>
                    <a:pt x="159" y="33"/>
                  </a:lnTo>
                  <a:lnTo>
                    <a:pt x="130" y="29"/>
                  </a:lnTo>
                  <a:lnTo>
                    <a:pt x="119" y="40"/>
                  </a:lnTo>
                  <a:lnTo>
                    <a:pt x="159" y="46"/>
                  </a:lnTo>
                  <a:lnTo>
                    <a:pt x="200" y="36"/>
                  </a:lnTo>
                  <a:lnTo>
                    <a:pt x="204" y="15"/>
                  </a:lnTo>
                  <a:lnTo>
                    <a:pt x="176" y="13"/>
                  </a:lnTo>
                  <a:lnTo>
                    <a:pt x="204" y="15"/>
                  </a:lnTo>
                  <a:lnTo>
                    <a:pt x="221" y="15"/>
                  </a:lnTo>
                  <a:lnTo>
                    <a:pt x="200" y="36"/>
                  </a:lnTo>
                  <a:lnTo>
                    <a:pt x="183" y="40"/>
                  </a:lnTo>
                  <a:lnTo>
                    <a:pt x="221" y="36"/>
                  </a:lnTo>
                  <a:lnTo>
                    <a:pt x="183" y="27"/>
                  </a:lnTo>
                  <a:lnTo>
                    <a:pt x="221" y="15"/>
                  </a:lnTo>
                  <a:lnTo>
                    <a:pt x="239" y="33"/>
                  </a:lnTo>
                  <a:lnTo>
                    <a:pt x="273" y="13"/>
                  </a:lnTo>
                  <a:lnTo>
                    <a:pt x="273" y="33"/>
                  </a:lnTo>
                  <a:lnTo>
                    <a:pt x="302" y="6"/>
                  </a:lnTo>
                  <a:lnTo>
                    <a:pt x="337" y="6"/>
                  </a:lnTo>
                  <a:lnTo>
                    <a:pt x="337" y="33"/>
                  </a:lnTo>
                  <a:lnTo>
                    <a:pt x="365" y="36"/>
                  </a:lnTo>
                  <a:lnTo>
                    <a:pt x="400" y="36"/>
                  </a:lnTo>
                  <a:lnTo>
                    <a:pt x="457" y="15"/>
                  </a:lnTo>
                  <a:lnTo>
                    <a:pt x="400" y="36"/>
                  </a:lnTo>
                  <a:lnTo>
                    <a:pt x="417" y="19"/>
                  </a:lnTo>
                  <a:lnTo>
                    <a:pt x="434" y="19"/>
                  </a:lnTo>
                  <a:lnTo>
                    <a:pt x="358" y="13"/>
                  </a:lnTo>
                  <a:lnTo>
                    <a:pt x="365" y="36"/>
                  </a:lnTo>
                  <a:lnTo>
                    <a:pt x="308" y="19"/>
                  </a:lnTo>
                  <a:lnTo>
                    <a:pt x="358" y="13"/>
                  </a:lnTo>
                  <a:lnTo>
                    <a:pt x="302" y="6"/>
                  </a:lnTo>
                  <a:lnTo>
                    <a:pt x="325" y="19"/>
                  </a:lnTo>
                  <a:lnTo>
                    <a:pt x="358" y="13"/>
                  </a:lnTo>
                  <a:lnTo>
                    <a:pt x="302" y="6"/>
                  </a:lnTo>
                  <a:lnTo>
                    <a:pt x="308" y="19"/>
                  </a:lnTo>
                  <a:lnTo>
                    <a:pt x="285" y="0"/>
                  </a:lnTo>
                  <a:lnTo>
                    <a:pt x="273" y="33"/>
                  </a:lnTo>
                  <a:lnTo>
                    <a:pt x="325" y="19"/>
                  </a:lnTo>
                  <a:lnTo>
                    <a:pt x="239" y="13"/>
                  </a:lnTo>
                  <a:lnTo>
                    <a:pt x="261" y="23"/>
                  </a:lnTo>
                  <a:lnTo>
                    <a:pt x="204" y="15"/>
                  </a:lnTo>
                  <a:lnTo>
                    <a:pt x="183" y="27"/>
                  </a:lnTo>
                  <a:lnTo>
                    <a:pt x="119" y="40"/>
                  </a:lnTo>
                  <a:lnTo>
                    <a:pt x="113" y="50"/>
                  </a:lnTo>
                  <a:lnTo>
                    <a:pt x="74" y="59"/>
                  </a:lnTo>
                  <a:lnTo>
                    <a:pt x="102" y="63"/>
                  </a:lnTo>
                  <a:lnTo>
                    <a:pt x="0" y="69"/>
                  </a:lnTo>
                  <a:lnTo>
                    <a:pt x="74" y="59"/>
                  </a:lnTo>
                  <a:lnTo>
                    <a:pt x="67" y="40"/>
                  </a:lnTo>
                  <a:lnTo>
                    <a:pt x="81" y="69"/>
                  </a:lnTo>
                  <a:lnTo>
                    <a:pt x="57" y="59"/>
                  </a:lnTo>
                  <a:lnTo>
                    <a:pt x="130" y="59"/>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52" name="Freeform 31"/>
            <p:cNvSpPr>
              <a:spLocks/>
            </p:cNvSpPr>
            <p:nvPr/>
          </p:nvSpPr>
          <p:spPr bwMode="auto">
            <a:xfrm>
              <a:off x="858" y="3653"/>
              <a:ext cx="682" cy="160"/>
            </a:xfrm>
            <a:custGeom>
              <a:avLst/>
              <a:gdLst>
                <a:gd name="T0" fmla="*/ 39 w 767"/>
                <a:gd name="T1" fmla="*/ 27 h 160"/>
                <a:gd name="T2" fmla="*/ 39 w 767"/>
                <a:gd name="T3" fmla="*/ 29 h 160"/>
                <a:gd name="T4" fmla="*/ 33 w 767"/>
                <a:gd name="T5" fmla="*/ 35 h 160"/>
                <a:gd name="T6" fmla="*/ 27 w 767"/>
                <a:gd name="T7" fmla="*/ 44 h 160"/>
                <a:gd name="T8" fmla="*/ 18 w 767"/>
                <a:gd name="T9" fmla="*/ 56 h 160"/>
                <a:gd name="T10" fmla="*/ 11 w 767"/>
                <a:gd name="T11" fmla="*/ 69 h 160"/>
                <a:gd name="T12" fmla="*/ 5 w 767"/>
                <a:gd name="T13" fmla="*/ 85 h 160"/>
                <a:gd name="T14" fmla="*/ 4 w 767"/>
                <a:gd name="T15" fmla="*/ 92 h 160"/>
                <a:gd name="T16" fmla="*/ 2 w 767"/>
                <a:gd name="T17" fmla="*/ 102 h 160"/>
                <a:gd name="T18" fmla="*/ 0 w 767"/>
                <a:gd name="T19" fmla="*/ 110 h 160"/>
                <a:gd name="T20" fmla="*/ 0 w 767"/>
                <a:gd name="T21" fmla="*/ 117 h 160"/>
                <a:gd name="T22" fmla="*/ 2 w 767"/>
                <a:gd name="T23" fmla="*/ 133 h 160"/>
                <a:gd name="T24" fmla="*/ 4 w 767"/>
                <a:gd name="T25" fmla="*/ 140 h 160"/>
                <a:gd name="T26" fmla="*/ 4 w 767"/>
                <a:gd name="T27" fmla="*/ 144 h 160"/>
                <a:gd name="T28" fmla="*/ 4 w 767"/>
                <a:gd name="T29" fmla="*/ 146 h 160"/>
                <a:gd name="T30" fmla="*/ 2 w 767"/>
                <a:gd name="T31" fmla="*/ 144 h 160"/>
                <a:gd name="T32" fmla="*/ 2 w 767"/>
                <a:gd name="T33" fmla="*/ 142 h 160"/>
                <a:gd name="T34" fmla="*/ 0 w 767"/>
                <a:gd name="T35" fmla="*/ 140 h 160"/>
                <a:gd name="T36" fmla="*/ 0 w 767"/>
                <a:gd name="T37" fmla="*/ 138 h 160"/>
                <a:gd name="T38" fmla="*/ 128 w 767"/>
                <a:gd name="T39" fmla="*/ 154 h 160"/>
                <a:gd name="T40" fmla="*/ 128 w 767"/>
                <a:gd name="T41" fmla="*/ 123 h 160"/>
                <a:gd name="T42" fmla="*/ 152 w 767"/>
                <a:gd name="T43" fmla="*/ 159 h 160"/>
                <a:gd name="T44" fmla="*/ 379 w 767"/>
                <a:gd name="T45" fmla="*/ 148 h 160"/>
                <a:gd name="T46" fmla="*/ 379 w 767"/>
                <a:gd name="T47" fmla="*/ 142 h 160"/>
                <a:gd name="T48" fmla="*/ 377 w 767"/>
                <a:gd name="T49" fmla="*/ 123 h 160"/>
                <a:gd name="T50" fmla="*/ 375 w 767"/>
                <a:gd name="T51" fmla="*/ 112 h 160"/>
                <a:gd name="T52" fmla="*/ 371 w 767"/>
                <a:gd name="T53" fmla="*/ 98 h 160"/>
                <a:gd name="T54" fmla="*/ 365 w 767"/>
                <a:gd name="T55" fmla="*/ 85 h 160"/>
                <a:gd name="T56" fmla="*/ 358 w 767"/>
                <a:gd name="T57" fmla="*/ 69 h 160"/>
                <a:gd name="T58" fmla="*/ 349 w 767"/>
                <a:gd name="T59" fmla="*/ 56 h 160"/>
                <a:gd name="T60" fmla="*/ 335 w 767"/>
                <a:gd name="T61" fmla="*/ 42 h 160"/>
                <a:gd name="T62" fmla="*/ 318 w 767"/>
                <a:gd name="T63" fmla="*/ 29 h 160"/>
                <a:gd name="T64" fmla="*/ 301 w 767"/>
                <a:gd name="T65" fmla="*/ 18 h 160"/>
                <a:gd name="T66" fmla="*/ 276 w 767"/>
                <a:gd name="T67" fmla="*/ 10 h 160"/>
                <a:gd name="T68" fmla="*/ 248 w 767"/>
                <a:gd name="T69" fmla="*/ 4 h 160"/>
                <a:gd name="T70" fmla="*/ 218 w 767"/>
                <a:gd name="T71" fmla="*/ 0 h 160"/>
                <a:gd name="T72" fmla="*/ 181 w 767"/>
                <a:gd name="T73" fmla="*/ 2 h 160"/>
                <a:gd name="T74" fmla="*/ 113 w 767"/>
                <a:gd name="T75" fmla="*/ 8 h 160"/>
                <a:gd name="T76" fmla="*/ 68 w 767"/>
                <a:gd name="T77" fmla="*/ 12 h 160"/>
                <a:gd name="T78" fmla="*/ 42 w 767"/>
                <a:gd name="T79" fmla="*/ 16 h 160"/>
                <a:gd name="T80" fmla="*/ 31 w 767"/>
                <a:gd name="T81" fmla="*/ 19 h 160"/>
                <a:gd name="T82" fmla="*/ 28 w 767"/>
                <a:gd name="T83" fmla="*/ 21 h 160"/>
                <a:gd name="T84" fmla="*/ 28 w 767"/>
                <a:gd name="T85" fmla="*/ 23 h 160"/>
                <a:gd name="T86" fmla="*/ 30 w 767"/>
                <a:gd name="T87" fmla="*/ 23 h 160"/>
                <a:gd name="T88" fmla="*/ 32 w 767"/>
                <a:gd name="T89" fmla="*/ 25 h 160"/>
                <a:gd name="T90" fmla="*/ 37 w 767"/>
                <a:gd name="T91" fmla="*/ 27 h 160"/>
                <a:gd name="T92" fmla="*/ 39 w 767"/>
                <a:gd name="T93" fmla="*/ 27 h 16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7"/>
                <a:gd name="T142" fmla="*/ 0 h 160"/>
                <a:gd name="T143" fmla="*/ 767 w 767"/>
                <a:gd name="T144" fmla="*/ 160 h 16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7" h="160">
                  <a:moveTo>
                    <a:pt x="80" y="27"/>
                  </a:moveTo>
                  <a:lnTo>
                    <a:pt x="79" y="29"/>
                  </a:lnTo>
                  <a:lnTo>
                    <a:pt x="68" y="35"/>
                  </a:lnTo>
                  <a:lnTo>
                    <a:pt x="54" y="44"/>
                  </a:lnTo>
                  <a:lnTo>
                    <a:pt x="37" y="56"/>
                  </a:lnTo>
                  <a:lnTo>
                    <a:pt x="23" y="69"/>
                  </a:lnTo>
                  <a:lnTo>
                    <a:pt x="11" y="85"/>
                  </a:lnTo>
                  <a:lnTo>
                    <a:pt x="5" y="92"/>
                  </a:lnTo>
                  <a:lnTo>
                    <a:pt x="2" y="102"/>
                  </a:lnTo>
                  <a:lnTo>
                    <a:pt x="0" y="110"/>
                  </a:lnTo>
                  <a:lnTo>
                    <a:pt x="0" y="117"/>
                  </a:lnTo>
                  <a:lnTo>
                    <a:pt x="2" y="133"/>
                  </a:lnTo>
                  <a:lnTo>
                    <a:pt x="5" y="140"/>
                  </a:lnTo>
                  <a:lnTo>
                    <a:pt x="5" y="144"/>
                  </a:lnTo>
                  <a:lnTo>
                    <a:pt x="5" y="146"/>
                  </a:lnTo>
                  <a:lnTo>
                    <a:pt x="2" y="144"/>
                  </a:lnTo>
                  <a:lnTo>
                    <a:pt x="2" y="142"/>
                  </a:lnTo>
                  <a:lnTo>
                    <a:pt x="0" y="140"/>
                  </a:lnTo>
                  <a:lnTo>
                    <a:pt x="0" y="138"/>
                  </a:lnTo>
                  <a:lnTo>
                    <a:pt x="259" y="154"/>
                  </a:lnTo>
                  <a:lnTo>
                    <a:pt x="259" y="123"/>
                  </a:lnTo>
                  <a:lnTo>
                    <a:pt x="307" y="159"/>
                  </a:lnTo>
                  <a:lnTo>
                    <a:pt x="766" y="148"/>
                  </a:lnTo>
                  <a:lnTo>
                    <a:pt x="766" y="142"/>
                  </a:lnTo>
                  <a:lnTo>
                    <a:pt x="764" y="123"/>
                  </a:lnTo>
                  <a:lnTo>
                    <a:pt x="759" y="112"/>
                  </a:lnTo>
                  <a:lnTo>
                    <a:pt x="750" y="98"/>
                  </a:lnTo>
                  <a:lnTo>
                    <a:pt x="740" y="85"/>
                  </a:lnTo>
                  <a:lnTo>
                    <a:pt x="724" y="69"/>
                  </a:lnTo>
                  <a:lnTo>
                    <a:pt x="705" y="56"/>
                  </a:lnTo>
                  <a:lnTo>
                    <a:pt x="679" y="42"/>
                  </a:lnTo>
                  <a:lnTo>
                    <a:pt x="646" y="29"/>
                  </a:lnTo>
                  <a:lnTo>
                    <a:pt x="607" y="18"/>
                  </a:lnTo>
                  <a:lnTo>
                    <a:pt x="559" y="10"/>
                  </a:lnTo>
                  <a:lnTo>
                    <a:pt x="503" y="4"/>
                  </a:lnTo>
                  <a:lnTo>
                    <a:pt x="440" y="0"/>
                  </a:lnTo>
                  <a:lnTo>
                    <a:pt x="364" y="2"/>
                  </a:lnTo>
                  <a:lnTo>
                    <a:pt x="229" y="8"/>
                  </a:lnTo>
                  <a:lnTo>
                    <a:pt x="139" y="12"/>
                  </a:lnTo>
                  <a:lnTo>
                    <a:pt x="87" y="16"/>
                  </a:lnTo>
                  <a:lnTo>
                    <a:pt x="63" y="19"/>
                  </a:lnTo>
                  <a:lnTo>
                    <a:pt x="59" y="21"/>
                  </a:lnTo>
                  <a:lnTo>
                    <a:pt x="59" y="23"/>
                  </a:lnTo>
                  <a:lnTo>
                    <a:pt x="61" y="23"/>
                  </a:lnTo>
                  <a:lnTo>
                    <a:pt x="66" y="25"/>
                  </a:lnTo>
                  <a:lnTo>
                    <a:pt x="77" y="27"/>
                  </a:lnTo>
                  <a:lnTo>
                    <a:pt x="80" y="27"/>
                  </a:lnTo>
                </a:path>
              </a:pathLst>
            </a:custGeom>
            <a:solidFill>
              <a:srgbClr val="7D4A17"/>
            </a:solidFill>
            <a:ln w="12700" cap="rnd">
              <a:noFill/>
              <a:round/>
              <a:headEnd/>
              <a:tailEnd/>
            </a:ln>
          </p:spPr>
          <p:txBody>
            <a:bodyPr/>
            <a:lstStyle/>
            <a:p>
              <a:endParaRPr lang="sr-Latn-CS">
                <a:latin typeface="Tahoma" pitchFamily="34" charset="0"/>
              </a:endParaRPr>
            </a:p>
          </p:txBody>
        </p:sp>
        <p:sp>
          <p:nvSpPr>
            <p:cNvPr id="64553" name="Freeform 32"/>
            <p:cNvSpPr>
              <a:spLocks/>
            </p:cNvSpPr>
            <p:nvPr/>
          </p:nvSpPr>
          <p:spPr bwMode="auto">
            <a:xfrm>
              <a:off x="858" y="3653"/>
              <a:ext cx="682" cy="160"/>
            </a:xfrm>
            <a:custGeom>
              <a:avLst/>
              <a:gdLst>
                <a:gd name="T0" fmla="*/ 39 w 767"/>
                <a:gd name="T1" fmla="*/ 27 h 160"/>
                <a:gd name="T2" fmla="*/ 39 w 767"/>
                <a:gd name="T3" fmla="*/ 29 h 160"/>
                <a:gd name="T4" fmla="*/ 33 w 767"/>
                <a:gd name="T5" fmla="*/ 35 h 160"/>
                <a:gd name="T6" fmla="*/ 27 w 767"/>
                <a:gd name="T7" fmla="*/ 44 h 160"/>
                <a:gd name="T8" fmla="*/ 18 w 767"/>
                <a:gd name="T9" fmla="*/ 56 h 160"/>
                <a:gd name="T10" fmla="*/ 11 w 767"/>
                <a:gd name="T11" fmla="*/ 69 h 160"/>
                <a:gd name="T12" fmla="*/ 5 w 767"/>
                <a:gd name="T13" fmla="*/ 85 h 160"/>
                <a:gd name="T14" fmla="*/ 4 w 767"/>
                <a:gd name="T15" fmla="*/ 92 h 160"/>
                <a:gd name="T16" fmla="*/ 2 w 767"/>
                <a:gd name="T17" fmla="*/ 102 h 160"/>
                <a:gd name="T18" fmla="*/ 0 w 767"/>
                <a:gd name="T19" fmla="*/ 110 h 160"/>
                <a:gd name="T20" fmla="*/ 0 w 767"/>
                <a:gd name="T21" fmla="*/ 117 h 160"/>
                <a:gd name="T22" fmla="*/ 2 w 767"/>
                <a:gd name="T23" fmla="*/ 133 h 160"/>
                <a:gd name="T24" fmla="*/ 4 w 767"/>
                <a:gd name="T25" fmla="*/ 140 h 160"/>
                <a:gd name="T26" fmla="*/ 4 w 767"/>
                <a:gd name="T27" fmla="*/ 144 h 160"/>
                <a:gd name="T28" fmla="*/ 4 w 767"/>
                <a:gd name="T29" fmla="*/ 146 h 160"/>
                <a:gd name="T30" fmla="*/ 2 w 767"/>
                <a:gd name="T31" fmla="*/ 144 h 160"/>
                <a:gd name="T32" fmla="*/ 2 w 767"/>
                <a:gd name="T33" fmla="*/ 142 h 160"/>
                <a:gd name="T34" fmla="*/ 0 w 767"/>
                <a:gd name="T35" fmla="*/ 140 h 160"/>
                <a:gd name="T36" fmla="*/ 0 w 767"/>
                <a:gd name="T37" fmla="*/ 138 h 160"/>
                <a:gd name="T38" fmla="*/ 128 w 767"/>
                <a:gd name="T39" fmla="*/ 154 h 160"/>
                <a:gd name="T40" fmla="*/ 128 w 767"/>
                <a:gd name="T41" fmla="*/ 123 h 160"/>
                <a:gd name="T42" fmla="*/ 152 w 767"/>
                <a:gd name="T43" fmla="*/ 159 h 160"/>
                <a:gd name="T44" fmla="*/ 379 w 767"/>
                <a:gd name="T45" fmla="*/ 148 h 160"/>
                <a:gd name="T46" fmla="*/ 379 w 767"/>
                <a:gd name="T47" fmla="*/ 142 h 160"/>
                <a:gd name="T48" fmla="*/ 377 w 767"/>
                <a:gd name="T49" fmla="*/ 123 h 160"/>
                <a:gd name="T50" fmla="*/ 375 w 767"/>
                <a:gd name="T51" fmla="*/ 112 h 160"/>
                <a:gd name="T52" fmla="*/ 371 w 767"/>
                <a:gd name="T53" fmla="*/ 98 h 160"/>
                <a:gd name="T54" fmla="*/ 365 w 767"/>
                <a:gd name="T55" fmla="*/ 85 h 160"/>
                <a:gd name="T56" fmla="*/ 358 w 767"/>
                <a:gd name="T57" fmla="*/ 69 h 160"/>
                <a:gd name="T58" fmla="*/ 349 w 767"/>
                <a:gd name="T59" fmla="*/ 56 h 160"/>
                <a:gd name="T60" fmla="*/ 335 w 767"/>
                <a:gd name="T61" fmla="*/ 42 h 160"/>
                <a:gd name="T62" fmla="*/ 318 w 767"/>
                <a:gd name="T63" fmla="*/ 29 h 160"/>
                <a:gd name="T64" fmla="*/ 301 w 767"/>
                <a:gd name="T65" fmla="*/ 18 h 160"/>
                <a:gd name="T66" fmla="*/ 276 w 767"/>
                <a:gd name="T67" fmla="*/ 10 h 160"/>
                <a:gd name="T68" fmla="*/ 248 w 767"/>
                <a:gd name="T69" fmla="*/ 4 h 160"/>
                <a:gd name="T70" fmla="*/ 218 w 767"/>
                <a:gd name="T71" fmla="*/ 0 h 160"/>
                <a:gd name="T72" fmla="*/ 181 w 767"/>
                <a:gd name="T73" fmla="*/ 2 h 160"/>
                <a:gd name="T74" fmla="*/ 113 w 767"/>
                <a:gd name="T75" fmla="*/ 8 h 160"/>
                <a:gd name="T76" fmla="*/ 68 w 767"/>
                <a:gd name="T77" fmla="*/ 12 h 160"/>
                <a:gd name="T78" fmla="*/ 42 w 767"/>
                <a:gd name="T79" fmla="*/ 16 h 160"/>
                <a:gd name="T80" fmla="*/ 31 w 767"/>
                <a:gd name="T81" fmla="*/ 19 h 160"/>
                <a:gd name="T82" fmla="*/ 28 w 767"/>
                <a:gd name="T83" fmla="*/ 21 h 160"/>
                <a:gd name="T84" fmla="*/ 28 w 767"/>
                <a:gd name="T85" fmla="*/ 23 h 160"/>
                <a:gd name="T86" fmla="*/ 30 w 767"/>
                <a:gd name="T87" fmla="*/ 23 h 160"/>
                <a:gd name="T88" fmla="*/ 32 w 767"/>
                <a:gd name="T89" fmla="*/ 25 h 160"/>
                <a:gd name="T90" fmla="*/ 37 w 767"/>
                <a:gd name="T91" fmla="*/ 27 h 160"/>
                <a:gd name="T92" fmla="*/ 39 w 767"/>
                <a:gd name="T93" fmla="*/ 27 h 16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7"/>
                <a:gd name="T142" fmla="*/ 0 h 160"/>
                <a:gd name="T143" fmla="*/ 767 w 767"/>
                <a:gd name="T144" fmla="*/ 160 h 16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7" h="160">
                  <a:moveTo>
                    <a:pt x="80" y="27"/>
                  </a:moveTo>
                  <a:lnTo>
                    <a:pt x="79" y="29"/>
                  </a:lnTo>
                  <a:lnTo>
                    <a:pt x="68" y="35"/>
                  </a:lnTo>
                  <a:lnTo>
                    <a:pt x="54" y="44"/>
                  </a:lnTo>
                  <a:lnTo>
                    <a:pt x="37" y="56"/>
                  </a:lnTo>
                  <a:lnTo>
                    <a:pt x="23" y="69"/>
                  </a:lnTo>
                  <a:lnTo>
                    <a:pt x="11" y="85"/>
                  </a:lnTo>
                  <a:lnTo>
                    <a:pt x="5" y="92"/>
                  </a:lnTo>
                  <a:lnTo>
                    <a:pt x="2" y="102"/>
                  </a:lnTo>
                  <a:lnTo>
                    <a:pt x="0" y="110"/>
                  </a:lnTo>
                  <a:lnTo>
                    <a:pt x="0" y="117"/>
                  </a:lnTo>
                  <a:lnTo>
                    <a:pt x="2" y="133"/>
                  </a:lnTo>
                  <a:lnTo>
                    <a:pt x="5" y="140"/>
                  </a:lnTo>
                  <a:lnTo>
                    <a:pt x="5" y="144"/>
                  </a:lnTo>
                  <a:lnTo>
                    <a:pt x="5" y="146"/>
                  </a:lnTo>
                  <a:lnTo>
                    <a:pt x="2" y="144"/>
                  </a:lnTo>
                  <a:lnTo>
                    <a:pt x="2" y="142"/>
                  </a:lnTo>
                  <a:lnTo>
                    <a:pt x="0" y="140"/>
                  </a:lnTo>
                  <a:lnTo>
                    <a:pt x="0" y="138"/>
                  </a:lnTo>
                  <a:lnTo>
                    <a:pt x="259" y="154"/>
                  </a:lnTo>
                  <a:lnTo>
                    <a:pt x="259" y="123"/>
                  </a:lnTo>
                  <a:lnTo>
                    <a:pt x="307" y="159"/>
                  </a:lnTo>
                  <a:lnTo>
                    <a:pt x="766" y="148"/>
                  </a:lnTo>
                  <a:lnTo>
                    <a:pt x="766" y="142"/>
                  </a:lnTo>
                  <a:lnTo>
                    <a:pt x="764" y="123"/>
                  </a:lnTo>
                  <a:lnTo>
                    <a:pt x="759" y="112"/>
                  </a:lnTo>
                  <a:lnTo>
                    <a:pt x="750" y="98"/>
                  </a:lnTo>
                  <a:lnTo>
                    <a:pt x="740" y="85"/>
                  </a:lnTo>
                  <a:lnTo>
                    <a:pt x="724" y="69"/>
                  </a:lnTo>
                  <a:lnTo>
                    <a:pt x="705" y="56"/>
                  </a:lnTo>
                  <a:lnTo>
                    <a:pt x="679" y="42"/>
                  </a:lnTo>
                  <a:lnTo>
                    <a:pt x="646" y="29"/>
                  </a:lnTo>
                  <a:lnTo>
                    <a:pt x="607" y="18"/>
                  </a:lnTo>
                  <a:lnTo>
                    <a:pt x="559" y="10"/>
                  </a:lnTo>
                  <a:lnTo>
                    <a:pt x="503" y="4"/>
                  </a:lnTo>
                  <a:lnTo>
                    <a:pt x="440" y="0"/>
                  </a:lnTo>
                  <a:lnTo>
                    <a:pt x="364" y="2"/>
                  </a:lnTo>
                  <a:lnTo>
                    <a:pt x="229" y="8"/>
                  </a:lnTo>
                  <a:lnTo>
                    <a:pt x="139" y="12"/>
                  </a:lnTo>
                  <a:lnTo>
                    <a:pt x="87" y="16"/>
                  </a:lnTo>
                  <a:lnTo>
                    <a:pt x="63" y="19"/>
                  </a:lnTo>
                  <a:lnTo>
                    <a:pt x="59" y="21"/>
                  </a:lnTo>
                  <a:lnTo>
                    <a:pt x="59" y="23"/>
                  </a:lnTo>
                  <a:lnTo>
                    <a:pt x="61" y="23"/>
                  </a:lnTo>
                  <a:lnTo>
                    <a:pt x="66" y="25"/>
                  </a:lnTo>
                  <a:lnTo>
                    <a:pt x="77" y="27"/>
                  </a:lnTo>
                  <a:lnTo>
                    <a:pt x="80" y="27"/>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54" name="Freeform 33"/>
            <p:cNvSpPr>
              <a:spLocks/>
            </p:cNvSpPr>
            <p:nvPr/>
          </p:nvSpPr>
          <p:spPr bwMode="auto">
            <a:xfrm>
              <a:off x="815" y="3665"/>
              <a:ext cx="681" cy="158"/>
            </a:xfrm>
            <a:custGeom>
              <a:avLst/>
              <a:gdLst>
                <a:gd name="T0" fmla="*/ 39 w 766"/>
                <a:gd name="T1" fmla="*/ 25 h 158"/>
                <a:gd name="T2" fmla="*/ 38 w 766"/>
                <a:gd name="T3" fmla="*/ 27 h 158"/>
                <a:gd name="T4" fmla="*/ 35 w 766"/>
                <a:gd name="T5" fmla="*/ 32 h 158"/>
                <a:gd name="T6" fmla="*/ 28 w 766"/>
                <a:gd name="T7" fmla="*/ 42 h 158"/>
                <a:gd name="T8" fmla="*/ 22 w 766"/>
                <a:gd name="T9" fmla="*/ 53 h 158"/>
                <a:gd name="T10" fmla="*/ 14 w 766"/>
                <a:gd name="T11" fmla="*/ 67 h 158"/>
                <a:gd name="T12" fmla="*/ 8 w 766"/>
                <a:gd name="T13" fmla="*/ 82 h 158"/>
                <a:gd name="T14" fmla="*/ 4 w 766"/>
                <a:gd name="T15" fmla="*/ 92 h 158"/>
                <a:gd name="T16" fmla="*/ 4 w 766"/>
                <a:gd name="T17" fmla="*/ 100 h 158"/>
                <a:gd name="T18" fmla="*/ 2 w 766"/>
                <a:gd name="T19" fmla="*/ 107 h 158"/>
                <a:gd name="T20" fmla="*/ 0 w 766"/>
                <a:gd name="T21" fmla="*/ 117 h 158"/>
                <a:gd name="T22" fmla="*/ 0 w 766"/>
                <a:gd name="T23" fmla="*/ 123 h 158"/>
                <a:gd name="T24" fmla="*/ 0 w 766"/>
                <a:gd name="T25" fmla="*/ 128 h 158"/>
                <a:gd name="T26" fmla="*/ 0 w 766"/>
                <a:gd name="T27" fmla="*/ 132 h 158"/>
                <a:gd name="T28" fmla="*/ 0 w 766"/>
                <a:gd name="T29" fmla="*/ 134 h 158"/>
                <a:gd name="T30" fmla="*/ 0 w 766"/>
                <a:gd name="T31" fmla="*/ 136 h 158"/>
                <a:gd name="T32" fmla="*/ 126 w 766"/>
                <a:gd name="T33" fmla="*/ 151 h 158"/>
                <a:gd name="T34" fmla="*/ 126 w 766"/>
                <a:gd name="T35" fmla="*/ 121 h 158"/>
                <a:gd name="T36" fmla="*/ 152 w 766"/>
                <a:gd name="T37" fmla="*/ 157 h 158"/>
                <a:gd name="T38" fmla="*/ 378 w 766"/>
                <a:gd name="T39" fmla="*/ 147 h 158"/>
                <a:gd name="T40" fmla="*/ 378 w 766"/>
                <a:gd name="T41" fmla="*/ 140 h 158"/>
                <a:gd name="T42" fmla="*/ 376 w 766"/>
                <a:gd name="T43" fmla="*/ 123 h 158"/>
                <a:gd name="T44" fmla="*/ 374 w 766"/>
                <a:gd name="T45" fmla="*/ 109 h 158"/>
                <a:gd name="T46" fmla="*/ 371 w 766"/>
                <a:gd name="T47" fmla="*/ 96 h 158"/>
                <a:gd name="T48" fmla="*/ 365 w 766"/>
                <a:gd name="T49" fmla="*/ 82 h 158"/>
                <a:gd name="T50" fmla="*/ 358 w 766"/>
                <a:gd name="T51" fmla="*/ 67 h 158"/>
                <a:gd name="T52" fmla="*/ 347 w 766"/>
                <a:gd name="T53" fmla="*/ 53 h 158"/>
                <a:gd name="T54" fmla="*/ 334 w 766"/>
                <a:gd name="T55" fmla="*/ 40 h 158"/>
                <a:gd name="T56" fmla="*/ 318 w 766"/>
                <a:gd name="T57" fmla="*/ 27 h 158"/>
                <a:gd name="T58" fmla="*/ 298 w 766"/>
                <a:gd name="T59" fmla="*/ 17 h 158"/>
                <a:gd name="T60" fmla="*/ 276 w 766"/>
                <a:gd name="T61" fmla="*/ 7 h 158"/>
                <a:gd name="T62" fmla="*/ 248 w 766"/>
                <a:gd name="T63" fmla="*/ 2 h 158"/>
                <a:gd name="T64" fmla="*/ 217 w 766"/>
                <a:gd name="T65" fmla="*/ 0 h 158"/>
                <a:gd name="T66" fmla="*/ 180 w 766"/>
                <a:gd name="T67" fmla="*/ 0 h 158"/>
                <a:gd name="T68" fmla="*/ 124 w 766"/>
                <a:gd name="T69" fmla="*/ 4 h 158"/>
                <a:gd name="T70" fmla="*/ 87 w 766"/>
                <a:gd name="T71" fmla="*/ 9 h 158"/>
                <a:gd name="T72" fmla="*/ 61 w 766"/>
                <a:gd name="T73" fmla="*/ 13 h 158"/>
                <a:gd name="T74" fmla="*/ 47 w 766"/>
                <a:gd name="T75" fmla="*/ 17 h 158"/>
                <a:gd name="T76" fmla="*/ 39 w 766"/>
                <a:gd name="T77" fmla="*/ 21 h 158"/>
                <a:gd name="T78" fmla="*/ 38 w 766"/>
                <a:gd name="T79" fmla="*/ 23 h 158"/>
                <a:gd name="T80" fmla="*/ 39 w 766"/>
                <a:gd name="T81" fmla="*/ 25 h 15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6"/>
                <a:gd name="T124" fmla="*/ 0 h 158"/>
                <a:gd name="T125" fmla="*/ 766 w 766"/>
                <a:gd name="T126" fmla="*/ 158 h 15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6" h="158">
                  <a:moveTo>
                    <a:pt x="80" y="25"/>
                  </a:moveTo>
                  <a:lnTo>
                    <a:pt x="78" y="27"/>
                  </a:lnTo>
                  <a:lnTo>
                    <a:pt x="70" y="32"/>
                  </a:lnTo>
                  <a:lnTo>
                    <a:pt x="57" y="42"/>
                  </a:lnTo>
                  <a:lnTo>
                    <a:pt x="44" y="53"/>
                  </a:lnTo>
                  <a:lnTo>
                    <a:pt x="28" y="67"/>
                  </a:lnTo>
                  <a:lnTo>
                    <a:pt x="16" y="82"/>
                  </a:lnTo>
                  <a:lnTo>
                    <a:pt x="9" y="92"/>
                  </a:lnTo>
                  <a:lnTo>
                    <a:pt x="5" y="100"/>
                  </a:lnTo>
                  <a:lnTo>
                    <a:pt x="2" y="107"/>
                  </a:lnTo>
                  <a:lnTo>
                    <a:pt x="0" y="117"/>
                  </a:lnTo>
                  <a:lnTo>
                    <a:pt x="0" y="123"/>
                  </a:lnTo>
                  <a:lnTo>
                    <a:pt x="0" y="128"/>
                  </a:lnTo>
                  <a:lnTo>
                    <a:pt x="0" y="132"/>
                  </a:lnTo>
                  <a:lnTo>
                    <a:pt x="0" y="134"/>
                  </a:lnTo>
                  <a:lnTo>
                    <a:pt x="0" y="136"/>
                  </a:lnTo>
                  <a:lnTo>
                    <a:pt x="257" y="151"/>
                  </a:lnTo>
                  <a:lnTo>
                    <a:pt x="257" y="121"/>
                  </a:lnTo>
                  <a:lnTo>
                    <a:pt x="307" y="157"/>
                  </a:lnTo>
                  <a:lnTo>
                    <a:pt x="765" y="147"/>
                  </a:lnTo>
                  <a:lnTo>
                    <a:pt x="765" y="140"/>
                  </a:lnTo>
                  <a:lnTo>
                    <a:pt x="762" y="123"/>
                  </a:lnTo>
                  <a:lnTo>
                    <a:pt x="757" y="109"/>
                  </a:lnTo>
                  <a:lnTo>
                    <a:pt x="750" y="96"/>
                  </a:lnTo>
                  <a:lnTo>
                    <a:pt x="739" y="82"/>
                  </a:lnTo>
                  <a:lnTo>
                    <a:pt x="724" y="67"/>
                  </a:lnTo>
                  <a:lnTo>
                    <a:pt x="703" y="53"/>
                  </a:lnTo>
                  <a:lnTo>
                    <a:pt x="677" y="40"/>
                  </a:lnTo>
                  <a:lnTo>
                    <a:pt x="646" y="27"/>
                  </a:lnTo>
                  <a:lnTo>
                    <a:pt x="604" y="17"/>
                  </a:lnTo>
                  <a:lnTo>
                    <a:pt x="559" y="7"/>
                  </a:lnTo>
                  <a:lnTo>
                    <a:pt x="502" y="2"/>
                  </a:lnTo>
                  <a:lnTo>
                    <a:pt x="437" y="0"/>
                  </a:lnTo>
                  <a:lnTo>
                    <a:pt x="364" y="0"/>
                  </a:lnTo>
                  <a:lnTo>
                    <a:pt x="253" y="4"/>
                  </a:lnTo>
                  <a:lnTo>
                    <a:pt x="175" y="9"/>
                  </a:lnTo>
                  <a:lnTo>
                    <a:pt x="125" y="13"/>
                  </a:lnTo>
                  <a:lnTo>
                    <a:pt x="94" y="17"/>
                  </a:lnTo>
                  <a:lnTo>
                    <a:pt x="80" y="21"/>
                  </a:lnTo>
                  <a:lnTo>
                    <a:pt x="78" y="23"/>
                  </a:lnTo>
                  <a:lnTo>
                    <a:pt x="80" y="25"/>
                  </a:lnTo>
                </a:path>
              </a:pathLst>
            </a:custGeom>
            <a:solidFill>
              <a:srgbClr val="996633"/>
            </a:solidFill>
            <a:ln w="12700" cap="rnd">
              <a:noFill/>
              <a:round/>
              <a:headEnd/>
              <a:tailEnd/>
            </a:ln>
          </p:spPr>
          <p:txBody>
            <a:bodyPr/>
            <a:lstStyle/>
            <a:p>
              <a:endParaRPr lang="sr-Latn-CS">
                <a:latin typeface="Tahoma" pitchFamily="34" charset="0"/>
              </a:endParaRPr>
            </a:p>
          </p:txBody>
        </p:sp>
        <p:sp>
          <p:nvSpPr>
            <p:cNvPr id="64555" name="Freeform 34"/>
            <p:cNvSpPr>
              <a:spLocks/>
            </p:cNvSpPr>
            <p:nvPr/>
          </p:nvSpPr>
          <p:spPr bwMode="auto">
            <a:xfrm>
              <a:off x="815" y="3665"/>
              <a:ext cx="681" cy="158"/>
            </a:xfrm>
            <a:custGeom>
              <a:avLst/>
              <a:gdLst>
                <a:gd name="T0" fmla="*/ 39 w 766"/>
                <a:gd name="T1" fmla="*/ 25 h 158"/>
                <a:gd name="T2" fmla="*/ 38 w 766"/>
                <a:gd name="T3" fmla="*/ 27 h 158"/>
                <a:gd name="T4" fmla="*/ 35 w 766"/>
                <a:gd name="T5" fmla="*/ 32 h 158"/>
                <a:gd name="T6" fmla="*/ 28 w 766"/>
                <a:gd name="T7" fmla="*/ 42 h 158"/>
                <a:gd name="T8" fmla="*/ 22 w 766"/>
                <a:gd name="T9" fmla="*/ 53 h 158"/>
                <a:gd name="T10" fmla="*/ 14 w 766"/>
                <a:gd name="T11" fmla="*/ 67 h 158"/>
                <a:gd name="T12" fmla="*/ 8 w 766"/>
                <a:gd name="T13" fmla="*/ 82 h 158"/>
                <a:gd name="T14" fmla="*/ 4 w 766"/>
                <a:gd name="T15" fmla="*/ 92 h 158"/>
                <a:gd name="T16" fmla="*/ 4 w 766"/>
                <a:gd name="T17" fmla="*/ 100 h 158"/>
                <a:gd name="T18" fmla="*/ 2 w 766"/>
                <a:gd name="T19" fmla="*/ 107 h 158"/>
                <a:gd name="T20" fmla="*/ 0 w 766"/>
                <a:gd name="T21" fmla="*/ 117 h 158"/>
                <a:gd name="T22" fmla="*/ 0 w 766"/>
                <a:gd name="T23" fmla="*/ 123 h 158"/>
                <a:gd name="T24" fmla="*/ 0 w 766"/>
                <a:gd name="T25" fmla="*/ 128 h 158"/>
                <a:gd name="T26" fmla="*/ 0 w 766"/>
                <a:gd name="T27" fmla="*/ 132 h 158"/>
                <a:gd name="T28" fmla="*/ 0 w 766"/>
                <a:gd name="T29" fmla="*/ 134 h 158"/>
                <a:gd name="T30" fmla="*/ 0 w 766"/>
                <a:gd name="T31" fmla="*/ 136 h 158"/>
                <a:gd name="T32" fmla="*/ 126 w 766"/>
                <a:gd name="T33" fmla="*/ 151 h 158"/>
                <a:gd name="T34" fmla="*/ 126 w 766"/>
                <a:gd name="T35" fmla="*/ 121 h 158"/>
                <a:gd name="T36" fmla="*/ 152 w 766"/>
                <a:gd name="T37" fmla="*/ 157 h 158"/>
                <a:gd name="T38" fmla="*/ 378 w 766"/>
                <a:gd name="T39" fmla="*/ 147 h 158"/>
                <a:gd name="T40" fmla="*/ 378 w 766"/>
                <a:gd name="T41" fmla="*/ 140 h 158"/>
                <a:gd name="T42" fmla="*/ 376 w 766"/>
                <a:gd name="T43" fmla="*/ 123 h 158"/>
                <a:gd name="T44" fmla="*/ 374 w 766"/>
                <a:gd name="T45" fmla="*/ 109 h 158"/>
                <a:gd name="T46" fmla="*/ 371 w 766"/>
                <a:gd name="T47" fmla="*/ 96 h 158"/>
                <a:gd name="T48" fmla="*/ 365 w 766"/>
                <a:gd name="T49" fmla="*/ 82 h 158"/>
                <a:gd name="T50" fmla="*/ 358 w 766"/>
                <a:gd name="T51" fmla="*/ 67 h 158"/>
                <a:gd name="T52" fmla="*/ 347 w 766"/>
                <a:gd name="T53" fmla="*/ 53 h 158"/>
                <a:gd name="T54" fmla="*/ 334 w 766"/>
                <a:gd name="T55" fmla="*/ 40 h 158"/>
                <a:gd name="T56" fmla="*/ 318 w 766"/>
                <a:gd name="T57" fmla="*/ 27 h 158"/>
                <a:gd name="T58" fmla="*/ 298 w 766"/>
                <a:gd name="T59" fmla="*/ 17 h 158"/>
                <a:gd name="T60" fmla="*/ 276 w 766"/>
                <a:gd name="T61" fmla="*/ 7 h 158"/>
                <a:gd name="T62" fmla="*/ 248 w 766"/>
                <a:gd name="T63" fmla="*/ 2 h 158"/>
                <a:gd name="T64" fmla="*/ 217 w 766"/>
                <a:gd name="T65" fmla="*/ 0 h 158"/>
                <a:gd name="T66" fmla="*/ 180 w 766"/>
                <a:gd name="T67" fmla="*/ 0 h 158"/>
                <a:gd name="T68" fmla="*/ 124 w 766"/>
                <a:gd name="T69" fmla="*/ 4 h 158"/>
                <a:gd name="T70" fmla="*/ 87 w 766"/>
                <a:gd name="T71" fmla="*/ 9 h 158"/>
                <a:gd name="T72" fmla="*/ 61 w 766"/>
                <a:gd name="T73" fmla="*/ 13 h 158"/>
                <a:gd name="T74" fmla="*/ 47 w 766"/>
                <a:gd name="T75" fmla="*/ 17 h 158"/>
                <a:gd name="T76" fmla="*/ 39 w 766"/>
                <a:gd name="T77" fmla="*/ 21 h 158"/>
                <a:gd name="T78" fmla="*/ 38 w 766"/>
                <a:gd name="T79" fmla="*/ 23 h 158"/>
                <a:gd name="T80" fmla="*/ 39 w 766"/>
                <a:gd name="T81" fmla="*/ 25 h 15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6"/>
                <a:gd name="T124" fmla="*/ 0 h 158"/>
                <a:gd name="T125" fmla="*/ 766 w 766"/>
                <a:gd name="T126" fmla="*/ 158 h 15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6" h="158">
                  <a:moveTo>
                    <a:pt x="80" y="25"/>
                  </a:moveTo>
                  <a:lnTo>
                    <a:pt x="78" y="27"/>
                  </a:lnTo>
                  <a:lnTo>
                    <a:pt x="70" y="32"/>
                  </a:lnTo>
                  <a:lnTo>
                    <a:pt x="57" y="42"/>
                  </a:lnTo>
                  <a:lnTo>
                    <a:pt x="44" y="53"/>
                  </a:lnTo>
                  <a:lnTo>
                    <a:pt x="28" y="67"/>
                  </a:lnTo>
                  <a:lnTo>
                    <a:pt x="16" y="82"/>
                  </a:lnTo>
                  <a:lnTo>
                    <a:pt x="9" y="92"/>
                  </a:lnTo>
                  <a:lnTo>
                    <a:pt x="5" y="100"/>
                  </a:lnTo>
                  <a:lnTo>
                    <a:pt x="2" y="107"/>
                  </a:lnTo>
                  <a:lnTo>
                    <a:pt x="0" y="117"/>
                  </a:lnTo>
                  <a:lnTo>
                    <a:pt x="0" y="123"/>
                  </a:lnTo>
                  <a:lnTo>
                    <a:pt x="0" y="128"/>
                  </a:lnTo>
                  <a:lnTo>
                    <a:pt x="0" y="132"/>
                  </a:lnTo>
                  <a:lnTo>
                    <a:pt x="0" y="134"/>
                  </a:lnTo>
                  <a:lnTo>
                    <a:pt x="0" y="136"/>
                  </a:lnTo>
                  <a:lnTo>
                    <a:pt x="257" y="151"/>
                  </a:lnTo>
                  <a:lnTo>
                    <a:pt x="257" y="121"/>
                  </a:lnTo>
                  <a:lnTo>
                    <a:pt x="307" y="157"/>
                  </a:lnTo>
                  <a:lnTo>
                    <a:pt x="765" y="147"/>
                  </a:lnTo>
                  <a:lnTo>
                    <a:pt x="765" y="140"/>
                  </a:lnTo>
                  <a:lnTo>
                    <a:pt x="762" y="123"/>
                  </a:lnTo>
                  <a:lnTo>
                    <a:pt x="757" y="109"/>
                  </a:lnTo>
                  <a:lnTo>
                    <a:pt x="750" y="96"/>
                  </a:lnTo>
                  <a:lnTo>
                    <a:pt x="739" y="82"/>
                  </a:lnTo>
                  <a:lnTo>
                    <a:pt x="724" y="67"/>
                  </a:lnTo>
                  <a:lnTo>
                    <a:pt x="703" y="53"/>
                  </a:lnTo>
                  <a:lnTo>
                    <a:pt x="677" y="40"/>
                  </a:lnTo>
                  <a:lnTo>
                    <a:pt x="646" y="27"/>
                  </a:lnTo>
                  <a:lnTo>
                    <a:pt x="604" y="17"/>
                  </a:lnTo>
                  <a:lnTo>
                    <a:pt x="559" y="7"/>
                  </a:lnTo>
                  <a:lnTo>
                    <a:pt x="502" y="2"/>
                  </a:lnTo>
                  <a:lnTo>
                    <a:pt x="437" y="0"/>
                  </a:lnTo>
                  <a:lnTo>
                    <a:pt x="364" y="0"/>
                  </a:lnTo>
                  <a:lnTo>
                    <a:pt x="253" y="4"/>
                  </a:lnTo>
                  <a:lnTo>
                    <a:pt x="175" y="9"/>
                  </a:lnTo>
                  <a:lnTo>
                    <a:pt x="125" y="13"/>
                  </a:lnTo>
                  <a:lnTo>
                    <a:pt x="94" y="17"/>
                  </a:lnTo>
                  <a:lnTo>
                    <a:pt x="80" y="21"/>
                  </a:lnTo>
                  <a:lnTo>
                    <a:pt x="78" y="23"/>
                  </a:lnTo>
                  <a:lnTo>
                    <a:pt x="80" y="25"/>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56" name="Freeform 35"/>
            <p:cNvSpPr>
              <a:spLocks/>
            </p:cNvSpPr>
            <p:nvPr/>
          </p:nvSpPr>
          <p:spPr bwMode="auto">
            <a:xfrm>
              <a:off x="1081" y="2834"/>
              <a:ext cx="232" cy="816"/>
            </a:xfrm>
            <a:custGeom>
              <a:avLst/>
              <a:gdLst>
                <a:gd name="T0" fmla="*/ 104 w 261"/>
                <a:gd name="T1" fmla="*/ 4 h 816"/>
                <a:gd name="T2" fmla="*/ 112 w 261"/>
                <a:gd name="T3" fmla="*/ 31 h 816"/>
                <a:gd name="T4" fmla="*/ 124 w 261"/>
                <a:gd name="T5" fmla="*/ 75 h 816"/>
                <a:gd name="T6" fmla="*/ 127 w 261"/>
                <a:gd name="T7" fmla="*/ 113 h 816"/>
                <a:gd name="T8" fmla="*/ 127 w 261"/>
                <a:gd name="T9" fmla="*/ 140 h 816"/>
                <a:gd name="T10" fmla="*/ 124 w 261"/>
                <a:gd name="T11" fmla="*/ 180 h 816"/>
                <a:gd name="T12" fmla="*/ 115 w 261"/>
                <a:gd name="T13" fmla="*/ 249 h 816"/>
                <a:gd name="T14" fmla="*/ 106 w 261"/>
                <a:gd name="T15" fmla="*/ 319 h 816"/>
                <a:gd name="T16" fmla="*/ 100 w 261"/>
                <a:gd name="T17" fmla="*/ 368 h 816"/>
                <a:gd name="T18" fmla="*/ 98 w 261"/>
                <a:gd name="T19" fmla="*/ 388 h 816"/>
                <a:gd name="T20" fmla="*/ 96 w 261"/>
                <a:gd name="T21" fmla="*/ 418 h 816"/>
                <a:gd name="T22" fmla="*/ 92 w 261"/>
                <a:gd name="T23" fmla="*/ 455 h 816"/>
                <a:gd name="T24" fmla="*/ 92 w 261"/>
                <a:gd name="T25" fmla="*/ 484 h 816"/>
                <a:gd name="T26" fmla="*/ 92 w 261"/>
                <a:gd name="T27" fmla="*/ 499 h 816"/>
                <a:gd name="T28" fmla="*/ 99 w 261"/>
                <a:gd name="T29" fmla="*/ 520 h 816"/>
                <a:gd name="T30" fmla="*/ 108 w 261"/>
                <a:gd name="T31" fmla="*/ 539 h 816"/>
                <a:gd name="T32" fmla="*/ 111 w 261"/>
                <a:gd name="T33" fmla="*/ 553 h 816"/>
                <a:gd name="T34" fmla="*/ 111 w 261"/>
                <a:gd name="T35" fmla="*/ 560 h 816"/>
                <a:gd name="T36" fmla="*/ 106 w 261"/>
                <a:gd name="T37" fmla="*/ 574 h 816"/>
                <a:gd name="T38" fmla="*/ 96 w 261"/>
                <a:gd name="T39" fmla="*/ 589 h 816"/>
                <a:gd name="T40" fmla="*/ 89 w 261"/>
                <a:gd name="T41" fmla="*/ 610 h 816"/>
                <a:gd name="T42" fmla="*/ 84 w 261"/>
                <a:gd name="T43" fmla="*/ 656 h 816"/>
                <a:gd name="T44" fmla="*/ 82 w 261"/>
                <a:gd name="T45" fmla="*/ 725 h 816"/>
                <a:gd name="T46" fmla="*/ 82 w 261"/>
                <a:gd name="T47" fmla="*/ 773 h 816"/>
                <a:gd name="T48" fmla="*/ 84 w 261"/>
                <a:gd name="T49" fmla="*/ 783 h 816"/>
                <a:gd name="T50" fmla="*/ 81 w 261"/>
                <a:gd name="T51" fmla="*/ 792 h 816"/>
                <a:gd name="T52" fmla="*/ 68 w 261"/>
                <a:gd name="T53" fmla="*/ 808 h 816"/>
                <a:gd name="T54" fmla="*/ 44 w 261"/>
                <a:gd name="T55" fmla="*/ 815 h 816"/>
                <a:gd name="T56" fmla="*/ 21 w 261"/>
                <a:gd name="T57" fmla="*/ 815 h 816"/>
                <a:gd name="T58" fmla="*/ 16 w 261"/>
                <a:gd name="T59" fmla="*/ 810 h 816"/>
                <a:gd name="T60" fmla="*/ 11 w 261"/>
                <a:gd name="T61" fmla="*/ 794 h 816"/>
                <a:gd name="T62" fmla="*/ 4 w 261"/>
                <a:gd name="T63" fmla="*/ 760 h 816"/>
                <a:gd name="T64" fmla="*/ 2 w 261"/>
                <a:gd name="T65" fmla="*/ 714 h 816"/>
                <a:gd name="T66" fmla="*/ 0 w 261"/>
                <a:gd name="T67" fmla="*/ 624 h 816"/>
                <a:gd name="T68" fmla="*/ 4 w 261"/>
                <a:gd name="T69" fmla="*/ 482 h 816"/>
                <a:gd name="T70" fmla="*/ 16 w 261"/>
                <a:gd name="T71" fmla="*/ 257 h 816"/>
                <a:gd name="T72" fmla="*/ 33 w 261"/>
                <a:gd name="T73" fmla="*/ 35 h 816"/>
                <a:gd name="T74" fmla="*/ 103 w 261"/>
                <a:gd name="T75" fmla="*/ 0 h 8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61"/>
                <a:gd name="T115" fmla="*/ 0 h 816"/>
                <a:gd name="T116" fmla="*/ 261 w 261"/>
                <a:gd name="T117" fmla="*/ 816 h 8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61" h="816">
                  <a:moveTo>
                    <a:pt x="208" y="0"/>
                  </a:moveTo>
                  <a:lnTo>
                    <a:pt x="213" y="4"/>
                  </a:lnTo>
                  <a:lnTo>
                    <a:pt x="219" y="15"/>
                  </a:lnTo>
                  <a:lnTo>
                    <a:pt x="227" y="31"/>
                  </a:lnTo>
                  <a:lnTo>
                    <a:pt x="239" y="52"/>
                  </a:lnTo>
                  <a:lnTo>
                    <a:pt x="250" y="75"/>
                  </a:lnTo>
                  <a:lnTo>
                    <a:pt x="255" y="102"/>
                  </a:lnTo>
                  <a:lnTo>
                    <a:pt x="258" y="113"/>
                  </a:lnTo>
                  <a:lnTo>
                    <a:pt x="260" y="127"/>
                  </a:lnTo>
                  <a:lnTo>
                    <a:pt x="258" y="140"/>
                  </a:lnTo>
                  <a:lnTo>
                    <a:pt x="255" y="152"/>
                  </a:lnTo>
                  <a:lnTo>
                    <a:pt x="250" y="180"/>
                  </a:lnTo>
                  <a:lnTo>
                    <a:pt x="241" y="213"/>
                  </a:lnTo>
                  <a:lnTo>
                    <a:pt x="232" y="249"/>
                  </a:lnTo>
                  <a:lnTo>
                    <a:pt x="224" y="286"/>
                  </a:lnTo>
                  <a:lnTo>
                    <a:pt x="215" y="319"/>
                  </a:lnTo>
                  <a:lnTo>
                    <a:pt x="208" y="347"/>
                  </a:lnTo>
                  <a:lnTo>
                    <a:pt x="203" y="368"/>
                  </a:lnTo>
                  <a:lnTo>
                    <a:pt x="201" y="380"/>
                  </a:lnTo>
                  <a:lnTo>
                    <a:pt x="199" y="388"/>
                  </a:lnTo>
                  <a:lnTo>
                    <a:pt x="198" y="401"/>
                  </a:lnTo>
                  <a:lnTo>
                    <a:pt x="193" y="418"/>
                  </a:lnTo>
                  <a:lnTo>
                    <a:pt x="189" y="436"/>
                  </a:lnTo>
                  <a:lnTo>
                    <a:pt x="184" y="455"/>
                  </a:lnTo>
                  <a:lnTo>
                    <a:pt x="184" y="474"/>
                  </a:lnTo>
                  <a:lnTo>
                    <a:pt x="184" y="484"/>
                  </a:lnTo>
                  <a:lnTo>
                    <a:pt x="187" y="491"/>
                  </a:lnTo>
                  <a:lnTo>
                    <a:pt x="189" y="499"/>
                  </a:lnTo>
                  <a:lnTo>
                    <a:pt x="193" y="507"/>
                  </a:lnTo>
                  <a:lnTo>
                    <a:pt x="201" y="520"/>
                  </a:lnTo>
                  <a:lnTo>
                    <a:pt x="210" y="530"/>
                  </a:lnTo>
                  <a:lnTo>
                    <a:pt x="219" y="539"/>
                  </a:lnTo>
                  <a:lnTo>
                    <a:pt x="224" y="549"/>
                  </a:lnTo>
                  <a:lnTo>
                    <a:pt x="226" y="553"/>
                  </a:lnTo>
                  <a:lnTo>
                    <a:pt x="226" y="556"/>
                  </a:lnTo>
                  <a:lnTo>
                    <a:pt x="226" y="560"/>
                  </a:lnTo>
                  <a:lnTo>
                    <a:pt x="224" y="566"/>
                  </a:lnTo>
                  <a:lnTo>
                    <a:pt x="215" y="574"/>
                  </a:lnTo>
                  <a:lnTo>
                    <a:pt x="201" y="583"/>
                  </a:lnTo>
                  <a:lnTo>
                    <a:pt x="193" y="589"/>
                  </a:lnTo>
                  <a:lnTo>
                    <a:pt x="187" y="599"/>
                  </a:lnTo>
                  <a:lnTo>
                    <a:pt x="180" y="610"/>
                  </a:lnTo>
                  <a:lnTo>
                    <a:pt x="175" y="624"/>
                  </a:lnTo>
                  <a:lnTo>
                    <a:pt x="170" y="656"/>
                  </a:lnTo>
                  <a:lnTo>
                    <a:pt x="167" y="691"/>
                  </a:lnTo>
                  <a:lnTo>
                    <a:pt x="167" y="725"/>
                  </a:lnTo>
                  <a:lnTo>
                    <a:pt x="167" y="752"/>
                  </a:lnTo>
                  <a:lnTo>
                    <a:pt x="167" y="773"/>
                  </a:lnTo>
                  <a:lnTo>
                    <a:pt x="170" y="781"/>
                  </a:lnTo>
                  <a:lnTo>
                    <a:pt x="170" y="783"/>
                  </a:lnTo>
                  <a:lnTo>
                    <a:pt x="167" y="787"/>
                  </a:lnTo>
                  <a:lnTo>
                    <a:pt x="163" y="792"/>
                  </a:lnTo>
                  <a:lnTo>
                    <a:pt x="154" y="800"/>
                  </a:lnTo>
                  <a:lnTo>
                    <a:pt x="139" y="808"/>
                  </a:lnTo>
                  <a:lnTo>
                    <a:pt x="118" y="812"/>
                  </a:lnTo>
                  <a:lnTo>
                    <a:pt x="89" y="815"/>
                  </a:lnTo>
                  <a:lnTo>
                    <a:pt x="47" y="815"/>
                  </a:lnTo>
                  <a:lnTo>
                    <a:pt x="43" y="815"/>
                  </a:lnTo>
                  <a:lnTo>
                    <a:pt x="37" y="813"/>
                  </a:lnTo>
                  <a:lnTo>
                    <a:pt x="33" y="810"/>
                  </a:lnTo>
                  <a:lnTo>
                    <a:pt x="28" y="806"/>
                  </a:lnTo>
                  <a:lnTo>
                    <a:pt x="21" y="794"/>
                  </a:lnTo>
                  <a:lnTo>
                    <a:pt x="15" y="779"/>
                  </a:lnTo>
                  <a:lnTo>
                    <a:pt x="9" y="760"/>
                  </a:lnTo>
                  <a:lnTo>
                    <a:pt x="7" y="739"/>
                  </a:lnTo>
                  <a:lnTo>
                    <a:pt x="2" y="714"/>
                  </a:lnTo>
                  <a:lnTo>
                    <a:pt x="2" y="687"/>
                  </a:lnTo>
                  <a:lnTo>
                    <a:pt x="0" y="624"/>
                  </a:lnTo>
                  <a:lnTo>
                    <a:pt x="2" y="555"/>
                  </a:lnTo>
                  <a:lnTo>
                    <a:pt x="9" y="482"/>
                  </a:lnTo>
                  <a:lnTo>
                    <a:pt x="15" y="407"/>
                  </a:lnTo>
                  <a:lnTo>
                    <a:pt x="33" y="257"/>
                  </a:lnTo>
                  <a:lnTo>
                    <a:pt x="52" y="127"/>
                  </a:lnTo>
                  <a:lnTo>
                    <a:pt x="68" y="35"/>
                  </a:lnTo>
                  <a:lnTo>
                    <a:pt x="71" y="0"/>
                  </a:lnTo>
                  <a:lnTo>
                    <a:pt x="208" y="0"/>
                  </a:lnTo>
                </a:path>
              </a:pathLst>
            </a:custGeom>
            <a:solidFill>
              <a:srgbClr val="1F5285"/>
            </a:solidFill>
            <a:ln w="12700" cap="rnd">
              <a:noFill/>
              <a:round/>
              <a:headEnd/>
              <a:tailEnd/>
            </a:ln>
          </p:spPr>
          <p:txBody>
            <a:bodyPr/>
            <a:lstStyle/>
            <a:p>
              <a:endParaRPr lang="sr-Latn-CS">
                <a:latin typeface="Tahoma" pitchFamily="34" charset="0"/>
              </a:endParaRPr>
            </a:p>
          </p:txBody>
        </p:sp>
        <p:sp>
          <p:nvSpPr>
            <p:cNvPr id="64557" name="Freeform 36"/>
            <p:cNvSpPr>
              <a:spLocks/>
            </p:cNvSpPr>
            <p:nvPr/>
          </p:nvSpPr>
          <p:spPr bwMode="auto">
            <a:xfrm>
              <a:off x="1081" y="2834"/>
              <a:ext cx="232" cy="816"/>
            </a:xfrm>
            <a:custGeom>
              <a:avLst/>
              <a:gdLst>
                <a:gd name="T0" fmla="*/ 104 w 261"/>
                <a:gd name="T1" fmla="*/ 4 h 816"/>
                <a:gd name="T2" fmla="*/ 112 w 261"/>
                <a:gd name="T3" fmla="*/ 31 h 816"/>
                <a:gd name="T4" fmla="*/ 124 w 261"/>
                <a:gd name="T5" fmla="*/ 75 h 816"/>
                <a:gd name="T6" fmla="*/ 127 w 261"/>
                <a:gd name="T7" fmla="*/ 113 h 816"/>
                <a:gd name="T8" fmla="*/ 127 w 261"/>
                <a:gd name="T9" fmla="*/ 140 h 816"/>
                <a:gd name="T10" fmla="*/ 124 w 261"/>
                <a:gd name="T11" fmla="*/ 180 h 816"/>
                <a:gd name="T12" fmla="*/ 115 w 261"/>
                <a:gd name="T13" fmla="*/ 249 h 816"/>
                <a:gd name="T14" fmla="*/ 106 w 261"/>
                <a:gd name="T15" fmla="*/ 319 h 816"/>
                <a:gd name="T16" fmla="*/ 100 w 261"/>
                <a:gd name="T17" fmla="*/ 368 h 816"/>
                <a:gd name="T18" fmla="*/ 98 w 261"/>
                <a:gd name="T19" fmla="*/ 388 h 816"/>
                <a:gd name="T20" fmla="*/ 96 w 261"/>
                <a:gd name="T21" fmla="*/ 418 h 816"/>
                <a:gd name="T22" fmla="*/ 92 w 261"/>
                <a:gd name="T23" fmla="*/ 455 h 816"/>
                <a:gd name="T24" fmla="*/ 92 w 261"/>
                <a:gd name="T25" fmla="*/ 484 h 816"/>
                <a:gd name="T26" fmla="*/ 92 w 261"/>
                <a:gd name="T27" fmla="*/ 499 h 816"/>
                <a:gd name="T28" fmla="*/ 99 w 261"/>
                <a:gd name="T29" fmla="*/ 520 h 816"/>
                <a:gd name="T30" fmla="*/ 108 w 261"/>
                <a:gd name="T31" fmla="*/ 539 h 816"/>
                <a:gd name="T32" fmla="*/ 111 w 261"/>
                <a:gd name="T33" fmla="*/ 553 h 816"/>
                <a:gd name="T34" fmla="*/ 111 w 261"/>
                <a:gd name="T35" fmla="*/ 560 h 816"/>
                <a:gd name="T36" fmla="*/ 106 w 261"/>
                <a:gd name="T37" fmla="*/ 574 h 816"/>
                <a:gd name="T38" fmla="*/ 96 w 261"/>
                <a:gd name="T39" fmla="*/ 589 h 816"/>
                <a:gd name="T40" fmla="*/ 89 w 261"/>
                <a:gd name="T41" fmla="*/ 610 h 816"/>
                <a:gd name="T42" fmla="*/ 84 w 261"/>
                <a:gd name="T43" fmla="*/ 656 h 816"/>
                <a:gd name="T44" fmla="*/ 82 w 261"/>
                <a:gd name="T45" fmla="*/ 725 h 816"/>
                <a:gd name="T46" fmla="*/ 82 w 261"/>
                <a:gd name="T47" fmla="*/ 773 h 816"/>
                <a:gd name="T48" fmla="*/ 84 w 261"/>
                <a:gd name="T49" fmla="*/ 783 h 816"/>
                <a:gd name="T50" fmla="*/ 81 w 261"/>
                <a:gd name="T51" fmla="*/ 792 h 816"/>
                <a:gd name="T52" fmla="*/ 68 w 261"/>
                <a:gd name="T53" fmla="*/ 808 h 816"/>
                <a:gd name="T54" fmla="*/ 44 w 261"/>
                <a:gd name="T55" fmla="*/ 815 h 816"/>
                <a:gd name="T56" fmla="*/ 21 w 261"/>
                <a:gd name="T57" fmla="*/ 815 h 816"/>
                <a:gd name="T58" fmla="*/ 16 w 261"/>
                <a:gd name="T59" fmla="*/ 810 h 816"/>
                <a:gd name="T60" fmla="*/ 11 w 261"/>
                <a:gd name="T61" fmla="*/ 794 h 816"/>
                <a:gd name="T62" fmla="*/ 4 w 261"/>
                <a:gd name="T63" fmla="*/ 760 h 816"/>
                <a:gd name="T64" fmla="*/ 2 w 261"/>
                <a:gd name="T65" fmla="*/ 714 h 816"/>
                <a:gd name="T66" fmla="*/ 0 w 261"/>
                <a:gd name="T67" fmla="*/ 624 h 816"/>
                <a:gd name="T68" fmla="*/ 4 w 261"/>
                <a:gd name="T69" fmla="*/ 482 h 816"/>
                <a:gd name="T70" fmla="*/ 16 w 261"/>
                <a:gd name="T71" fmla="*/ 257 h 816"/>
                <a:gd name="T72" fmla="*/ 33 w 261"/>
                <a:gd name="T73" fmla="*/ 35 h 816"/>
                <a:gd name="T74" fmla="*/ 103 w 261"/>
                <a:gd name="T75" fmla="*/ 0 h 8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61"/>
                <a:gd name="T115" fmla="*/ 0 h 816"/>
                <a:gd name="T116" fmla="*/ 261 w 261"/>
                <a:gd name="T117" fmla="*/ 816 h 8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61" h="816">
                  <a:moveTo>
                    <a:pt x="208" y="0"/>
                  </a:moveTo>
                  <a:lnTo>
                    <a:pt x="213" y="4"/>
                  </a:lnTo>
                  <a:lnTo>
                    <a:pt x="219" y="15"/>
                  </a:lnTo>
                  <a:lnTo>
                    <a:pt x="227" y="31"/>
                  </a:lnTo>
                  <a:lnTo>
                    <a:pt x="239" y="52"/>
                  </a:lnTo>
                  <a:lnTo>
                    <a:pt x="250" y="75"/>
                  </a:lnTo>
                  <a:lnTo>
                    <a:pt x="255" y="102"/>
                  </a:lnTo>
                  <a:lnTo>
                    <a:pt x="258" y="113"/>
                  </a:lnTo>
                  <a:lnTo>
                    <a:pt x="260" y="127"/>
                  </a:lnTo>
                  <a:lnTo>
                    <a:pt x="258" y="140"/>
                  </a:lnTo>
                  <a:lnTo>
                    <a:pt x="255" y="152"/>
                  </a:lnTo>
                  <a:lnTo>
                    <a:pt x="250" y="180"/>
                  </a:lnTo>
                  <a:lnTo>
                    <a:pt x="241" y="213"/>
                  </a:lnTo>
                  <a:lnTo>
                    <a:pt x="232" y="249"/>
                  </a:lnTo>
                  <a:lnTo>
                    <a:pt x="224" y="286"/>
                  </a:lnTo>
                  <a:lnTo>
                    <a:pt x="215" y="319"/>
                  </a:lnTo>
                  <a:lnTo>
                    <a:pt x="208" y="347"/>
                  </a:lnTo>
                  <a:lnTo>
                    <a:pt x="203" y="368"/>
                  </a:lnTo>
                  <a:lnTo>
                    <a:pt x="201" y="380"/>
                  </a:lnTo>
                  <a:lnTo>
                    <a:pt x="199" y="388"/>
                  </a:lnTo>
                  <a:lnTo>
                    <a:pt x="198" y="401"/>
                  </a:lnTo>
                  <a:lnTo>
                    <a:pt x="193" y="418"/>
                  </a:lnTo>
                  <a:lnTo>
                    <a:pt x="189" y="436"/>
                  </a:lnTo>
                  <a:lnTo>
                    <a:pt x="184" y="455"/>
                  </a:lnTo>
                  <a:lnTo>
                    <a:pt x="184" y="474"/>
                  </a:lnTo>
                  <a:lnTo>
                    <a:pt x="184" y="484"/>
                  </a:lnTo>
                  <a:lnTo>
                    <a:pt x="187" y="491"/>
                  </a:lnTo>
                  <a:lnTo>
                    <a:pt x="189" y="499"/>
                  </a:lnTo>
                  <a:lnTo>
                    <a:pt x="193" y="507"/>
                  </a:lnTo>
                  <a:lnTo>
                    <a:pt x="201" y="520"/>
                  </a:lnTo>
                  <a:lnTo>
                    <a:pt x="210" y="530"/>
                  </a:lnTo>
                  <a:lnTo>
                    <a:pt x="219" y="539"/>
                  </a:lnTo>
                  <a:lnTo>
                    <a:pt x="224" y="549"/>
                  </a:lnTo>
                  <a:lnTo>
                    <a:pt x="226" y="553"/>
                  </a:lnTo>
                  <a:lnTo>
                    <a:pt x="226" y="556"/>
                  </a:lnTo>
                  <a:lnTo>
                    <a:pt x="226" y="560"/>
                  </a:lnTo>
                  <a:lnTo>
                    <a:pt x="224" y="566"/>
                  </a:lnTo>
                  <a:lnTo>
                    <a:pt x="215" y="574"/>
                  </a:lnTo>
                  <a:lnTo>
                    <a:pt x="201" y="583"/>
                  </a:lnTo>
                  <a:lnTo>
                    <a:pt x="193" y="589"/>
                  </a:lnTo>
                  <a:lnTo>
                    <a:pt x="187" y="599"/>
                  </a:lnTo>
                  <a:lnTo>
                    <a:pt x="180" y="610"/>
                  </a:lnTo>
                  <a:lnTo>
                    <a:pt x="175" y="624"/>
                  </a:lnTo>
                  <a:lnTo>
                    <a:pt x="170" y="656"/>
                  </a:lnTo>
                  <a:lnTo>
                    <a:pt x="167" y="691"/>
                  </a:lnTo>
                  <a:lnTo>
                    <a:pt x="167" y="725"/>
                  </a:lnTo>
                  <a:lnTo>
                    <a:pt x="167" y="752"/>
                  </a:lnTo>
                  <a:lnTo>
                    <a:pt x="167" y="773"/>
                  </a:lnTo>
                  <a:lnTo>
                    <a:pt x="170" y="781"/>
                  </a:lnTo>
                  <a:lnTo>
                    <a:pt x="170" y="783"/>
                  </a:lnTo>
                  <a:lnTo>
                    <a:pt x="167" y="787"/>
                  </a:lnTo>
                  <a:lnTo>
                    <a:pt x="163" y="792"/>
                  </a:lnTo>
                  <a:lnTo>
                    <a:pt x="154" y="800"/>
                  </a:lnTo>
                  <a:lnTo>
                    <a:pt x="139" y="808"/>
                  </a:lnTo>
                  <a:lnTo>
                    <a:pt x="118" y="812"/>
                  </a:lnTo>
                  <a:lnTo>
                    <a:pt x="89" y="815"/>
                  </a:lnTo>
                  <a:lnTo>
                    <a:pt x="47" y="815"/>
                  </a:lnTo>
                  <a:lnTo>
                    <a:pt x="43" y="815"/>
                  </a:lnTo>
                  <a:lnTo>
                    <a:pt x="37" y="813"/>
                  </a:lnTo>
                  <a:lnTo>
                    <a:pt x="33" y="810"/>
                  </a:lnTo>
                  <a:lnTo>
                    <a:pt x="28" y="806"/>
                  </a:lnTo>
                  <a:lnTo>
                    <a:pt x="21" y="794"/>
                  </a:lnTo>
                  <a:lnTo>
                    <a:pt x="15" y="779"/>
                  </a:lnTo>
                  <a:lnTo>
                    <a:pt x="9" y="760"/>
                  </a:lnTo>
                  <a:lnTo>
                    <a:pt x="7" y="739"/>
                  </a:lnTo>
                  <a:lnTo>
                    <a:pt x="2" y="714"/>
                  </a:lnTo>
                  <a:lnTo>
                    <a:pt x="2" y="687"/>
                  </a:lnTo>
                  <a:lnTo>
                    <a:pt x="0" y="624"/>
                  </a:lnTo>
                  <a:lnTo>
                    <a:pt x="2" y="555"/>
                  </a:lnTo>
                  <a:lnTo>
                    <a:pt x="9" y="482"/>
                  </a:lnTo>
                  <a:lnTo>
                    <a:pt x="15" y="407"/>
                  </a:lnTo>
                  <a:lnTo>
                    <a:pt x="33" y="257"/>
                  </a:lnTo>
                  <a:lnTo>
                    <a:pt x="52" y="127"/>
                  </a:lnTo>
                  <a:lnTo>
                    <a:pt x="68" y="35"/>
                  </a:lnTo>
                  <a:lnTo>
                    <a:pt x="71" y="0"/>
                  </a:lnTo>
                  <a:lnTo>
                    <a:pt x="208" y="0"/>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58" name="Freeform 37"/>
            <p:cNvSpPr>
              <a:spLocks/>
            </p:cNvSpPr>
            <p:nvPr/>
          </p:nvSpPr>
          <p:spPr bwMode="auto">
            <a:xfrm>
              <a:off x="645" y="2560"/>
              <a:ext cx="1009" cy="1152"/>
            </a:xfrm>
            <a:custGeom>
              <a:avLst/>
              <a:gdLst>
                <a:gd name="T0" fmla="*/ 14 w 1135"/>
                <a:gd name="T1" fmla="*/ 34 h 1152"/>
                <a:gd name="T2" fmla="*/ 58 w 1135"/>
                <a:gd name="T3" fmla="*/ 113 h 1152"/>
                <a:gd name="T4" fmla="*/ 94 w 1135"/>
                <a:gd name="T5" fmla="*/ 165 h 1152"/>
                <a:gd name="T6" fmla="*/ 135 w 1135"/>
                <a:gd name="T7" fmla="*/ 201 h 1152"/>
                <a:gd name="T8" fmla="*/ 181 w 1135"/>
                <a:gd name="T9" fmla="*/ 226 h 1152"/>
                <a:gd name="T10" fmla="*/ 186 w 1135"/>
                <a:gd name="T11" fmla="*/ 236 h 1152"/>
                <a:gd name="T12" fmla="*/ 170 w 1135"/>
                <a:gd name="T13" fmla="*/ 245 h 1152"/>
                <a:gd name="T14" fmla="*/ 156 w 1135"/>
                <a:gd name="T15" fmla="*/ 259 h 1152"/>
                <a:gd name="T16" fmla="*/ 153 w 1135"/>
                <a:gd name="T17" fmla="*/ 286 h 1152"/>
                <a:gd name="T18" fmla="*/ 153 w 1135"/>
                <a:gd name="T19" fmla="*/ 374 h 1152"/>
                <a:gd name="T20" fmla="*/ 148 w 1135"/>
                <a:gd name="T21" fmla="*/ 424 h 1152"/>
                <a:gd name="T22" fmla="*/ 136 w 1135"/>
                <a:gd name="T23" fmla="*/ 445 h 1152"/>
                <a:gd name="T24" fmla="*/ 118 w 1135"/>
                <a:gd name="T25" fmla="*/ 470 h 1152"/>
                <a:gd name="T26" fmla="*/ 123 w 1135"/>
                <a:gd name="T27" fmla="*/ 499 h 1152"/>
                <a:gd name="T28" fmla="*/ 135 w 1135"/>
                <a:gd name="T29" fmla="*/ 522 h 1152"/>
                <a:gd name="T30" fmla="*/ 143 w 1135"/>
                <a:gd name="T31" fmla="*/ 564 h 1152"/>
                <a:gd name="T32" fmla="*/ 148 w 1135"/>
                <a:gd name="T33" fmla="*/ 644 h 1152"/>
                <a:gd name="T34" fmla="*/ 145 w 1135"/>
                <a:gd name="T35" fmla="*/ 700 h 1152"/>
                <a:gd name="T36" fmla="*/ 140 w 1135"/>
                <a:gd name="T37" fmla="*/ 742 h 1152"/>
                <a:gd name="T38" fmla="*/ 142 w 1135"/>
                <a:gd name="T39" fmla="*/ 782 h 1152"/>
                <a:gd name="T40" fmla="*/ 148 w 1135"/>
                <a:gd name="T41" fmla="*/ 823 h 1152"/>
                <a:gd name="T42" fmla="*/ 142 w 1135"/>
                <a:gd name="T43" fmla="*/ 896 h 1152"/>
                <a:gd name="T44" fmla="*/ 137 w 1135"/>
                <a:gd name="T45" fmla="*/ 990 h 1152"/>
                <a:gd name="T46" fmla="*/ 142 w 1135"/>
                <a:gd name="T47" fmla="*/ 1066 h 1152"/>
                <a:gd name="T48" fmla="*/ 153 w 1135"/>
                <a:gd name="T49" fmla="*/ 1105 h 1152"/>
                <a:gd name="T50" fmla="*/ 174 w 1135"/>
                <a:gd name="T51" fmla="*/ 1134 h 1152"/>
                <a:gd name="T52" fmla="*/ 203 w 1135"/>
                <a:gd name="T53" fmla="*/ 1149 h 1152"/>
                <a:gd name="T54" fmla="*/ 256 w 1135"/>
                <a:gd name="T55" fmla="*/ 1147 h 1152"/>
                <a:gd name="T56" fmla="*/ 319 w 1135"/>
                <a:gd name="T57" fmla="*/ 1132 h 1152"/>
                <a:gd name="T58" fmla="*/ 359 w 1135"/>
                <a:gd name="T59" fmla="*/ 1107 h 1152"/>
                <a:gd name="T60" fmla="*/ 382 w 1135"/>
                <a:gd name="T61" fmla="*/ 1076 h 1152"/>
                <a:gd name="T62" fmla="*/ 391 w 1135"/>
                <a:gd name="T63" fmla="*/ 1045 h 1152"/>
                <a:gd name="T64" fmla="*/ 391 w 1135"/>
                <a:gd name="T65" fmla="*/ 1018 h 1152"/>
                <a:gd name="T66" fmla="*/ 402 w 1135"/>
                <a:gd name="T67" fmla="*/ 901 h 1152"/>
                <a:gd name="T68" fmla="*/ 421 w 1135"/>
                <a:gd name="T69" fmla="*/ 748 h 1152"/>
                <a:gd name="T70" fmla="*/ 381 w 1135"/>
                <a:gd name="T71" fmla="*/ 664 h 1152"/>
                <a:gd name="T72" fmla="*/ 388 w 1135"/>
                <a:gd name="T73" fmla="*/ 656 h 1152"/>
                <a:gd name="T74" fmla="*/ 402 w 1135"/>
                <a:gd name="T75" fmla="*/ 635 h 1152"/>
                <a:gd name="T76" fmla="*/ 417 w 1135"/>
                <a:gd name="T77" fmla="*/ 598 h 1152"/>
                <a:gd name="T78" fmla="*/ 433 w 1135"/>
                <a:gd name="T79" fmla="*/ 452 h 1152"/>
                <a:gd name="T80" fmla="*/ 436 w 1135"/>
                <a:gd name="T81" fmla="*/ 324 h 1152"/>
                <a:gd name="T82" fmla="*/ 430 w 1135"/>
                <a:gd name="T83" fmla="*/ 295 h 1152"/>
                <a:gd name="T84" fmla="*/ 434 w 1135"/>
                <a:gd name="T85" fmla="*/ 284 h 1152"/>
                <a:gd name="T86" fmla="*/ 497 w 1135"/>
                <a:gd name="T87" fmla="*/ 215 h 1152"/>
                <a:gd name="T88" fmla="*/ 534 w 1135"/>
                <a:gd name="T89" fmla="*/ 161 h 1152"/>
                <a:gd name="T90" fmla="*/ 557 w 1135"/>
                <a:gd name="T91" fmla="*/ 103 h 1152"/>
                <a:gd name="T92" fmla="*/ 560 w 1135"/>
                <a:gd name="T93" fmla="*/ 76 h 1152"/>
                <a:gd name="T94" fmla="*/ 557 w 1135"/>
                <a:gd name="T95" fmla="*/ 57 h 1152"/>
                <a:gd name="T96" fmla="*/ 543 w 1135"/>
                <a:gd name="T97" fmla="*/ 44 h 1152"/>
                <a:gd name="T98" fmla="*/ 503 w 1135"/>
                <a:gd name="T99" fmla="*/ 25 h 1152"/>
                <a:gd name="T100" fmla="*/ 425 w 1135"/>
                <a:gd name="T101" fmla="*/ 9 h 1152"/>
                <a:gd name="T102" fmla="*/ 275 w 1135"/>
                <a:gd name="T103" fmla="*/ 0 h 1152"/>
                <a:gd name="T104" fmla="*/ 22 w 1135"/>
                <a:gd name="T105" fmla="*/ 5 h 1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135"/>
                <a:gd name="T160" fmla="*/ 0 h 1152"/>
                <a:gd name="T161" fmla="*/ 1135 w 1135"/>
                <a:gd name="T162" fmla="*/ 1152 h 115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135" h="1152">
                  <a:moveTo>
                    <a:pt x="0" y="5"/>
                  </a:moveTo>
                  <a:lnTo>
                    <a:pt x="7" y="13"/>
                  </a:lnTo>
                  <a:lnTo>
                    <a:pt x="28" y="34"/>
                  </a:lnTo>
                  <a:lnTo>
                    <a:pt x="58" y="63"/>
                  </a:lnTo>
                  <a:lnTo>
                    <a:pt x="97" y="96"/>
                  </a:lnTo>
                  <a:lnTo>
                    <a:pt x="116" y="113"/>
                  </a:lnTo>
                  <a:lnTo>
                    <a:pt x="141" y="132"/>
                  </a:lnTo>
                  <a:lnTo>
                    <a:pt x="167" y="147"/>
                  </a:lnTo>
                  <a:lnTo>
                    <a:pt x="191" y="165"/>
                  </a:lnTo>
                  <a:lnTo>
                    <a:pt x="216" y="178"/>
                  </a:lnTo>
                  <a:lnTo>
                    <a:pt x="244" y="192"/>
                  </a:lnTo>
                  <a:lnTo>
                    <a:pt x="273" y="201"/>
                  </a:lnTo>
                  <a:lnTo>
                    <a:pt x="300" y="209"/>
                  </a:lnTo>
                  <a:lnTo>
                    <a:pt x="341" y="218"/>
                  </a:lnTo>
                  <a:lnTo>
                    <a:pt x="367" y="226"/>
                  </a:lnTo>
                  <a:lnTo>
                    <a:pt x="373" y="230"/>
                  </a:lnTo>
                  <a:lnTo>
                    <a:pt x="376" y="232"/>
                  </a:lnTo>
                  <a:lnTo>
                    <a:pt x="376" y="236"/>
                  </a:lnTo>
                  <a:lnTo>
                    <a:pt x="373" y="238"/>
                  </a:lnTo>
                  <a:lnTo>
                    <a:pt x="361" y="241"/>
                  </a:lnTo>
                  <a:lnTo>
                    <a:pt x="344" y="245"/>
                  </a:lnTo>
                  <a:lnTo>
                    <a:pt x="331" y="249"/>
                  </a:lnTo>
                  <a:lnTo>
                    <a:pt x="319" y="255"/>
                  </a:lnTo>
                  <a:lnTo>
                    <a:pt x="316" y="259"/>
                  </a:lnTo>
                  <a:lnTo>
                    <a:pt x="313" y="266"/>
                  </a:lnTo>
                  <a:lnTo>
                    <a:pt x="313" y="274"/>
                  </a:lnTo>
                  <a:lnTo>
                    <a:pt x="310" y="286"/>
                  </a:lnTo>
                  <a:lnTo>
                    <a:pt x="310" y="312"/>
                  </a:lnTo>
                  <a:lnTo>
                    <a:pt x="310" y="343"/>
                  </a:lnTo>
                  <a:lnTo>
                    <a:pt x="310" y="374"/>
                  </a:lnTo>
                  <a:lnTo>
                    <a:pt x="307" y="403"/>
                  </a:lnTo>
                  <a:lnTo>
                    <a:pt x="306" y="414"/>
                  </a:lnTo>
                  <a:lnTo>
                    <a:pt x="300" y="424"/>
                  </a:lnTo>
                  <a:lnTo>
                    <a:pt x="297" y="431"/>
                  </a:lnTo>
                  <a:lnTo>
                    <a:pt x="289" y="437"/>
                  </a:lnTo>
                  <a:lnTo>
                    <a:pt x="274" y="445"/>
                  </a:lnTo>
                  <a:lnTo>
                    <a:pt x="261" y="452"/>
                  </a:lnTo>
                  <a:lnTo>
                    <a:pt x="249" y="462"/>
                  </a:lnTo>
                  <a:lnTo>
                    <a:pt x="241" y="470"/>
                  </a:lnTo>
                  <a:lnTo>
                    <a:pt x="239" y="479"/>
                  </a:lnTo>
                  <a:lnTo>
                    <a:pt x="239" y="489"/>
                  </a:lnTo>
                  <a:lnTo>
                    <a:pt x="247" y="499"/>
                  </a:lnTo>
                  <a:lnTo>
                    <a:pt x="258" y="508"/>
                  </a:lnTo>
                  <a:lnTo>
                    <a:pt x="267" y="514"/>
                  </a:lnTo>
                  <a:lnTo>
                    <a:pt x="273" y="522"/>
                  </a:lnTo>
                  <a:lnTo>
                    <a:pt x="277" y="529"/>
                  </a:lnTo>
                  <a:lnTo>
                    <a:pt x="283" y="541"/>
                  </a:lnTo>
                  <a:lnTo>
                    <a:pt x="291" y="564"/>
                  </a:lnTo>
                  <a:lnTo>
                    <a:pt x="297" y="591"/>
                  </a:lnTo>
                  <a:lnTo>
                    <a:pt x="300" y="617"/>
                  </a:lnTo>
                  <a:lnTo>
                    <a:pt x="303" y="644"/>
                  </a:lnTo>
                  <a:lnTo>
                    <a:pt x="303" y="667"/>
                  </a:lnTo>
                  <a:lnTo>
                    <a:pt x="300" y="685"/>
                  </a:lnTo>
                  <a:lnTo>
                    <a:pt x="294" y="700"/>
                  </a:lnTo>
                  <a:lnTo>
                    <a:pt x="291" y="713"/>
                  </a:lnTo>
                  <a:lnTo>
                    <a:pt x="286" y="729"/>
                  </a:lnTo>
                  <a:lnTo>
                    <a:pt x="283" y="742"/>
                  </a:lnTo>
                  <a:lnTo>
                    <a:pt x="283" y="756"/>
                  </a:lnTo>
                  <a:lnTo>
                    <a:pt x="283" y="769"/>
                  </a:lnTo>
                  <a:lnTo>
                    <a:pt x="289" y="782"/>
                  </a:lnTo>
                  <a:lnTo>
                    <a:pt x="300" y="796"/>
                  </a:lnTo>
                  <a:lnTo>
                    <a:pt x="303" y="805"/>
                  </a:lnTo>
                  <a:lnTo>
                    <a:pt x="303" y="823"/>
                  </a:lnTo>
                  <a:lnTo>
                    <a:pt x="300" y="842"/>
                  </a:lnTo>
                  <a:lnTo>
                    <a:pt x="294" y="867"/>
                  </a:lnTo>
                  <a:lnTo>
                    <a:pt x="289" y="896"/>
                  </a:lnTo>
                  <a:lnTo>
                    <a:pt x="283" y="926"/>
                  </a:lnTo>
                  <a:lnTo>
                    <a:pt x="280" y="959"/>
                  </a:lnTo>
                  <a:lnTo>
                    <a:pt x="277" y="990"/>
                  </a:lnTo>
                  <a:lnTo>
                    <a:pt x="277" y="1022"/>
                  </a:lnTo>
                  <a:lnTo>
                    <a:pt x="283" y="1053"/>
                  </a:lnTo>
                  <a:lnTo>
                    <a:pt x="289" y="1066"/>
                  </a:lnTo>
                  <a:lnTo>
                    <a:pt x="294" y="1080"/>
                  </a:lnTo>
                  <a:lnTo>
                    <a:pt x="303" y="1093"/>
                  </a:lnTo>
                  <a:lnTo>
                    <a:pt x="310" y="1105"/>
                  </a:lnTo>
                  <a:lnTo>
                    <a:pt x="325" y="1114"/>
                  </a:lnTo>
                  <a:lnTo>
                    <a:pt x="336" y="1124"/>
                  </a:lnTo>
                  <a:lnTo>
                    <a:pt x="352" y="1134"/>
                  </a:lnTo>
                  <a:lnTo>
                    <a:pt x="370" y="1139"/>
                  </a:lnTo>
                  <a:lnTo>
                    <a:pt x="389" y="1145"/>
                  </a:lnTo>
                  <a:lnTo>
                    <a:pt x="410" y="1149"/>
                  </a:lnTo>
                  <a:lnTo>
                    <a:pt x="436" y="1151"/>
                  </a:lnTo>
                  <a:lnTo>
                    <a:pt x="464" y="1151"/>
                  </a:lnTo>
                  <a:lnTo>
                    <a:pt x="519" y="1147"/>
                  </a:lnTo>
                  <a:lnTo>
                    <a:pt x="567" y="1143"/>
                  </a:lnTo>
                  <a:lnTo>
                    <a:pt x="612" y="1137"/>
                  </a:lnTo>
                  <a:lnTo>
                    <a:pt x="647" y="1132"/>
                  </a:lnTo>
                  <a:lnTo>
                    <a:pt x="679" y="1124"/>
                  </a:lnTo>
                  <a:lnTo>
                    <a:pt x="706" y="1114"/>
                  </a:lnTo>
                  <a:lnTo>
                    <a:pt x="728" y="1107"/>
                  </a:lnTo>
                  <a:lnTo>
                    <a:pt x="748" y="1095"/>
                  </a:lnTo>
                  <a:lnTo>
                    <a:pt x="764" y="1086"/>
                  </a:lnTo>
                  <a:lnTo>
                    <a:pt x="776" y="1076"/>
                  </a:lnTo>
                  <a:lnTo>
                    <a:pt x="783" y="1064"/>
                  </a:lnTo>
                  <a:lnTo>
                    <a:pt x="789" y="1055"/>
                  </a:lnTo>
                  <a:lnTo>
                    <a:pt x="792" y="1045"/>
                  </a:lnTo>
                  <a:lnTo>
                    <a:pt x="795" y="1036"/>
                  </a:lnTo>
                  <a:lnTo>
                    <a:pt x="795" y="1026"/>
                  </a:lnTo>
                  <a:lnTo>
                    <a:pt x="792" y="1018"/>
                  </a:lnTo>
                  <a:lnTo>
                    <a:pt x="792" y="993"/>
                  </a:lnTo>
                  <a:lnTo>
                    <a:pt x="800" y="953"/>
                  </a:lnTo>
                  <a:lnTo>
                    <a:pt x="812" y="901"/>
                  </a:lnTo>
                  <a:lnTo>
                    <a:pt x="825" y="846"/>
                  </a:lnTo>
                  <a:lnTo>
                    <a:pt x="840" y="794"/>
                  </a:lnTo>
                  <a:lnTo>
                    <a:pt x="853" y="748"/>
                  </a:lnTo>
                  <a:lnTo>
                    <a:pt x="861" y="717"/>
                  </a:lnTo>
                  <a:lnTo>
                    <a:pt x="864" y="706"/>
                  </a:lnTo>
                  <a:lnTo>
                    <a:pt x="773" y="664"/>
                  </a:lnTo>
                  <a:lnTo>
                    <a:pt x="776" y="664"/>
                  </a:lnTo>
                  <a:lnTo>
                    <a:pt x="782" y="660"/>
                  </a:lnTo>
                  <a:lnTo>
                    <a:pt x="786" y="656"/>
                  </a:lnTo>
                  <a:lnTo>
                    <a:pt x="795" y="650"/>
                  </a:lnTo>
                  <a:lnTo>
                    <a:pt x="806" y="642"/>
                  </a:lnTo>
                  <a:lnTo>
                    <a:pt x="816" y="635"/>
                  </a:lnTo>
                  <a:lnTo>
                    <a:pt x="825" y="627"/>
                  </a:lnTo>
                  <a:lnTo>
                    <a:pt x="834" y="619"/>
                  </a:lnTo>
                  <a:lnTo>
                    <a:pt x="845" y="598"/>
                  </a:lnTo>
                  <a:lnTo>
                    <a:pt x="856" y="560"/>
                  </a:lnTo>
                  <a:lnTo>
                    <a:pt x="867" y="510"/>
                  </a:lnTo>
                  <a:lnTo>
                    <a:pt x="876" y="452"/>
                  </a:lnTo>
                  <a:lnTo>
                    <a:pt x="883" y="395"/>
                  </a:lnTo>
                  <a:lnTo>
                    <a:pt x="883" y="345"/>
                  </a:lnTo>
                  <a:lnTo>
                    <a:pt x="883" y="324"/>
                  </a:lnTo>
                  <a:lnTo>
                    <a:pt x="879" y="307"/>
                  </a:lnTo>
                  <a:lnTo>
                    <a:pt x="876" y="301"/>
                  </a:lnTo>
                  <a:lnTo>
                    <a:pt x="873" y="295"/>
                  </a:lnTo>
                  <a:lnTo>
                    <a:pt x="870" y="291"/>
                  </a:lnTo>
                  <a:lnTo>
                    <a:pt x="864" y="289"/>
                  </a:lnTo>
                  <a:lnTo>
                    <a:pt x="879" y="284"/>
                  </a:lnTo>
                  <a:lnTo>
                    <a:pt x="909" y="268"/>
                  </a:lnTo>
                  <a:lnTo>
                    <a:pt x="956" y="245"/>
                  </a:lnTo>
                  <a:lnTo>
                    <a:pt x="1006" y="215"/>
                  </a:lnTo>
                  <a:lnTo>
                    <a:pt x="1034" y="197"/>
                  </a:lnTo>
                  <a:lnTo>
                    <a:pt x="1056" y="180"/>
                  </a:lnTo>
                  <a:lnTo>
                    <a:pt x="1082" y="161"/>
                  </a:lnTo>
                  <a:lnTo>
                    <a:pt x="1101" y="142"/>
                  </a:lnTo>
                  <a:lnTo>
                    <a:pt x="1115" y="122"/>
                  </a:lnTo>
                  <a:lnTo>
                    <a:pt x="1128" y="103"/>
                  </a:lnTo>
                  <a:lnTo>
                    <a:pt x="1131" y="94"/>
                  </a:lnTo>
                  <a:lnTo>
                    <a:pt x="1134" y="84"/>
                  </a:lnTo>
                  <a:lnTo>
                    <a:pt x="1134" y="76"/>
                  </a:lnTo>
                  <a:lnTo>
                    <a:pt x="1134" y="67"/>
                  </a:lnTo>
                  <a:lnTo>
                    <a:pt x="1131" y="63"/>
                  </a:lnTo>
                  <a:lnTo>
                    <a:pt x="1128" y="57"/>
                  </a:lnTo>
                  <a:lnTo>
                    <a:pt x="1122" y="53"/>
                  </a:lnTo>
                  <a:lnTo>
                    <a:pt x="1118" y="50"/>
                  </a:lnTo>
                  <a:lnTo>
                    <a:pt x="1101" y="44"/>
                  </a:lnTo>
                  <a:lnTo>
                    <a:pt x="1079" y="36"/>
                  </a:lnTo>
                  <a:lnTo>
                    <a:pt x="1051" y="30"/>
                  </a:lnTo>
                  <a:lnTo>
                    <a:pt x="1019" y="25"/>
                  </a:lnTo>
                  <a:lnTo>
                    <a:pt x="986" y="21"/>
                  </a:lnTo>
                  <a:lnTo>
                    <a:pt x="948" y="17"/>
                  </a:lnTo>
                  <a:lnTo>
                    <a:pt x="861" y="9"/>
                  </a:lnTo>
                  <a:lnTo>
                    <a:pt x="767" y="5"/>
                  </a:lnTo>
                  <a:lnTo>
                    <a:pt x="664" y="2"/>
                  </a:lnTo>
                  <a:lnTo>
                    <a:pt x="558" y="0"/>
                  </a:lnTo>
                  <a:lnTo>
                    <a:pt x="352" y="0"/>
                  </a:lnTo>
                  <a:lnTo>
                    <a:pt x="174" y="2"/>
                  </a:lnTo>
                  <a:lnTo>
                    <a:pt x="46" y="5"/>
                  </a:lnTo>
                  <a:lnTo>
                    <a:pt x="0" y="5"/>
                  </a:lnTo>
                </a:path>
              </a:pathLst>
            </a:custGeom>
            <a:solidFill>
              <a:srgbClr val="336699"/>
            </a:solidFill>
            <a:ln w="12700" cap="rnd">
              <a:noFill/>
              <a:round/>
              <a:headEnd/>
              <a:tailEnd/>
            </a:ln>
          </p:spPr>
          <p:txBody>
            <a:bodyPr/>
            <a:lstStyle/>
            <a:p>
              <a:endParaRPr lang="sr-Latn-CS">
                <a:latin typeface="Tahoma" pitchFamily="34" charset="0"/>
              </a:endParaRPr>
            </a:p>
          </p:txBody>
        </p:sp>
        <p:sp>
          <p:nvSpPr>
            <p:cNvPr id="64559" name="Freeform 38"/>
            <p:cNvSpPr>
              <a:spLocks/>
            </p:cNvSpPr>
            <p:nvPr/>
          </p:nvSpPr>
          <p:spPr bwMode="auto">
            <a:xfrm>
              <a:off x="645" y="2560"/>
              <a:ext cx="1000" cy="1152"/>
            </a:xfrm>
            <a:custGeom>
              <a:avLst/>
              <a:gdLst>
                <a:gd name="T0" fmla="*/ 13 w 1125"/>
                <a:gd name="T1" fmla="*/ 34 h 1152"/>
                <a:gd name="T2" fmla="*/ 57 w 1125"/>
                <a:gd name="T3" fmla="*/ 113 h 1152"/>
                <a:gd name="T4" fmla="*/ 93 w 1125"/>
                <a:gd name="T5" fmla="*/ 165 h 1152"/>
                <a:gd name="T6" fmla="*/ 132 w 1125"/>
                <a:gd name="T7" fmla="*/ 201 h 1152"/>
                <a:gd name="T8" fmla="*/ 180 w 1125"/>
                <a:gd name="T9" fmla="*/ 226 h 1152"/>
                <a:gd name="T10" fmla="*/ 183 w 1125"/>
                <a:gd name="T11" fmla="*/ 236 h 1152"/>
                <a:gd name="T12" fmla="*/ 167 w 1125"/>
                <a:gd name="T13" fmla="*/ 245 h 1152"/>
                <a:gd name="T14" fmla="*/ 155 w 1125"/>
                <a:gd name="T15" fmla="*/ 259 h 1152"/>
                <a:gd name="T16" fmla="*/ 153 w 1125"/>
                <a:gd name="T17" fmla="*/ 286 h 1152"/>
                <a:gd name="T18" fmla="*/ 153 w 1125"/>
                <a:gd name="T19" fmla="*/ 374 h 1152"/>
                <a:gd name="T20" fmla="*/ 148 w 1125"/>
                <a:gd name="T21" fmla="*/ 424 h 1152"/>
                <a:gd name="T22" fmla="*/ 134 w 1125"/>
                <a:gd name="T23" fmla="*/ 445 h 1152"/>
                <a:gd name="T24" fmla="*/ 117 w 1125"/>
                <a:gd name="T25" fmla="*/ 470 h 1152"/>
                <a:gd name="T26" fmla="*/ 121 w 1125"/>
                <a:gd name="T27" fmla="*/ 499 h 1152"/>
                <a:gd name="T28" fmla="*/ 132 w 1125"/>
                <a:gd name="T29" fmla="*/ 522 h 1152"/>
                <a:gd name="T30" fmla="*/ 142 w 1125"/>
                <a:gd name="T31" fmla="*/ 564 h 1152"/>
                <a:gd name="T32" fmla="*/ 148 w 1125"/>
                <a:gd name="T33" fmla="*/ 644 h 1152"/>
                <a:gd name="T34" fmla="*/ 144 w 1125"/>
                <a:gd name="T35" fmla="*/ 700 h 1152"/>
                <a:gd name="T36" fmla="*/ 138 w 1125"/>
                <a:gd name="T37" fmla="*/ 742 h 1152"/>
                <a:gd name="T38" fmla="*/ 141 w 1125"/>
                <a:gd name="T39" fmla="*/ 782 h 1152"/>
                <a:gd name="T40" fmla="*/ 148 w 1125"/>
                <a:gd name="T41" fmla="*/ 823 h 1152"/>
                <a:gd name="T42" fmla="*/ 141 w 1125"/>
                <a:gd name="T43" fmla="*/ 896 h 1152"/>
                <a:gd name="T44" fmla="*/ 136 w 1125"/>
                <a:gd name="T45" fmla="*/ 990 h 1152"/>
                <a:gd name="T46" fmla="*/ 141 w 1125"/>
                <a:gd name="T47" fmla="*/ 1066 h 1152"/>
                <a:gd name="T48" fmla="*/ 153 w 1125"/>
                <a:gd name="T49" fmla="*/ 1105 h 1152"/>
                <a:gd name="T50" fmla="*/ 172 w 1125"/>
                <a:gd name="T51" fmla="*/ 1134 h 1152"/>
                <a:gd name="T52" fmla="*/ 201 w 1125"/>
                <a:gd name="T53" fmla="*/ 1149 h 1152"/>
                <a:gd name="T54" fmla="*/ 254 w 1125"/>
                <a:gd name="T55" fmla="*/ 1147 h 1152"/>
                <a:gd name="T56" fmla="*/ 316 w 1125"/>
                <a:gd name="T57" fmla="*/ 1132 h 1152"/>
                <a:gd name="T58" fmla="*/ 357 w 1125"/>
                <a:gd name="T59" fmla="*/ 1107 h 1152"/>
                <a:gd name="T60" fmla="*/ 380 w 1125"/>
                <a:gd name="T61" fmla="*/ 1076 h 1152"/>
                <a:gd name="T62" fmla="*/ 388 w 1125"/>
                <a:gd name="T63" fmla="*/ 1045 h 1152"/>
                <a:gd name="T64" fmla="*/ 388 w 1125"/>
                <a:gd name="T65" fmla="*/ 1018 h 1152"/>
                <a:gd name="T66" fmla="*/ 396 w 1125"/>
                <a:gd name="T67" fmla="*/ 901 h 1152"/>
                <a:gd name="T68" fmla="*/ 417 w 1125"/>
                <a:gd name="T69" fmla="*/ 748 h 1152"/>
                <a:gd name="T70" fmla="*/ 378 w 1125"/>
                <a:gd name="T71" fmla="*/ 664 h 1152"/>
                <a:gd name="T72" fmla="*/ 384 w 1125"/>
                <a:gd name="T73" fmla="*/ 656 h 1152"/>
                <a:gd name="T74" fmla="*/ 399 w 1125"/>
                <a:gd name="T75" fmla="*/ 635 h 1152"/>
                <a:gd name="T76" fmla="*/ 413 w 1125"/>
                <a:gd name="T77" fmla="*/ 598 h 1152"/>
                <a:gd name="T78" fmla="*/ 428 w 1125"/>
                <a:gd name="T79" fmla="*/ 452 h 1152"/>
                <a:gd name="T80" fmla="*/ 432 w 1125"/>
                <a:gd name="T81" fmla="*/ 324 h 1152"/>
                <a:gd name="T82" fmla="*/ 427 w 1125"/>
                <a:gd name="T83" fmla="*/ 295 h 1152"/>
                <a:gd name="T84" fmla="*/ 430 w 1125"/>
                <a:gd name="T85" fmla="*/ 284 h 1152"/>
                <a:gd name="T86" fmla="*/ 492 w 1125"/>
                <a:gd name="T87" fmla="*/ 215 h 1152"/>
                <a:gd name="T88" fmla="*/ 529 w 1125"/>
                <a:gd name="T89" fmla="*/ 161 h 1152"/>
                <a:gd name="T90" fmla="*/ 552 w 1125"/>
                <a:gd name="T91" fmla="*/ 103 h 1152"/>
                <a:gd name="T92" fmla="*/ 554 w 1125"/>
                <a:gd name="T93" fmla="*/ 76 h 1152"/>
                <a:gd name="T94" fmla="*/ 552 w 1125"/>
                <a:gd name="T95" fmla="*/ 57 h 1152"/>
                <a:gd name="T96" fmla="*/ 538 w 1125"/>
                <a:gd name="T97" fmla="*/ 44 h 1152"/>
                <a:gd name="T98" fmla="*/ 498 w 1125"/>
                <a:gd name="T99" fmla="*/ 25 h 1152"/>
                <a:gd name="T100" fmla="*/ 421 w 1125"/>
                <a:gd name="T101" fmla="*/ 9 h 1152"/>
                <a:gd name="T102" fmla="*/ 273 w 1125"/>
                <a:gd name="T103" fmla="*/ 0 h 1152"/>
                <a:gd name="T104" fmla="*/ 22 w 1125"/>
                <a:gd name="T105" fmla="*/ 5 h 1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125"/>
                <a:gd name="T160" fmla="*/ 0 h 1152"/>
                <a:gd name="T161" fmla="*/ 1125 w 1125"/>
                <a:gd name="T162" fmla="*/ 1152 h 115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125" h="1152">
                  <a:moveTo>
                    <a:pt x="0" y="5"/>
                  </a:moveTo>
                  <a:lnTo>
                    <a:pt x="7" y="13"/>
                  </a:lnTo>
                  <a:lnTo>
                    <a:pt x="27" y="34"/>
                  </a:lnTo>
                  <a:lnTo>
                    <a:pt x="57" y="63"/>
                  </a:lnTo>
                  <a:lnTo>
                    <a:pt x="96" y="96"/>
                  </a:lnTo>
                  <a:lnTo>
                    <a:pt x="115" y="113"/>
                  </a:lnTo>
                  <a:lnTo>
                    <a:pt x="139" y="132"/>
                  </a:lnTo>
                  <a:lnTo>
                    <a:pt x="165" y="147"/>
                  </a:lnTo>
                  <a:lnTo>
                    <a:pt x="190" y="165"/>
                  </a:lnTo>
                  <a:lnTo>
                    <a:pt x="214" y="178"/>
                  </a:lnTo>
                  <a:lnTo>
                    <a:pt x="241" y="192"/>
                  </a:lnTo>
                  <a:lnTo>
                    <a:pt x="270" y="201"/>
                  </a:lnTo>
                  <a:lnTo>
                    <a:pt x="298" y="209"/>
                  </a:lnTo>
                  <a:lnTo>
                    <a:pt x="338" y="218"/>
                  </a:lnTo>
                  <a:lnTo>
                    <a:pt x="364" y="226"/>
                  </a:lnTo>
                  <a:lnTo>
                    <a:pt x="369" y="230"/>
                  </a:lnTo>
                  <a:lnTo>
                    <a:pt x="372" y="232"/>
                  </a:lnTo>
                  <a:lnTo>
                    <a:pt x="372" y="236"/>
                  </a:lnTo>
                  <a:lnTo>
                    <a:pt x="369" y="238"/>
                  </a:lnTo>
                  <a:lnTo>
                    <a:pt x="358" y="241"/>
                  </a:lnTo>
                  <a:lnTo>
                    <a:pt x="341" y="245"/>
                  </a:lnTo>
                  <a:lnTo>
                    <a:pt x="328" y="249"/>
                  </a:lnTo>
                  <a:lnTo>
                    <a:pt x="316" y="255"/>
                  </a:lnTo>
                  <a:lnTo>
                    <a:pt x="313" y="259"/>
                  </a:lnTo>
                  <a:lnTo>
                    <a:pt x="310" y="266"/>
                  </a:lnTo>
                  <a:lnTo>
                    <a:pt x="310" y="274"/>
                  </a:lnTo>
                  <a:lnTo>
                    <a:pt x="308" y="286"/>
                  </a:lnTo>
                  <a:lnTo>
                    <a:pt x="308" y="312"/>
                  </a:lnTo>
                  <a:lnTo>
                    <a:pt x="308" y="343"/>
                  </a:lnTo>
                  <a:lnTo>
                    <a:pt x="308" y="374"/>
                  </a:lnTo>
                  <a:lnTo>
                    <a:pt x="305" y="403"/>
                  </a:lnTo>
                  <a:lnTo>
                    <a:pt x="303" y="414"/>
                  </a:lnTo>
                  <a:lnTo>
                    <a:pt x="298" y="424"/>
                  </a:lnTo>
                  <a:lnTo>
                    <a:pt x="295" y="431"/>
                  </a:lnTo>
                  <a:lnTo>
                    <a:pt x="286" y="437"/>
                  </a:lnTo>
                  <a:lnTo>
                    <a:pt x="272" y="445"/>
                  </a:lnTo>
                  <a:lnTo>
                    <a:pt x="259" y="452"/>
                  </a:lnTo>
                  <a:lnTo>
                    <a:pt x="247" y="462"/>
                  </a:lnTo>
                  <a:lnTo>
                    <a:pt x="239" y="470"/>
                  </a:lnTo>
                  <a:lnTo>
                    <a:pt x="237" y="479"/>
                  </a:lnTo>
                  <a:lnTo>
                    <a:pt x="237" y="489"/>
                  </a:lnTo>
                  <a:lnTo>
                    <a:pt x="244" y="499"/>
                  </a:lnTo>
                  <a:lnTo>
                    <a:pt x="256" y="508"/>
                  </a:lnTo>
                  <a:lnTo>
                    <a:pt x="264" y="514"/>
                  </a:lnTo>
                  <a:lnTo>
                    <a:pt x="270" y="522"/>
                  </a:lnTo>
                  <a:lnTo>
                    <a:pt x="275" y="529"/>
                  </a:lnTo>
                  <a:lnTo>
                    <a:pt x="280" y="541"/>
                  </a:lnTo>
                  <a:lnTo>
                    <a:pt x="289" y="564"/>
                  </a:lnTo>
                  <a:lnTo>
                    <a:pt x="295" y="591"/>
                  </a:lnTo>
                  <a:lnTo>
                    <a:pt x="298" y="617"/>
                  </a:lnTo>
                  <a:lnTo>
                    <a:pt x="300" y="644"/>
                  </a:lnTo>
                  <a:lnTo>
                    <a:pt x="300" y="667"/>
                  </a:lnTo>
                  <a:lnTo>
                    <a:pt x="298" y="685"/>
                  </a:lnTo>
                  <a:lnTo>
                    <a:pt x="292" y="700"/>
                  </a:lnTo>
                  <a:lnTo>
                    <a:pt x="289" y="713"/>
                  </a:lnTo>
                  <a:lnTo>
                    <a:pt x="283" y="729"/>
                  </a:lnTo>
                  <a:lnTo>
                    <a:pt x="280" y="742"/>
                  </a:lnTo>
                  <a:lnTo>
                    <a:pt x="280" y="756"/>
                  </a:lnTo>
                  <a:lnTo>
                    <a:pt x="280" y="769"/>
                  </a:lnTo>
                  <a:lnTo>
                    <a:pt x="286" y="782"/>
                  </a:lnTo>
                  <a:lnTo>
                    <a:pt x="298" y="796"/>
                  </a:lnTo>
                  <a:lnTo>
                    <a:pt x="300" y="805"/>
                  </a:lnTo>
                  <a:lnTo>
                    <a:pt x="300" y="823"/>
                  </a:lnTo>
                  <a:lnTo>
                    <a:pt x="298" y="842"/>
                  </a:lnTo>
                  <a:lnTo>
                    <a:pt x="292" y="867"/>
                  </a:lnTo>
                  <a:lnTo>
                    <a:pt x="286" y="896"/>
                  </a:lnTo>
                  <a:lnTo>
                    <a:pt x="280" y="926"/>
                  </a:lnTo>
                  <a:lnTo>
                    <a:pt x="277" y="959"/>
                  </a:lnTo>
                  <a:lnTo>
                    <a:pt x="275" y="990"/>
                  </a:lnTo>
                  <a:lnTo>
                    <a:pt x="275" y="1022"/>
                  </a:lnTo>
                  <a:lnTo>
                    <a:pt x="280" y="1053"/>
                  </a:lnTo>
                  <a:lnTo>
                    <a:pt x="286" y="1066"/>
                  </a:lnTo>
                  <a:lnTo>
                    <a:pt x="292" y="1080"/>
                  </a:lnTo>
                  <a:lnTo>
                    <a:pt x="300" y="1093"/>
                  </a:lnTo>
                  <a:lnTo>
                    <a:pt x="308" y="1105"/>
                  </a:lnTo>
                  <a:lnTo>
                    <a:pt x="322" y="1114"/>
                  </a:lnTo>
                  <a:lnTo>
                    <a:pt x="333" y="1124"/>
                  </a:lnTo>
                  <a:lnTo>
                    <a:pt x="349" y="1134"/>
                  </a:lnTo>
                  <a:lnTo>
                    <a:pt x="367" y="1139"/>
                  </a:lnTo>
                  <a:lnTo>
                    <a:pt x="385" y="1145"/>
                  </a:lnTo>
                  <a:lnTo>
                    <a:pt x="407" y="1149"/>
                  </a:lnTo>
                  <a:lnTo>
                    <a:pt x="433" y="1151"/>
                  </a:lnTo>
                  <a:lnTo>
                    <a:pt x="460" y="1151"/>
                  </a:lnTo>
                  <a:lnTo>
                    <a:pt x="515" y="1147"/>
                  </a:lnTo>
                  <a:lnTo>
                    <a:pt x="562" y="1143"/>
                  </a:lnTo>
                  <a:lnTo>
                    <a:pt x="607" y="1137"/>
                  </a:lnTo>
                  <a:lnTo>
                    <a:pt x="641" y="1132"/>
                  </a:lnTo>
                  <a:lnTo>
                    <a:pt x="673" y="1124"/>
                  </a:lnTo>
                  <a:lnTo>
                    <a:pt x="700" y="1114"/>
                  </a:lnTo>
                  <a:lnTo>
                    <a:pt x="722" y="1107"/>
                  </a:lnTo>
                  <a:lnTo>
                    <a:pt x="742" y="1095"/>
                  </a:lnTo>
                  <a:lnTo>
                    <a:pt x="757" y="1086"/>
                  </a:lnTo>
                  <a:lnTo>
                    <a:pt x="769" y="1076"/>
                  </a:lnTo>
                  <a:lnTo>
                    <a:pt x="776" y="1064"/>
                  </a:lnTo>
                  <a:lnTo>
                    <a:pt x="782" y="1055"/>
                  </a:lnTo>
                  <a:lnTo>
                    <a:pt x="785" y="1045"/>
                  </a:lnTo>
                  <a:lnTo>
                    <a:pt x="788" y="1036"/>
                  </a:lnTo>
                  <a:lnTo>
                    <a:pt x="788" y="1026"/>
                  </a:lnTo>
                  <a:lnTo>
                    <a:pt x="785" y="1018"/>
                  </a:lnTo>
                  <a:lnTo>
                    <a:pt x="785" y="993"/>
                  </a:lnTo>
                  <a:lnTo>
                    <a:pt x="793" y="953"/>
                  </a:lnTo>
                  <a:lnTo>
                    <a:pt x="805" y="901"/>
                  </a:lnTo>
                  <a:lnTo>
                    <a:pt x="818" y="846"/>
                  </a:lnTo>
                  <a:lnTo>
                    <a:pt x="832" y="794"/>
                  </a:lnTo>
                  <a:lnTo>
                    <a:pt x="845" y="748"/>
                  </a:lnTo>
                  <a:lnTo>
                    <a:pt x="854" y="717"/>
                  </a:lnTo>
                  <a:lnTo>
                    <a:pt x="857" y="706"/>
                  </a:lnTo>
                  <a:lnTo>
                    <a:pt x="766" y="664"/>
                  </a:lnTo>
                  <a:lnTo>
                    <a:pt x="769" y="664"/>
                  </a:lnTo>
                  <a:lnTo>
                    <a:pt x="775" y="660"/>
                  </a:lnTo>
                  <a:lnTo>
                    <a:pt x="779" y="656"/>
                  </a:lnTo>
                  <a:lnTo>
                    <a:pt x="788" y="650"/>
                  </a:lnTo>
                  <a:lnTo>
                    <a:pt x="799" y="642"/>
                  </a:lnTo>
                  <a:lnTo>
                    <a:pt x="809" y="635"/>
                  </a:lnTo>
                  <a:lnTo>
                    <a:pt x="818" y="627"/>
                  </a:lnTo>
                  <a:lnTo>
                    <a:pt x="826" y="619"/>
                  </a:lnTo>
                  <a:lnTo>
                    <a:pt x="838" y="598"/>
                  </a:lnTo>
                  <a:lnTo>
                    <a:pt x="848" y="560"/>
                  </a:lnTo>
                  <a:lnTo>
                    <a:pt x="860" y="510"/>
                  </a:lnTo>
                  <a:lnTo>
                    <a:pt x="868" y="452"/>
                  </a:lnTo>
                  <a:lnTo>
                    <a:pt x="875" y="395"/>
                  </a:lnTo>
                  <a:lnTo>
                    <a:pt x="875" y="345"/>
                  </a:lnTo>
                  <a:lnTo>
                    <a:pt x="875" y="324"/>
                  </a:lnTo>
                  <a:lnTo>
                    <a:pt x="871" y="307"/>
                  </a:lnTo>
                  <a:lnTo>
                    <a:pt x="868" y="301"/>
                  </a:lnTo>
                  <a:lnTo>
                    <a:pt x="865" y="295"/>
                  </a:lnTo>
                  <a:lnTo>
                    <a:pt x="862" y="291"/>
                  </a:lnTo>
                  <a:lnTo>
                    <a:pt x="857" y="289"/>
                  </a:lnTo>
                  <a:lnTo>
                    <a:pt x="871" y="284"/>
                  </a:lnTo>
                  <a:lnTo>
                    <a:pt x="901" y="268"/>
                  </a:lnTo>
                  <a:lnTo>
                    <a:pt x="947" y="245"/>
                  </a:lnTo>
                  <a:lnTo>
                    <a:pt x="998" y="215"/>
                  </a:lnTo>
                  <a:lnTo>
                    <a:pt x="1025" y="197"/>
                  </a:lnTo>
                  <a:lnTo>
                    <a:pt x="1046" y="180"/>
                  </a:lnTo>
                  <a:lnTo>
                    <a:pt x="1072" y="161"/>
                  </a:lnTo>
                  <a:lnTo>
                    <a:pt x="1091" y="142"/>
                  </a:lnTo>
                  <a:lnTo>
                    <a:pt x="1105" y="122"/>
                  </a:lnTo>
                  <a:lnTo>
                    <a:pt x="1118" y="103"/>
                  </a:lnTo>
                  <a:lnTo>
                    <a:pt x="1121" y="94"/>
                  </a:lnTo>
                  <a:lnTo>
                    <a:pt x="1124" y="84"/>
                  </a:lnTo>
                  <a:lnTo>
                    <a:pt x="1124" y="76"/>
                  </a:lnTo>
                  <a:lnTo>
                    <a:pt x="1124" y="67"/>
                  </a:lnTo>
                  <a:lnTo>
                    <a:pt x="1121" y="63"/>
                  </a:lnTo>
                  <a:lnTo>
                    <a:pt x="1118" y="57"/>
                  </a:lnTo>
                  <a:lnTo>
                    <a:pt x="1113" y="53"/>
                  </a:lnTo>
                  <a:lnTo>
                    <a:pt x="1108" y="50"/>
                  </a:lnTo>
                  <a:lnTo>
                    <a:pt x="1091" y="44"/>
                  </a:lnTo>
                  <a:lnTo>
                    <a:pt x="1069" y="36"/>
                  </a:lnTo>
                  <a:lnTo>
                    <a:pt x="1042" y="30"/>
                  </a:lnTo>
                  <a:lnTo>
                    <a:pt x="1010" y="25"/>
                  </a:lnTo>
                  <a:lnTo>
                    <a:pt x="977" y="21"/>
                  </a:lnTo>
                  <a:lnTo>
                    <a:pt x="940" y="17"/>
                  </a:lnTo>
                  <a:lnTo>
                    <a:pt x="854" y="9"/>
                  </a:lnTo>
                  <a:lnTo>
                    <a:pt x="760" y="5"/>
                  </a:lnTo>
                  <a:lnTo>
                    <a:pt x="658" y="2"/>
                  </a:lnTo>
                  <a:lnTo>
                    <a:pt x="553" y="0"/>
                  </a:lnTo>
                  <a:lnTo>
                    <a:pt x="349" y="0"/>
                  </a:lnTo>
                  <a:lnTo>
                    <a:pt x="172" y="2"/>
                  </a:lnTo>
                  <a:lnTo>
                    <a:pt x="46" y="5"/>
                  </a:lnTo>
                  <a:lnTo>
                    <a:pt x="0" y="5"/>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60" name="Freeform 39"/>
            <p:cNvSpPr>
              <a:spLocks/>
            </p:cNvSpPr>
            <p:nvPr/>
          </p:nvSpPr>
          <p:spPr bwMode="auto">
            <a:xfrm>
              <a:off x="702" y="1746"/>
              <a:ext cx="552" cy="187"/>
            </a:xfrm>
            <a:custGeom>
              <a:avLst/>
              <a:gdLst>
                <a:gd name="T0" fmla="*/ 4 w 621"/>
                <a:gd name="T1" fmla="*/ 0 h 187"/>
                <a:gd name="T2" fmla="*/ 0 w 621"/>
                <a:gd name="T3" fmla="*/ 31 h 187"/>
                <a:gd name="T4" fmla="*/ 9 w 621"/>
                <a:gd name="T5" fmla="*/ 29 h 187"/>
                <a:gd name="T6" fmla="*/ 33 w 621"/>
                <a:gd name="T7" fmla="*/ 27 h 187"/>
                <a:gd name="T8" fmla="*/ 49 w 621"/>
                <a:gd name="T9" fmla="*/ 27 h 187"/>
                <a:gd name="T10" fmla="*/ 68 w 621"/>
                <a:gd name="T11" fmla="*/ 29 h 187"/>
                <a:gd name="T12" fmla="*/ 90 w 621"/>
                <a:gd name="T13" fmla="*/ 31 h 187"/>
                <a:gd name="T14" fmla="*/ 113 w 621"/>
                <a:gd name="T15" fmla="*/ 37 h 187"/>
                <a:gd name="T16" fmla="*/ 138 w 621"/>
                <a:gd name="T17" fmla="*/ 42 h 187"/>
                <a:gd name="T18" fmla="*/ 162 w 621"/>
                <a:gd name="T19" fmla="*/ 52 h 187"/>
                <a:gd name="T20" fmla="*/ 188 w 621"/>
                <a:gd name="T21" fmla="*/ 65 h 187"/>
                <a:gd name="T22" fmla="*/ 212 w 621"/>
                <a:gd name="T23" fmla="*/ 81 h 187"/>
                <a:gd name="T24" fmla="*/ 225 w 621"/>
                <a:gd name="T25" fmla="*/ 90 h 187"/>
                <a:gd name="T26" fmla="*/ 238 w 621"/>
                <a:gd name="T27" fmla="*/ 102 h 187"/>
                <a:gd name="T28" fmla="*/ 250 w 621"/>
                <a:gd name="T29" fmla="*/ 112 h 187"/>
                <a:gd name="T30" fmla="*/ 261 w 621"/>
                <a:gd name="T31" fmla="*/ 125 h 187"/>
                <a:gd name="T32" fmla="*/ 273 w 621"/>
                <a:gd name="T33" fmla="*/ 138 h 187"/>
                <a:gd name="T34" fmla="*/ 284 w 621"/>
                <a:gd name="T35" fmla="*/ 154 h 187"/>
                <a:gd name="T36" fmla="*/ 295 w 621"/>
                <a:gd name="T37" fmla="*/ 169 h 187"/>
                <a:gd name="T38" fmla="*/ 307 w 621"/>
                <a:gd name="T39" fmla="*/ 186 h 187"/>
                <a:gd name="T40" fmla="*/ 305 w 621"/>
                <a:gd name="T41" fmla="*/ 179 h 187"/>
                <a:gd name="T42" fmla="*/ 300 w 621"/>
                <a:gd name="T43" fmla="*/ 160 h 187"/>
                <a:gd name="T44" fmla="*/ 295 w 621"/>
                <a:gd name="T45" fmla="*/ 146 h 187"/>
                <a:gd name="T46" fmla="*/ 288 w 621"/>
                <a:gd name="T47" fmla="*/ 131 h 187"/>
                <a:gd name="T48" fmla="*/ 279 w 621"/>
                <a:gd name="T49" fmla="*/ 113 h 187"/>
                <a:gd name="T50" fmla="*/ 267 w 621"/>
                <a:gd name="T51" fmla="*/ 98 h 187"/>
                <a:gd name="T52" fmla="*/ 250 w 621"/>
                <a:gd name="T53" fmla="*/ 81 h 187"/>
                <a:gd name="T54" fmla="*/ 231 w 621"/>
                <a:gd name="T55" fmla="*/ 64 h 187"/>
                <a:gd name="T56" fmla="*/ 218 w 621"/>
                <a:gd name="T57" fmla="*/ 56 h 187"/>
                <a:gd name="T58" fmla="*/ 205 w 621"/>
                <a:gd name="T59" fmla="*/ 48 h 187"/>
                <a:gd name="T60" fmla="*/ 193 w 621"/>
                <a:gd name="T61" fmla="*/ 41 h 187"/>
                <a:gd name="T62" fmla="*/ 177 w 621"/>
                <a:gd name="T63" fmla="*/ 33 h 187"/>
                <a:gd name="T64" fmla="*/ 160 w 621"/>
                <a:gd name="T65" fmla="*/ 27 h 187"/>
                <a:gd name="T66" fmla="*/ 142 w 621"/>
                <a:gd name="T67" fmla="*/ 21 h 187"/>
                <a:gd name="T68" fmla="*/ 124 w 621"/>
                <a:gd name="T69" fmla="*/ 16 h 187"/>
                <a:gd name="T70" fmla="*/ 103 w 621"/>
                <a:gd name="T71" fmla="*/ 10 h 187"/>
                <a:gd name="T72" fmla="*/ 81 w 621"/>
                <a:gd name="T73" fmla="*/ 6 h 187"/>
                <a:gd name="T74" fmla="*/ 58 w 621"/>
                <a:gd name="T75" fmla="*/ 4 h 187"/>
                <a:gd name="T76" fmla="*/ 31 w 621"/>
                <a:gd name="T77" fmla="*/ 0 h 187"/>
                <a:gd name="T78" fmla="*/ 4 w 621"/>
                <a:gd name="T79" fmla="*/ 0 h 1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1"/>
                <a:gd name="T121" fmla="*/ 0 h 187"/>
                <a:gd name="T122" fmla="*/ 621 w 621"/>
                <a:gd name="T123" fmla="*/ 187 h 1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1" h="187">
                  <a:moveTo>
                    <a:pt x="9" y="0"/>
                  </a:moveTo>
                  <a:lnTo>
                    <a:pt x="0" y="31"/>
                  </a:lnTo>
                  <a:lnTo>
                    <a:pt x="17" y="29"/>
                  </a:lnTo>
                  <a:lnTo>
                    <a:pt x="68" y="27"/>
                  </a:lnTo>
                  <a:lnTo>
                    <a:pt x="100" y="27"/>
                  </a:lnTo>
                  <a:lnTo>
                    <a:pt x="139" y="29"/>
                  </a:lnTo>
                  <a:lnTo>
                    <a:pt x="182" y="31"/>
                  </a:lnTo>
                  <a:lnTo>
                    <a:pt x="229" y="37"/>
                  </a:lnTo>
                  <a:lnTo>
                    <a:pt x="279" y="42"/>
                  </a:lnTo>
                  <a:lnTo>
                    <a:pt x="329" y="52"/>
                  </a:lnTo>
                  <a:lnTo>
                    <a:pt x="381" y="65"/>
                  </a:lnTo>
                  <a:lnTo>
                    <a:pt x="431" y="81"/>
                  </a:lnTo>
                  <a:lnTo>
                    <a:pt x="457" y="90"/>
                  </a:lnTo>
                  <a:lnTo>
                    <a:pt x="483" y="102"/>
                  </a:lnTo>
                  <a:lnTo>
                    <a:pt x="507" y="112"/>
                  </a:lnTo>
                  <a:lnTo>
                    <a:pt x="530" y="125"/>
                  </a:lnTo>
                  <a:lnTo>
                    <a:pt x="554" y="138"/>
                  </a:lnTo>
                  <a:lnTo>
                    <a:pt x="576" y="154"/>
                  </a:lnTo>
                  <a:lnTo>
                    <a:pt x="598" y="169"/>
                  </a:lnTo>
                  <a:lnTo>
                    <a:pt x="620" y="186"/>
                  </a:lnTo>
                  <a:lnTo>
                    <a:pt x="618" y="179"/>
                  </a:lnTo>
                  <a:lnTo>
                    <a:pt x="609" y="160"/>
                  </a:lnTo>
                  <a:lnTo>
                    <a:pt x="600" y="146"/>
                  </a:lnTo>
                  <a:lnTo>
                    <a:pt x="585" y="131"/>
                  </a:lnTo>
                  <a:lnTo>
                    <a:pt x="566" y="113"/>
                  </a:lnTo>
                  <a:lnTo>
                    <a:pt x="540" y="98"/>
                  </a:lnTo>
                  <a:lnTo>
                    <a:pt x="507" y="81"/>
                  </a:lnTo>
                  <a:lnTo>
                    <a:pt x="467" y="64"/>
                  </a:lnTo>
                  <a:lnTo>
                    <a:pt x="443" y="56"/>
                  </a:lnTo>
                  <a:lnTo>
                    <a:pt x="417" y="48"/>
                  </a:lnTo>
                  <a:lnTo>
                    <a:pt x="389" y="41"/>
                  </a:lnTo>
                  <a:lnTo>
                    <a:pt x="359" y="33"/>
                  </a:lnTo>
                  <a:lnTo>
                    <a:pt x="324" y="27"/>
                  </a:lnTo>
                  <a:lnTo>
                    <a:pt x="289" y="21"/>
                  </a:lnTo>
                  <a:lnTo>
                    <a:pt x="250" y="16"/>
                  </a:lnTo>
                  <a:lnTo>
                    <a:pt x="209" y="10"/>
                  </a:lnTo>
                  <a:lnTo>
                    <a:pt x="163" y="6"/>
                  </a:lnTo>
                  <a:lnTo>
                    <a:pt x="116" y="4"/>
                  </a:lnTo>
                  <a:lnTo>
                    <a:pt x="63" y="0"/>
                  </a:lnTo>
                  <a:lnTo>
                    <a:pt x="9" y="0"/>
                  </a:lnTo>
                </a:path>
              </a:pathLst>
            </a:custGeom>
            <a:solidFill>
              <a:srgbClr val="CC3300"/>
            </a:solidFill>
            <a:ln w="12700" cap="rnd">
              <a:noFill/>
              <a:round/>
              <a:headEnd/>
              <a:tailEnd/>
            </a:ln>
          </p:spPr>
          <p:txBody>
            <a:bodyPr/>
            <a:lstStyle/>
            <a:p>
              <a:endParaRPr lang="sr-Latn-CS">
                <a:latin typeface="Tahoma" pitchFamily="34" charset="0"/>
              </a:endParaRPr>
            </a:p>
          </p:txBody>
        </p:sp>
        <p:sp>
          <p:nvSpPr>
            <p:cNvPr id="64561" name="Freeform 40"/>
            <p:cNvSpPr>
              <a:spLocks/>
            </p:cNvSpPr>
            <p:nvPr/>
          </p:nvSpPr>
          <p:spPr bwMode="auto">
            <a:xfrm>
              <a:off x="702" y="1746"/>
              <a:ext cx="552" cy="187"/>
            </a:xfrm>
            <a:custGeom>
              <a:avLst/>
              <a:gdLst>
                <a:gd name="T0" fmla="*/ 4 w 621"/>
                <a:gd name="T1" fmla="*/ 0 h 187"/>
                <a:gd name="T2" fmla="*/ 0 w 621"/>
                <a:gd name="T3" fmla="*/ 31 h 187"/>
                <a:gd name="T4" fmla="*/ 9 w 621"/>
                <a:gd name="T5" fmla="*/ 29 h 187"/>
                <a:gd name="T6" fmla="*/ 33 w 621"/>
                <a:gd name="T7" fmla="*/ 27 h 187"/>
                <a:gd name="T8" fmla="*/ 49 w 621"/>
                <a:gd name="T9" fmla="*/ 27 h 187"/>
                <a:gd name="T10" fmla="*/ 68 w 621"/>
                <a:gd name="T11" fmla="*/ 29 h 187"/>
                <a:gd name="T12" fmla="*/ 90 w 621"/>
                <a:gd name="T13" fmla="*/ 31 h 187"/>
                <a:gd name="T14" fmla="*/ 113 w 621"/>
                <a:gd name="T15" fmla="*/ 37 h 187"/>
                <a:gd name="T16" fmla="*/ 138 w 621"/>
                <a:gd name="T17" fmla="*/ 42 h 187"/>
                <a:gd name="T18" fmla="*/ 162 w 621"/>
                <a:gd name="T19" fmla="*/ 52 h 187"/>
                <a:gd name="T20" fmla="*/ 188 w 621"/>
                <a:gd name="T21" fmla="*/ 65 h 187"/>
                <a:gd name="T22" fmla="*/ 212 w 621"/>
                <a:gd name="T23" fmla="*/ 81 h 187"/>
                <a:gd name="T24" fmla="*/ 225 w 621"/>
                <a:gd name="T25" fmla="*/ 90 h 187"/>
                <a:gd name="T26" fmla="*/ 238 w 621"/>
                <a:gd name="T27" fmla="*/ 102 h 187"/>
                <a:gd name="T28" fmla="*/ 250 w 621"/>
                <a:gd name="T29" fmla="*/ 112 h 187"/>
                <a:gd name="T30" fmla="*/ 261 w 621"/>
                <a:gd name="T31" fmla="*/ 125 h 187"/>
                <a:gd name="T32" fmla="*/ 273 w 621"/>
                <a:gd name="T33" fmla="*/ 138 h 187"/>
                <a:gd name="T34" fmla="*/ 284 w 621"/>
                <a:gd name="T35" fmla="*/ 154 h 187"/>
                <a:gd name="T36" fmla="*/ 295 w 621"/>
                <a:gd name="T37" fmla="*/ 169 h 187"/>
                <a:gd name="T38" fmla="*/ 307 w 621"/>
                <a:gd name="T39" fmla="*/ 186 h 187"/>
                <a:gd name="T40" fmla="*/ 305 w 621"/>
                <a:gd name="T41" fmla="*/ 179 h 187"/>
                <a:gd name="T42" fmla="*/ 300 w 621"/>
                <a:gd name="T43" fmla="*/ 160 h 187"/>
                <a:gd name="T44" fmla="*/ 295 w 621"/>
                <a:gd name="T45" fmla="*/ 146 h 187"/>
                <a:gd name="T46" fmla="*/ 288 w 621"/>
                <a:gd name="T47" fmla="*/ 131 h 187"/>
                <a:gd name="T48" fmla="*/ 279 w 621"/>
                <a:gd name="T49" fmla="*/ 113 h 187"/>
                <a:gd name="T50" fmla="*/ 267 w 621"/>
                <a:gd name="T51" fmla="*/ 98 h 187"/>
                <a:gd name="T52" fmla="*/ 250 w 621"/>
                <a:gd name="T53" fmla="*/ 81 h 187"/>
                <a:gd name="T54" fmla="*/ 231 w 621"/>
                <a:gd name="T55" fmla="*/ 64 h 187"/>
                <a:gd name="T56" fmla="*/ 218 w 621"/>
                <a:gd name="T57" fmla="*/ 56 h 187"/>
                <a:gd name="T58" fmla="*/ 205 w 621"/>
                <a:gd name="T59" fmla="*/ 48 h 187"/>
                <a:gd name="T60" fmla="*/ 193 w 621"/>
                <a:gd name="T61" fmla="*/ 41 h 187"/>
                <a:gd name="T62" fmla="*/ 177 w 621"/>
                <a:gd name="T63" fmla="*/ 33 h 187"/>
                <a:gd name="T64" fmla="*/ 160 w 621"/>
                <a:gd name="T65" fmla="*/ 27 h 187"/>
                <a:gd name="T66" fmla="*/ 142 w 621"/>
                <a:gd name="T67" fmla="*/ 21 h 187"/>
                <a:gd name="T68" fmla="*/ 124 w 621"/>
                <a:gd name="T69" fmla="*/ 16 h 187"/>
                <a:gd name="T70" fmla="*/ 103 w 621"/>
                <a:gd name="T71" fmla="*/ 10 h 187"/>
                <a:gd name="T72" fmla="*/ 81 w 621"/>
                <a:gd name="T73" fmla="*/ 6 h 187"/>
                <a:gd name="T74" fmla="*/ 58 w 621"/>
                <a:gd name="T75" fmla="*/ 4 h 187"/>
                <a:gd name="T76" fmla="*/ 31 w 621"/>
                <a:gd name="T77" fmla="*/ 0 h 187"/>
                <a:gd name="T78" fmla="*/ 4 w 621"/>
                <a:gd name="T79" fmla="*/ 0 h 1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1"/>
                <a:gd name="T121" fmla="*/ 0 h 187"/>
                <a:gd name="T122" fmla="*/ 621 w 621"/>
                <a:gd name="T123" fmla="*/ 187 h 1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1" h="187">
                  <a:moveTo>
                    <a:pt x="9" y="0"/>
                  </a:moveTo>
                  <a:lnTo>
                    <a:pt x="0" y="31"/>
                  </a:lnTo>
                  <a:lnTo>
                    <a:pt x="17" y="29"/>
                  </a:lnTo>
                  <a:lnTo>
                    <a:pt x="68" y="27"/>
                  </a:lnTo>
                  <a:lnTo>
                    <a:pt x="100" y="27"/>
                  </a:lnTo>
                  <a:lnTo>
                    <a:pt x="139" y="29"/>
                  </a:lnTo>
                  <a:lnTo>
                    <a:pt x="182" y="31"/>
                  </a:lnTo>
                  <a:lnTo>
                    <a:pt x="229" y="37"/>
                  </a:lnTo>
                  <a:lnTo>
                    <a:pt x="279" y="42"/>
                  </a:lnTo>
                  <a:lnTo>
                    <a:pt x="329" y="52"/>
                  </a:lnTo>
                  <a:lnTo>
                    <a:pt x="381" y="65"/>
                  </a:lnTo>
                  <a:lnTo>
                    <a:pt x="431" y="81"/>
                  </a:lnTo>
                  <a:lnTo>
                    <a:pt x="457" y="90"/>
                  </a:lnTo>
                  <a:lnTo>
                    <a:pt x="483" y="102"/>
                  </a:lnTo>
                  <a:lnTo>
                    <a:pt x="507" y="112"/>
                  </a:lnTo>
                  <a:lnTo>
                    <a:pt x="530" y="125"/>
                  </a:lnTo>
                  <a:lnTo>
                    <a:pt x="554" y="138"/>
                  </a:lnTo>
                  <a:lnTo>
                    <a:pt x="576" y="154"/>
                  </a:lnTo>
                  <a:lnTo>
                    <a:pt x="598" y="169"/>
                  </a:lnTo>
                  <a:lnTo>
                    <a:pt x="620" y="186"/>
                  </a:lnTo>
                  <a:lnTo>
                    <a:pt x="618" y="179"/>
                  </a:lnTo>
                  <a:lnTo>
                    <a:pt x="609" y="160"/>
                  </a:lnTo>
                  <a:lnTo>
                    <a:pt x="600" y="146"/>
                  </a:lnTo>
                  <a:lnTo>
                    <a:pt x="585" y="131"/>
                  </a:lnTo>
                  <a:lnTo>
                    <a:pt x="566" y="113"/>
                  </a:lnTo>
                  <a:lnTo>
                    <a:pt x="540" y="98"/>
                  </a:lnTo>
                  <a:lnTo>
                    <a:pt x="507" y="81"/>
                  </a:lnTo>
                  <a:lnTo>
                    <a:pt x="467" y="64"/>
                  </a:lnTo>
                  <a:lnTo>
                    <a:pt x="443" y="56"/>
                  </a:lnTo>
                  <a:lnTo>
                    <a:pt x="417" y="48"/>
                  </a:lnTo>
                  <a:lnTo>
                    <a:pt x="389" y="41"/>
                  </a:lnTo>
                  <a:lnTo>
                    <a:pt x="359" y="33"/>
                  </a:lnTo>
                  <a:lnTo>
                    <a:pt x="324" y="27"/>
                  </a:lnTo>
                  <a:lnTo>
                    <a:pt x="289" y="21"/>
                  </a:lnTo>
                  <a:lnTo>
                    <a:pt x="250" y="16"/>
                  </a:lnTo>
                  <a:lnTo>
                    <a:pt x="209" y="10"/>
                  </a:lnTo>
                  <a:lnTo>
                    <a:pt x="163" y="6"/>
                  </a:lnTo>
                  <a:lnTo>
                    <a:pt x="116" y="4"/>
                  </a:lnTo>
                  <a:lnTo>
                    <a:pt x="63" y="0"/>
                  </a:lnTo>
                  <a:lnTo>
                    <a:pt x="9" y="0"/>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62" name="Freeform 41"/>
            <p:cNvSpPr>
              <a:spLocks/>
            </p:cNvSpPr>
            <p:nvPr/>
          </p:nvSpPr>
          <p:spPr bwMode="auto">
            <a:xfrm>
              <a:off x="555" y="1771"/>
              <a:ext cx="1173" cy="888"/>
            </a:xfrm>
            <a:custGeom>
              <a:avLst/>
              <a:gdLst>
                <a:gd name="T0" fmla="*/ 55 w 1320"/>
                <a:gd name="T1" fmla="*/ 250 h 888"/>
                <a:gd name="T2" fmla="*/ 53 w 1320"/>
                <a:gd name="T3" fmla="*/ 288 h 888"/>
                <a:gd name="T4" fmla="*/ 48 w 1320"/>
                <a:gd name="T5" fmla="*/ 344 h 888"/>
                <a:gd name="T6" fmla="*/ 42 w 1320"/>
                <a:gd name="T7" fmla="*/ 380 h 888"/>
                <a:gd name="T8" fmla="*/ 36 w 1320"/>
                <a:gd name="T9" fmla="*/ 399 h 888"/>
                <a:gd name="T10" fmla="*/ 29 w 1320"/>
                <a:gd name="T11" fmla="*/ 411 h 888"/>
                <a:gd name="T12" fmla="*/ 25 w 1320"/>
                <a:gd name="T13" fmla="*/ 426 h 888"/>
                <a:gd name="T14" fmla="*/ 19 w 1320"/>
                <a:gd name="T15" fmla="*/ 459 h 888"/>
                <a:gd name="T16" fmla="*/ 18 w 1320"/>
                <a:gd name="T17" fmla="*/ 512 h 888"/>
                <a:gd name="T18" fmla="*/ 18 w 1320"/>
                <a:gd name="T19" fmla="*/ 564 h 888"/>
                <a:gd name="T20" fmla="*/ 14 w 1320"/>
                <a:gd name="T21" fmla="*/ 614 h 888"/>
                <a:gd name="T22" fmla="*/ 7 w 1320"/>
                <a:gd name="T23" fmla="*/ 668 h 888"/>
                <a:gd name="T24" fmla="*/ 3 w 1320"/>
                <a:gd name="T25" fmla="*/ 710 h 888"/>
                <a:gd name="T26" fmla="*/ 0 w 1320"/>
                <a:gd name="T27" fmla="*/ 750 h 888"/>
                <a:gd name="T28" fmla="*/ 4 w 1320"/>
                <a:gd name="T29" fmla="*/ 779 h 888"/>
                <a:gd name="T30" fmla="*/ 10 w 1320"/>
                <a:gd name="T31" fmla="*/ 794 h 888"/>
                <a:gd name="T32" fmla="*/ 18 w 1320"/>
                <a:gd name="T33" fmla="*/ 810 h 888"/>
                <a:gd name="T34" fmla="*/ 28 w 1320"/>
                <a:gd name="T35" fmla="*/ 821 h 888"/>
                <a:gd name="T36" fmla="*/ 42 w 1320"/>
                <a:gd name="T37" fmla="*/ 829 h 888"/>
                <a:gd name="T38" fmla="*/ 60 w 1320"/>
                <a:gd name="T39" fmla="*/ 835 h 888"/>
                <a:gd name="T40" fmla="*/ 127 w 1320"/>
                <a:gd name="T41" fmla="*/ 837 h 888"/>
                <a:gd name="T42" fmla="*/ 291 w 1320"/>
                <a:gd name="T43" fmla="*/ 842 h 888"/>
                <a:gd name="T44" fmla="*/ 469 w 1320"/>
                <a:gd name="T45" fmla="*/ 852 h 888"/>
                <a:gd name="T46" fmla="*/ 571 w 1320"/>
                <a:gd name="T47" fmla="*/ 865 h 888"/>
                <a:gd name="T48" fmla="*/ 603 w 1320"/>
                <a:gd name="T49" fmla="*/ 875 h 888"/>
                <a:gd name="T50" fmla="*/ 613 w 1320"/>
                <a:gd name="T51" fmla="*/ 883 h 888"/>
                <a:gd name="T52" fmla="*/ 618 w 1320"/>
                <a:gd name="T53" fmla="*/ 877 h 888"/>
                <a:gd name="T54" fmla="*/ 626 w 1320"/>
                <a:gd name="T55" fmla="*/ 812 h 888"/>
                <a:gd name="T56" fmla="*/ 638 w 1320"/>
                <a:gd name="T57" fmla="*/ 716 h 888"/>
                <a:gd name="T58" fmla="*/ 646 w 1320"/>
                <a:gd name="T59" fmla="*/ 626 h 888"/>
                <a:gd name="T60" fmla="*/ 647 w 1320"/>
                <a:gd name="T61" fmla="*/ 564 h 888"/>
                <a:gd name="T62" fmla="*/ 649 w 1320"/>
                <a:gd name="T63" fmla="*/ 495 h 888"/>
                <a:gd name="T64" fmla="*/ 647 w 1320"/>
                <a:gd name="T65" fmla="*/ 438 h 888"/>
                <a:gd name="T66" fmla="*/ 640 w 1320"/>
                <a:gd name="T67" fmla="*/ 399 h 888"/>
                <a:gd name="T68" fmla="*/ 630 w 1320"/>
                <a:gd name="T69" fmla="*/ 363 h 888"/>
                <a:gd name="T70" fmla="*/ 613 w 1320"/>
                <a:gd name="T71" fmla="*/ 330 h 888"/>
                <a:gd name="T72" fmla="*/ 575 w 1320"/>
                <a:gd name="T73" fmla="*/ 276 h 888"/>
                <a:gd name="T74" fmla="*/ 518 w 1320"/>
                <a:gd name="T75" fmla="*/ 198 h 888"/>
                <a:gd name="T76" fmla="*/ 469 w 1320"/>
                <a:gd name="T77" fmla="*/ 142 h 888"/>
                <a:gd name="T78" fmla="*/ 411 w 1320"/>
                <a:gd name="T79" fmla="*/ 88 h 888"/>
                <a:gd name="T80" fmla="*/ 362 w 1320"/>
                <a:gd name="T81" fmla="*/ 52 h 888"/>
                <a:gd name="T82" fmla="*/ 324 w 1320"/>
                <a:gd name="T83" fmla="*/ 33 h 888"/>
                <a:gd name="T84" fmla="*/ 286 w 1320"/>
                <a:gd name="T85" fmla="*/ 17 h 888"/>
                <a:gd name="T86" fmla="*/ 243 w 1320"/>
                <a:gd name="T87" fmla="*/ 8 h 888"/>
                <a:gd name="T88" fmla="*/ 198 w 1320"/>
                <a:gd name="T89" fmla="*/ 2 h 888"/>
                <a:gd name="T90" fmla="*/ 150 w 1320"/>
                <a:gd name="T91" fmla="*/ 2 h 888"/>
                <a:gd name="T92" fmla="*/ 118 w 1320"/>
                <a:gd name="T93" fmla="*/ 6 h 888"/>
                <a:gd name="T94" fmla="*/ 108 w 1320"/>
                <a:gd name="T95" fmla="*/ 14 h 888"/>
                <a:gd name="T96" fmla="*/ 94 w 1320"/>
                <a:gd name="T97" fmla="*/ 31 h 888"/>
                <a:gd name="T98" fmla="*/ 79 w 1320"/>
                <a:gd name="T99" fmla="*/ 65 h 888"/>
                <a:gd name="T100" fmla="*/ 68 w 1320"/>
                <a:gd name="T101" fmla="*/ 106 h 888"/>
                <a:gd name="T102" fmla="*/ 60 w 1320"/>
                <a:gd name="T103" fmla="*/ 171 h 888"/>
                <a:gd name="T104" fmla="*/ 58 w 1320"/>
                <a:gd name="T105" fmla="*/ 232 h 88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0"/>
                <a:gd name="T160" fmla="*/ 0 h 888"/>
                <a:gd name="T161" fmla="*/ 1320 w 1320"/>
                <a:gd name="T162" fmla="*/ 888 h 88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0" h="888">
                  <a:moveTo>
                    <a:pt x="116" y="242"/>
                  </a:moveTo>
                  <a:lnTo>
                    <a:pt x="113" y="250"/>
                  </a:lnTo>
                  <a:lnTo>
                    <a:pt x="113" y="265"/>
                  </a:lnTo>
                  <a:lnTo>
                    <a:pt x="110" y="288"/>
                  </a:lnTo>
                  <a:lnTo>
                    <a:pt x="105" y="315"/>
                  </a:lnTo>
                  <a:lnTo>
                    <a:pt x="99" y="344"/>
                  </a:lnTo>
                  <a:lnTo>
                    <a:pt x="89" y="369"/>
                  </a:lnTo>
                  <a:lnTo>
                    <a:pt x="84" y="380"/>
                  </a:lnTo>
                  <a:lnTo>
                    <a:pt x="78" y="392"/>
                  </a:lnTo>
                  <a:lnTo>
                    <a:pt x="73" y="399"/>
                  </a:lnTo>
                  <a:lnTo>
                    <a:pt x="64" y="405"/>
                  </a:lnTo>
                  <a:lnTo>
                    <a:pt x="60" y="411"/>
                  </a:lnTo>
                  <a:lnTo>
                    <a:pt x="54" y="418"/>
                  </a:lnTo>
                  <a:lnTo>
                    <a:pt x="49" y="426"/>
                  </a:lnTo>
                  <a:lnTo>
                    <a:pt x="43" y="436"/>
                  </a:lnTo>
                  <a:lnTo>
                    <a:pt x="38" y="459"/>
                  </a:lnTo>
                  <a:lnTo>
                    <a:pt x="35" y="486"/>
                  </a:lnTo>
                  <a:lnTo>
                    <a:pt x="35" y="512"/>
                  </a:lnTo>
                  <a:lnTo>
                    <a:pt x="35" y="539"/>
                  </a:lnTo>
                  <a:lnTo>
                    <a:pt x="35" y="564"/>
                  </a:lnTo>
                  <a:lnTo>
                    <a:pt x="35" y="587"/>
                  </a:lnTo>
                  <a:lnTo>
                    <a:pt x="29" y="614"/>
                  </a:lnTo>
                  <a:lnTo>
                    <a:pt x="20" y="649"/>
                  </a:lnTo>
                  <a:lnTo>
                    <a:pt x="14" y="668"/>
                  </a:lnTo>
                  <a:lnTo>
                    <a:pt x="8" y="689"/>
                  </a:lnTo>
                  <a:lnTo>
                    <a:pt x="3" y="710"/>
                  </a:lnTo>
                  <a:lnTo>
                    <a:pt x="0" y="731"/>
                  </a:lnTo>
                  <a:lnTo>
                    <a:pt x="0" y="750"/>
                  </a:lnTo>
                  <a:lnTo>
                    <a:pt x="6" y="770"/>
                  </a:lnTo>
                  <a:lnTo>
                    <a:pt x="8" y="779"/>
                  </a:lnTo>
                  <a:lnTo>
                    <a:pt x="14" y="787"/>
                  </a:lnTo>
                  <a:lnTo>
                    <a:pt x="20" y="794"/>
                  </a:lnTo>
                  <a:lnTo>
                    <a:pt x="28" y="802"/>
                  </a:lnTo>
                  <a:lnTo>
                    <a:pt x="35" y="810"/>
                  </a:lnTo>
                  <a:lnTo>
                    <a:pt x="46" y="816"/>
                  </a:lnTo>
                  <a:lnTo>
                    <a:pt x="57" y="821"/>
                  </a:lnTo>
                  <a:lnTo>
                    <a:pt x="73" y="825"/>
                  </a:lnTo>
                  <a:lnTo>
                    <a:pt x="86" y="829"/>
                  </a:lnTo>
                  <a:lnTo>
                    <a:pt x="105" y="833"/>
                  </a:lnTo>
                  <a:lnTo>
                    <a:pt x="124" y="835"/>
                  </a:lnTo>
                  <a:lnTo>
                    <a:pt x="145" y="835"/>
                  </a:lnTo>
                  <a:lnTo>
                    <a:pt x="259" y="837"/>
                  </a:lnTo>
                  <a:lnTo>
                    <a:pt x="413" y="839"/>
                  </a:lnTo>
                  <a:lnTo>
                    <a:pt x="591" y="842"/>
                  </a:lnTo>
                  <a:lnTo>
                    <a:pt x="777" y="846"/>
                  </a:lnTo>
                  <a:lnTo>
                    <a:pt x="952" y="852"/>
                  </a:lnTo>
                  <a:lnTo>
                    <a:pt x="1100" y="860"/>
                  </a:lnTo>
                  <a:lnTo>
                    <a:pt x="1159" y="865"/>
                  </a:lnTo>
                  <a:lnTo>
                    <a:pt x="1206" y="871"/>
                  </a:lnTo>
                  <a:lnTo>
                    <a:pt x="1226" y="875"/>
                  </a:lnTo>
                  <a:lnTo>
                    <a:pt x="1238" y="879"/>
                  </a:lnTo>
                  <a:lnTo>
                    <a:pt x="1246" y="883"/>
                  </a:lnTo>
                  <a:lnTo>
                    <a:pt x="1252" y="887"/>
                  </a:lnTo>
                  <a:lnTo>
                    <a:pt x="1255" y="877"/>
                  </a:lnTo>
                  <a:lnTo>
                    <a:pt x="1263" y="850"/>
                  </a:lnTo>
                  <a:lnTo>
                    <a:pt x="1270" y="812"/>
                  </a:lnTo>
                  <a:lnTo>
                    <a:pt x="1281" y="766"/>
                  </a:lnTo>
                  <a:lnTo>
                    <a:pt x="1295" y="716"/>
                  </a:lnTo>
                  <a:lnTo>
                    <a:pt x="1302" y="668"/>
                  </a:lnTo>
                  <a:lnTo>
                    <a:pt x="1311" y="626"/>
                  </a:lnTo>
                  <a:lnTo>
                    <a:pt x="1313" y="593"/>
                  </a:lnTo>
                  <a:lnTo>
                    <a:pt x="1313" y="564"/>
                  </a:lnTo>
                  <a:lnTo>
                    <a:pt x="1316" y="530"/>
                  </a:lnTo>
                  <a:lnTo>
                    <a:pt x="1319" y="495"/>
                  </a:lnTo>
                  <a:lnTo>
                    <a:pt x="1316" y="457"/>
                  </a:lnTo>
                  <a:lnTo>
                    <a:pt x="1313" y="438"/>
                  </a:lnTo>
                  <a:lnTo>
                    <a:pt x="1308" y="418"/>
                  </a:lnTo>
                  <a:lnTo>
                    <a:pt x="1299" y="399"/>
                  </a:lnTo>
                  <a:lnTo>
                    <a:pt x="1293" y="382"/>
                  </a:lnTo>
                  <a:lnTo>
                    <a:pt x="1279" y="363"/>
                  </a:lnTo>
                  <a:lnTo>
                    <a:pt x="1263" y="346"/>
                  </a:lnTo>
                  <a:lnTo>
                    <a:pt x="1244" y="330"/>
                  </a:lnTo>
                  <a:lnTo>
                    <a:pt x="1223" y="313"/>
                  </a:lnTo>
                  <a:lnTo>
                    <a:pt x="1167" y="276"/>
                  </a:lnTo>
                  <a:lnTo>
                    <a:pt x="1095" y="227"/>
                  </a:lnTo>
                  <a:lnTo>
                    <a:pt x="1051" y="198"/>
                  </a:lnTo>
                  <a:lnTo>
                    <a:pt x="1007" y="169"/>
                  </a:lnTo>
                  <a:lnTo>
                    <a:pt x="952" y="142"/>
                  </a:lnTo>
                  <a:lnTo>
                    <a:pt x="897" y="113"/>
                  </a:lnTo>
                  <a:lnTo>
                    <a:pt x="835" y="88"/>
                  </a:lnTo>
                  <a:lnTo>
                    <a:pt x="768" y="64"/>
                  </a:lnTo>
                  <a:lnTo>
                    <a:pt x="733" y="52"/>
                  </a:lnTo>
                  <a:lnTo>
                    <a:pt x="696" y="42"/>
                  </a:lnTo>
                  <a:lnTo>
                    <a:pt x="658" y="33"/>
                  </a:lnTo>
                  <a:lnTo>
                    <a:pt x="620" y="25"/>
                  </a:lnTo>
                  <a:lnTo>
                    <a:pt x="579" y="17"/>
                  </a:lnTo>
                  <a:lnTo>
                    <a:pt x="538" y="12"/>
                  </a:lnTo>
                  <a:lnTo>
                    <a:pt x="492" y="8"/>
                  </a:lnTo>
                  <a:lnTo>
                    <a:pt x="448" y="4"/>
                  </a:lnTo>
                  <a:lnTo>
                    <a:pt x="402" y="2"/>
                  </a:lnTo>
                  <a:lnTo>
                    <a:pt x="354" y="0"/>
                  </a:lnTo>
                  <a:lnTo>
                    <a:pt x="305" y="2"/>
                  </a:lnTo>
                  <a:lnTo>
                    <a:pt x="255" y="6"/>
                  </a:lnTo>
                  <a:lnTo>
                    <a:pt x="241" y="6"/>
                  </a:lnTo>
                  <a:lnTo>
                    <a:pt x="227" y="10"/>
                  </a:lnTo>
                  <a:lnTo>
                    <a:pt x="218" y="14"/>
                  </a:lnTo>
                  <a:lnTo>
                    <a:pt x="206" y="17"/>
                  </a:lnTo>
                  <a:lnTo>
                    <a:pt x="191" y="31"/>
                  </a:lnTo>
                  <a:lnTo>
                    <a:pt x="174" y="46"/>
                  </a:lnTo>
                  <a:lnTo>
                    <a:pt x="160" y="65"/>
                  </a:lnTo>
                  <a:lnTo>
                    <a:pt x="148" y="85"/>
                  </a:lnTo>
                  <a:lnTo>
                    <a:pt x="139" y="106"/>
                  </a:lnTo>
                  <a:lnTo>
                    <a:pt x="131" y="127"/>
                  </a:lnTo>
                  <a:lnTo>
                    <a:pt x="121" y="171"/>
                  </a:lnTo>
                  <a:lnTo>
                    <a:pt x="116" y="207"/>
                  </a:lnTo>
                  <a:lnTo>
                    <a:pt x="116" y="232"/>
                  </a:lnTo>
                  <a:lnTo>
                    <a:pt x="116" y="242"/>
                  </a:lnTo>
                </a:path>
              </a:pathLst>
            </a:custGeom>
            <a:solidFill>
              <a:srgbClr val="CC3300"/>
            </a:solidFill>
            <a:ln w="12700" cap="rnd">
              <a:noFill/>
              <a:round/>
              <a:headEnd/>
              <a:tailEnd/>
            </a:ln>
          </p:spPr>
          <p:txBody>
            <a:bodyPr/>
            <a:lstStyle/>
            <a:p>
              <a:endParaRPr lang="sr-Latn-CS">
                <a:latin typeface="Tahoma" pitchFamily="34" charset="0"/>
              </a:endParaRPr>
            </a:p>
          </p:txBody>
        </p:sp>
        <p:sp>
          <p:nvSpPr>
            <p:cNvPr id="64563" name="Freeform 42"/>
            <p:cNvSpPr>
              <a:spLocks/>
            </p:cNvSpPr>
            <p:nvPr/>
          </p:nvSpPr>
          <p:spPr bwMode="auto">
            <a:xfrm>
              <a:off x="1403" y="2435"/>
              <a:ext cx="160" cy="128"/>
            </a:xfrm>
            <a:custGeom>
              <a:avLst/>
              <a:gdLst>
                <a:gd name="T0" fmla="*/ 31 w 180"/>
                <a:gd name="T1" fmla="*/ 0 h 128"/>
                <a:gd name="T2" fmla="*/ 87 w 180"/>
                <a:gd name="T3" fmla="*/ 29 h 128"/>
                <a:gd name="T4" fmla="*/ 87 w 180"/>
                <a:gd name="T5" fmla="*/ 33 h 128"/>
                <a:gd name="T6" fmla="*/ 88 w 180"/>
                <a:gd name="T7" fmla="*/ 40 h 128"/>
                <a:gd name="T8" fmla="*/ 87 w 180"/>
                <a:gd name="T9" fmla="*/ 50 h 128"/>
                <a:gd name="T10" fmla="*/ 86 w 180"/>
                <a:gd name="T11" fmla="*/ 65 h 128"/>
                <a:gd name="T12" fmla="*/ 84 w 180"/>
                <a:gd name="T13" fmla="*/ 73 h 128"/>
                <a:gd name="T14" fmla="*/ 82 w 180"/>
                <a:gd name="T15" fmla="*/ 81 h 128"/>
                <a:gd name="T16" fmla="*/ 78 w 180"/>
                <a:gd name="T17" fmla="*/ 88 h 128"/>
                <a:gd name="T18" fmla="*/ 76 w 180"/>
                <a:gd name="T19" fmla="*/ 96 h 128"/>
                <a:gd name="T20" fmla="*/ 71 w 180"/>
                <a:gd name="T21" fmla="*/ 104 h 128"/>
                <a:gd name="T22" fmla="*/ 66 w 180"/>
                <a:gd name="T23" fmla="*/ 111 h 128"/>
                <a:gd name="T24" fmla="*/ 60 w 180"/>
                <a:gd name="T25" fmla="*/ 119 h 128"/>
                <a:gd name="T26" fmla="*/ 52 w 180"/>
                <a:gd name="T27" fmla="*/ 127 h 128"/>
                <a:gd name="T28" fmla="*/ 0 w 180"/>
                <a:gd name="T29" fmla="*/ 100 h 128"/>
                <a:gd name="T30" fmla="*/ 31 w 180"/>
                <a:gd name="T31" fmla="*/ 0 h 1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0"/>
                <a:gd name="T49" fmla="*/ 0 h 128"/>
                <a:gd name="T50" fmla="*/ 180 w 180"/>
                <a:gd name="T51" fmla="*/ 128 h 12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0" h="128">
                  <a:moveTo>
                    <a:pt x="63" y="0"/>
                  </a:moveTo>
                  <a:lnTo>
                    <a:pt x="177" y="29"/>
                  </a:lnTo>
                  <a:lnTo>
                    <a:pt x="177" y="33"/>
                  </a:lnTo>
                  <a:lnTo>
                    <a:pt x="179" y="40"/>
                  </a:lnTo>
                  <a:lnTo>
                    <a:pt x="177" y="50"/>
                  </a:lnTo>
                  <a:lnTo>
                    <a:pt x="174" y="65"/>
                  </a:lnTo>
                  <a:lnTo>
                    <a:pt x="170" y="73"/>
                  </a:lnTo>
                  <a:lnTo>
                    <a:pt x="165" y="81"/>
                  </a:lnTo>
                  <a:lnTo>
                    <a:pt x="159" y="88"/>
                  </a:lnTo>
                  <a:lnTo>
                    <a:pt x="153" y="96"/>
                  </a:lnTo>
                  <a:lnTo>
                    <a:pt x="144" y="104"/>
                  </a:lnTo>
                  <a:lnTo>
                    <a:pt x="133" y="111"/>
                  </a:lnTo>
                  <a:lnTo>
                    <a:pt x="120" y="119"/>
                  </a:lnTo>
                  <a:lnTo>
                    <a:pt x="104" y="127"/>
                  </a:lnTo>
                  <a:lnTo>
                    <a:pt x="0" y="100"/>
                  </a:lnTo>
                  <a:lnTo>
                    <a:pt x="63" y="0"/>
                  </a:lnTo>
                </a:path>
              </a:pathLst>
            </a:custGeom>
            <a:solidFill>
              <a:srgbClr val="FFFFFF"/>
            </a:solidFill>
            <a:ln w="12700" cap="rnd">
              <a:noFill/>
              <a:round/>
              <a:headEnd/>
              <a:tailEnd/>
            </a:ln>
          </p:spPr>
          <p:txBody>
            <a:bodyPr/>
            <a:lstStyle/>
            <a:p>
              <a:endParaRPr lang="sr-Latn-CS">
                <a:latin typeface="Tahoma" pitchFamily="34" charset="0"/>
              </a:endParaRPr>
            </a:p>
          </p:txBody>
        </p:sp>
        <p:sp>
          <p:nvSpPr>
            <p:cNvPr id="64564" name="Freeform 43"/>
            <p:cNvSpPr>
              <a:spLocks/>
            </p:cNvSpPr>
            <p:nvPr/>
          </p:nvSpPr>
          <p:spPr bwMode="auto">
            <a:xfrm>
              <a:off x="1403" y="2435"/>
              <a:ext cx="160" cy="128"/>
            </a:xfrm>
            <a:custGeom>
              <a:avLst/>
              <a:gdLst>
                <a:gd name="T0" fmla="*/ 31 w 180"/>
                <a:gd name="T1" fmla="*/ 0 h 128"/>
                <a:gd name="T2" fmla="*/ 87 w 180"/>
                <a:gd name="T3" fmla="*/ 29 h 128"/>
                <a:gd name="T4" fmla="*/ 87 w 180"/>
                <a:gd name="T5" fmla="*/ 33 h 128"/>
                <a:gd name="T6" fmla="*/ 88 w 180"/>
                <a:gd name="T7" fmla="*/ 40 h 128"/>
                <a:gd name="T8" fmla="*/ 87 w 180"/>
                <a:gd name="T9" fmla="*/ 50 h 128"/>
                <a:gd name="T10" fmla="*/ 86 w 180"/>
                <a:gd name="T11" fmla="*/ 65 h 128"/>
                <a:gd name="T12" fmla="*/ 84 w 180"/>
                <a:gd name="T13" fmla="*/ 73 h 128"/>
                <a:gd name="T14" fmla="*/ 82 w 180"/>
                <a:gd name="T15" fmla="*/ 81 h 128"/>
                <a:gd name="T16" fmla="*/ 78 w 180"/>
                <a:gd name="T17" fmla="*/ 88 h 128"/>
                <a:gd name="T18" fmla="*/ 76 w 180"/>
                <a:gd name="T19" fmla="*/ 96 h 128"/>
                <a:gd name="T20" fmla="*/ 71 w 180"/>
                <a:gd name="T21" fmla="*/ 104 h 128"/>
                <a:gd name="T22" fmla="*/ 66 w 180"/>
                <a:gd name="T23" fmla="*/ 111 h 128"/>
                <a:gd name="T24" fmla="*/ 60 w 180"/>
                <a:gd name="T25" fmla="*/ 119 h 128"/>
                <a:gd name="T26" fmla="*/ 52 w 180"/>
                <a:gd name="T27" fmla="*/ 127 h 128"/>
                <a:gd name="T28" fmla="*/ 0 w 180"/>
                <a:gd name="T29" fmla="*/ 100 h 128"/>
                <a:gd name="T30" fmla="*/ 31 w 180"/>
                <a:gd name="T31" fmla="*/ 0 h 1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0"/>
                <a:gd name="T49" fmla="*/ 0 h 128"/>
                <a:gd name="T50" fmla="*/ 180 w 180"/>
                <a:gd name="T51" fmla="*/ 128 h 12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0" h="128">
                  <a:moveTo>
                    <a:pt x="63" y="0"/>
                  </a:moveTo>
                  <a:lnTo>
                    <a:pt x="177" y="29"/>
                  </a:lnTo>
                  <a:lnTo>
                    <a:pt x="177" y="33"/>
                  </a:lnTo>
                  <a:lnTo>
                    <a:pt x="179" y="40"/>
                  </a:lnTo>
                  <a:lnTo>
                    <a:pt x="177" y="50"/>
                  </a:lnTo>
                  <a:lnTo>
                    <a:pt x="174" y="65"/>
                  </a:lnTo>
                  <a:lnTo>
                    <a:pt x="170" y="73"/>
                  </a:lnTo>
                  <a:lnTo>
                    <a:pt x="165" y="81"/>
                  </a:lnTo>
                  <a:lnTo>
                    <a:pt x="159" y="88"/>
                  </a:lnTo>
                  <a:lnTo>
                    <a:pt x="153" y="96"/>
                  </a:lnTo>
                  <a:lnTo>
                    <a:pt x="144" y="104"/>
                  </a:lnTo>
                  <a:lnTo>
                    <a:pt x="133" y="111"/>
                  </a:lnTo>
                  <a:lnTo>
                    <a:pt x="120" y="119"/>
                  </a:lnTo>
                  <a:lnTo>
                    <a:pt x="104" y="127"/>
                  </a:lnTo>
                  <a:lnTo>
                    <a:pt x="0" y="100"/>
                  </a:lnTo>
                  <a:lnTo>
                    <a:pt x="63" y="0"/>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65" name="Freeform 44"/>
            <p:cNvSpPr>
              <a:spLocks/>
            </p:cNvSpPr>
            <p:nvPr/>
          </p:nvSpPr>
          <p:spPr bwMode="auto">
            <a:xfrm>
              <a:off x="580" y="1777"/>
              <a:ext cx="1122" cy="786"/>
            </a:xfrm>
            <a:custGeom>
              <a:avLst/>
              <a:gdLst>
                <a:gd name="T0" fmla="*/ 75 w 1263"/>
                <a:gd name="T1" fmla="*/ 25 h 786"/>
                <a:gd name="T2" fmla="*/ 42 w 1263"/>
                <a:gd name="T3" fmla="*/ 125 h 786"/>
                <a:gd name="T4" fmla="*/ 28 w 1263"/>
                <a:gd name="T5" fmla="*/ 196 h 786"/>
                <a:gd name="T6" fmla="*/ 32 w 1263"/>
                <a:gd name="T7" fmla="*/ 232 h 786"/>
                <a:gd name="T8" fmla="*/ 42 w 1263"/>
                <a:gd name="T9" fmla="*/ 259 h 786"/>
                <a:gd name="T10" fmla="*/ 68 w 1263"/>
                <a:gd name="T11" fmla="*/ 290 h 786"/>
                <a:gd name="T12" fmla="*/ 83 w 1263"/>
                <a:gd name="T13" fmla="*/ 297 h 786"/>
                <a:gd name="T14" fmla="*/ 48 w 1263"/>
                <a:gd name="T15" fmla="*/ 309 h 786"/>
                <a:gd name="T16" fmla="*/ 46 w 1263"/>
                <a:gd name="T17" fmla="*/ 351 h 786"/>
                <a:gd name="T18" fmla="*/ 28 w 1263"/>
                <a:gd name="T19" fmla="*/ 393 h 786"/>
                <a:gd name="T20" fmla="*/ 9 w 1263"/>
                <a:gd name="T21" fmla="*/ 445 h 786"/>
                <a:gd name="T22" fmla="*/ 0 w 1263"/>
                <a:gd name="T23" fmla="*/ 489 h 786"/>
                <a:gd name="T24" fmla="*/ 7 w 1263"/>
                <a:gd name="T25" fmla="*/ 537 h 786"/>
                <a:gd name="T26" fmla="*/ 35 w 1263"/>
                <a:gd name="T27" fmla="*/ 579 h 786"/>
                <a:gd name="T28" fmla="*/ 115 w 1263"/>
                <a:gd name="T29" fmla="*/ 622 h 786"/>
                <a:gd name="T30" fmla="*/ 271 w 1263"/>
                <a:gd name="T31" fmla="*/ 673 h 786"/>
                <a:gd name="T32" fmla="*/ 386 w 1263"/>
                <a:gd name="T33" fmla="*/ 714 h 786"/>
                <a:gd name="T34" fmla="*/ 442 w 1263"/>
                <a:gd name="T35" fmla="*/ 748 h 786"/>
                <a:gd name="T36" fmla="*/ 514 w 1263"/>
                <a:gd name="T37" fmla="*/ 781 h 786"/>
                <a:gd name="T38" fmla="*/ 560 w 1263"/>
                <a:gd name="T39" fmla="*/ 785 h 786"/>
                <a:gd name="T40" fmla="*/ 591 w 1263"/>
                <a:gd name="T41" fmla="*/ 769 h 786"/>
                <a:gd name="T42" fmla="*/ 605 w 1263"/>
                <a:gd name="T43" fmla="*/ 748 h 786"/>
                <a:gd name="T44" fmla="*/ 618 w 1263"/>
                <a:gd name="T45" fmla="*/ 706 h 786"/>
                <a:gd name="T46" fmla="*/ 618 w 1263"/>
                <a:gd name="T47" fmla="*/ 673 h 786"/>
                <a:gd name="T48" fmla="*/ 610 w 1263"/>
                <a:gd name="T49" fmla="*/ 650 h 786"/>
                <a:gd name="T50" fmla="*/ 593 w 1263"/>
                <a:gd name="T51" fmla="*/ 637 h 786"/>
                <a:gd name="T52" fmla="*/ 541 w 1263"/>
                <a:gd name="T53" fmla="*/ 620 h 786"/>
                <a:gd name="T54" fmla="*/ 399 w 1263"/>
                <a:gd name="T55" fmla="*/ 558 h 786"/>
                <a:gd name="T56" fmla="*/ 271 w 1263"/>
                <a:gd name="T57" fmla="*/ 501 h 786"/>
                <a:gd name="T58" fmla="*/ 187 w 1263"/>
                <a:gd name="T59" fmla="*/ 495 h 786"/>
                <a:gd name="T60" fmla="*/ 209 w 1263"/>
                <a:gd name="T61" fmla="*/ 485 h 786"/>
                <a:gd name="T62" fmla="*/ 244 w 1263"/>
                <a:gd name="T63" fmla="*/ 487 h 786"/>
                <a:gd name="T64" fmla="*/ 272 w 1263"/>
                <a:gd name="T65" fmla="*/ 506 h 786"/>
                <a:gd name="T66" fmla="*/ 267 w 1263"/>
                <a:gd name="T67" fmla="*/ 503 h 786"/>
                <a:gd name="T68" fmla="*/ 258 w 1263"/>
                <a:gd name="T69" fmla="*/ 495 h 786"/>
                <a:gd name="T70" fmla="*/ 269 w 1263"/>
                <a:gd name="T71" fmla="*/ 462 h 786"/>
                <a:gd name="T72" fmla="*/ 286 w 1263"/>
                <a:gd name="T73" fmla="*/ 403 h 786"/>
                <a:gd name="T74" fmla="*/ 286 w 1263"/>
                <a:gd name="T75" fmla="*/ 374 h 786"/>
                <a:gd name="T76" fmla="*/ 271 w 1263"/>
                <a:gd name="T77" fmla="*/ 361 h 786"/>
                <a:gd name="T78" fmla="*/ 259 w 1263"/>
                <a:gd name="T79" fmla="*/ 355 h 786"/>
                <a:gd name="T80" fmla="*/ 306 w 1263"/>
                <a:gd name="T81" fmla="*/ 232 h 786"/>
                <a:gd name="T82" fmla="*/ 322 w 1263"/>
                <a:gd name="T83" fmla="*/ 232 h 786"/>
                <a:gd name="T84" fmla="*/ 343 w 1263"/>
                <a:gd name="T85" fmla="*/ 228 h 786"/>
                <a:gd name="T86" fmla="*/ 349 w 1263"/>
                <a:gd name="T87" fmla="*/ 221 h 7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3"/>
                <a:gd name="T133" fmla="*/ 0 h 786"/>
                <a:gd name="T134" fmla="*/ 1263 w 1263"/>
                <a:gd name="T135" fmla="*/ 786 h 7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3" h="786">
                  <a:moveTo>
                    <a:pt x="169" y="0"/>
                  </a:moveTo>
                  <a:lnTo>
                    <a:pt x="163" y="6"/>
                  </a:lnTo>
                  <a:lnTo>
                    <a:pt x="151" y="25"/>
                  </a:lnTo>
                  <a:lnTo>
                    <a:pt x="128" y="54"/>
                  </a:lnTo>
                  <a:lnTo>
                    <a:pt x="107" y="88"/>
                  </a:lnTo>
                  <a:lnTo>
                    <a:pt x="87" y="125"/>
                  </a:lnTo>
                  <a:lnTo>
                    <a:pt x="70" y="161"/>
                  </a:lnTo>
                  <a:lnTo>
                    <a:pt x="61" y="178"/>
                  </a:lnTo>
                  <a:lnTo>
                    <a:pt x="59" y="196"/>
                  </a:lnTo>
                  <a:lnTo>
                    <a:pt x="59" y="209"/>
                  </a:lnTo>
                  <a:lnTo>
                    <a:pt x="59" y="223"/>
                  </a:lnTo>
                  <a:lnTo>
                    <a:pt x="64" y="232"/>
                  </a:lnTo>
                  <a:lnTo>
                    <a:pt x="70" y="244"/>
                  </a:lnTo>
                  <a:lnTo>
                    <a:pt x="78" y="251"/>
                  </a:lnTo>
                  <a:lnTo>
                    <a:pt x="87" y="259"/>
                  </a:lnTo>
                  <a:lnTo>
                    <a:pt x="105" y="272"/>
                  </a:lnTo>
                  <a:lnTo>
                    <a:pt x="124" y="282"/>
                  </a:lnTo>
                  <a:lnTo>
                    <a:pt x="140" y="290"/>
                  </a:lnTo>
                  <a:lnTo>
                    <a:pt x="156" y="295"/>
                  </a:lnTo>
                  <a:lnTo>
                    <a:pt x="166" y="297"/>
                  </a:lnTo>
                  <a:lnTo>
                    <a:pt x="169" y="297"/>
                  </a:lnTo>
                  <a:lnTo>
                    <a:pt x="99" y="297"/>
                  </a:lnTo>
                  <a:lnTo>
                    <a:pt x="99" y="301"/>
                  </a:lnTo>
                  <a:lnTo>
                    <a:pt x="99" y="309"/>
                  </a:lnTo>
                  <a:lnTo>
                    <a:pt x="96" y="320"/>
                  </a:lnTo>
                  <a:lnTo>
                    <a:pt x="94" y="334"/>
                  </a:lnTo>
                  <a:lnTo>
                    <a:pt x="92" y="351"/>
                  </a:lnTo>
                  <a:lnTo>
                    <a:pt x="84" y="366"/>
                  </a:lnTo>
                  <a:lnTo>
                    <a:pt x="73" y="382"/>
                  </a:lnTo>
                  <a:lnTo>
                    <a:pt x="59" y="393"/>
                  </a:lnTo>
                  <a:lnTo>
                    <a:pt x="43" y="411"/>
                  </a:lnTo>
                  <a:lnTo>
                    <a:pt x="25" y="432"/>
                  </a:lnTo>
                  <a:lnTo>
                    <a:pt x="17" y="445"/>
                  </a:lnTo>
                  <a:lnTo>
                    <a:pt x="8" y="460"/>
                  </a:lnTo>
                  <a:lnTo>
                    <a:pt x="3" y="474"/>
                  </a:lnTo>
                  <a:lnTo>
                    <a:pt x="0" y="489"/>
                  </a:lnTo>
                  <a:lnTo>
                    <a:pt x="0" y="506"/>
                  </a:lnTo>
                  <a:lnTo>
                    <a:pt x="3" y="522"/>
                  </a:lnTo>
                  <a:lnTo>
                    <a:pt x="14" y="537"/>
                  </a:lnTo>
                  <a:lnTo>
                    <a:pt x="25" y="552"/>
                  </a:lnTo>
                  <a:lnTo>
                    <a:pt x="43" y="566"/>
                  </a:lnTo>
                  <a:lnTo>
                    <a:pt x="70" y="579"/>
                  </a:lnTo>
                  <a:lnTo>
                    <a:pt x="102" y="591"/>
                  </a:lnTo>
                  <a:lnTo>
                    <a:pt x="140" y="602"/>
                  </a:lnTo>
                  <a:lnTo>
                    <a:pt x="233" y="622"/>
                  </a:lnTo>
                  <a:lnTo>
                    <a:pt x="335" y="639"/>
                  </a:lnTo>
                  <a:lnTo>
                    <a:pt x="443" y="658"/>
                  </a:lnTo>
                  <a:lnTo>
                    <a:pt x="549" y="673"/>
                  </a:lnTo>
                  <a:lnTo>
                    <a:pt x="646" y="689"/>
                  </a:lnTo>
                  <a:lnTo>
                    <a:pt x="729" y="702"/>
                  </a:lnTo>
                  <a:lnTo>
                    <a:pt x="787" y="714"/>
                  </a:lnTo>
                  <a:lnTo>
                    <a:pt x="822" y="723"/>
                  </a:lnTo>
                  <a:lnTo>
                    <a:pt x="852" y="733"/>
                  </a:lnTo>
                  <a:lnTo>
                    <a:pt x="898" y="748"/>
                  </a:lnTo>
                  <a:lnTo>
                    <a:pt x="953" y="764"/>
                  </a:lnTo>
                  <a:lnTo>
                    <a:pt x="1015" y="775"/>
                  </a:lnTo>
                  <a:lnTo>
                    <a:pt x="1047" y="781"/>
                  </a:lnTo>
                  <a:lnTo>
                    <a:pt x="1079" y="783"/>
                  </a:lnTo>
                  <a:lnTo>
                    <a:pt x="1108" y="785"/>
                  </a:lnTo>
                  <a:lnTo>
                    <a:pt x="1138" y="785"/>
                  </a:lnTo>
                  <a:lnTo>
                    <a:pt x="1168" y="781"/>
                  </a:lnTo>
                  <a:lnTo>
                    <a:pt x="1192" y="773"/>
                  </a:lnTo>
                  <a:lnTo>
                    <a:pt x="1202" y="769"/>
                  </a:lnTo>
                  <a:lnTo>
                    <a:pt x="1213" y="764"/>
                  </a:lnTo>
                  <a:lnTo>
                    <a:pt x="1222" y="756"/>
                  </a:lnTo>
                  <a:lnTo>
                    <a:pt x="1230" y="748"/>
                  </a:lnTo>
                  <a:lnTo>
                    <a:pt x="1242" y="733"/>
                  </a:lnTo>
                  <a:lnTo>
                    <a:pt x="1251" y="719"/>
                  </a:lnTo>
                  <a:lnTo>
                    <a:pt x="1259" y="706"/>
                  </a:lnTo>
                  <a:lnTo>
                    <a:pt x="1262" y="694"/>
                  </a:lnTo>
                  <a:lnTo>
                    <a:pt x="1262" y="683"/>
                  </a:lnTo>
                  <a:lnTo>
                    <a:pt x="1259" y="673"/>
                  </a:lnTo>
                  <a:lnTo>
                    <a:pt x="1256" y="666"/>
                  </a:lnTo>
                  <a:lnTo>
                    <a:pt x="1248" y="658"/>
                  </a:lnTo>
                  <a:lnTo>
                    <a:pt x="1240" y="650"/>
                  </a:lnTo>
                  <a:lnTo>
                    <a:pt x="1233" y="645"/>
                  </a:lnTo>
                  <a:lnTo>
                    <a:pt x="1219" y="641"/>
                  </a:lnTo>
                  <a:lnTo>
                    <a:pt x="1208" y="637"/>
                  </a:lnTo>
                  <a:lnTo>
                    <a:pt x="1178" y="629"/>
                  </a:lnTo>
                  <a:lnTo>
                    <a:pt x="1149" y="627"/>
                  </a:lnTo>
                  <a:lnTo>
                    <a:pt x="1101" y="620"/>
                  </a:lnTo>
                  <a:lnTo>
                    <a:pt x="1018" y="604"/>
                  </a:lnTo>
                  <a:lnTo>
                    <a:pt x="919" y="583"/>
                  </a:lnTo>
                  <a:lnTo>
                    <a:pt x="810" y="558"/>
                  </a:lnTo>
                  <a:lnTo>
                    <a:pt x="702" y="535"/>
                  </a:lnTo>
                  <a:lnTo>
                    <a:pt x="611" y="514"/>
                  </a:lnTo>
                  <a:lnTo>
                    <a:pt x="549" y="501"/>
                  </a:lnTo>
                  <a:lnTo>
                    <a:pt x="525" y="495"/>
                  </a:lnTo>
                  <a:lnTo>
                    <a:pt x="378" y="495"/>
                  </a:lnTo>
                  <a:lnTo>
                    <a:pt x="381" y="495"/>
                  </a:lnTo>
                  <a:lnTo>
                    <a:pt x="391" y="491"/>
                  </a:lnTo>
                  <a:lnTo>
                    <a:pt x="405" y="489"/>
                  </a:lnTo>
                  <a:lnTo>
                    <a:pt x="426" y="485"/>
                  </a:lnTo>
                  <a:lnTo>
                    <a:pt x="448" y="483"/>
                  </a:lnTo>
                  <a:lnTo>
                    <a:pt x="475" y="485"/>
                  </a:lnTo>
                  <a:lnTo>
                    <a:pt x="498" y="487"/>
                  </a:lnTo>
                  <a:lnTo>
                    <a:pt x="525" y="495"/>
                  </a:lnTo>
                  <a:lnTo>
                    <a:pt x="547" y="503"/>
                  </a:lnTo>
                  <a:lnTo>
                    <a:pt x="554" y="506"/>
                  </a:lnTo>
                  <a:lnTo>
                    <a:pt x="557" y="506"/>
                  </a:lnTo>
                  <a:lnTo>
                    <a:pt x="551" y="505"/>
                  </a:lnTo>
                  <a:lnTo>
                    <a:pt x="544" y="503"/>
                  </a:lnTo>
                  <a:lnTo>
                    <a:pt x="536" y="499"/>
                  </a:lnTo>
                  <a:lnTo>
                    <a:pt x="528" y="497"/>
                  </a:lnTo>
                  <a:lnTo>
                    <a:pt x="525" y="495"/>
                  </a:lnTo>
                  <a:lnTo>
                    <a:pt x="528" y="491"/>
                  </a:lnTo>
                  <a:lnTo>
                    <a:pt x="536" y="480"/>
                  </a:lnTo>
                  <a:lnTo>
                    <a:pt x="547" y="462"/>
                  </a:lnTo>
                  <a:lnTo>
                    <a:pt x="560" y="443"/>
                  </a:lnTo>
                  <a:lnTo>
                    <a:pt x="571" y="422"/>
                  </a:lnTo>
                  <a:lnTo>
                    <a:pt x="581" y="403"/>
                  </a:lnTo>
                  <a:lnTo>
                    <a:pt x="586" y="387"/>
                  </a:lnTo>
                  <a:lnTo>
                    <a:pt x="586" y="378"/>
                  </a:lnTo>
                  <a:lnTo>
                    <a:pt x="581" y="374"/>
                  </a:lnTo>
                  <a:lnTo>
                    <a:pt x="574" y="368"/>
                  </a:lnTo>
                  <a:lnTo>
                    <a:pt x="563" y="364"/>
                  </a:lnTo>
                  <a:lnTo>
                    <a:pt x="551" y="361"/>
                  </a:lnTo>
                  <a:lnTo>
                    <a:pt x="542" y="357"/>
                  </a:lnTo>
                  <a:lnTo>
                    <a:pt x="533" y="355"/>
                  </a:lnTo>
                  <a:lnTo>
                    <a:pt x="528" y="355"/>
                  </a:lnTo>
                  <a:lnTo>
                    <a:pt x="525" y="353"/>
                  </a:lnTo>
                  <a:lnTo>
                    <a:pt x="606" y="338"/>
                  </a:lnTo>
                  <a:lnTo>
                    <a:pt x="624" y="232"/>
                  </a:lnTo>
                  <a:lnTo>
                    <a:pt x="630" y="232"/>
                  </a:lnTo>
                  <a:lnTo>
                    <a:pt x="641" y="232"/>
                  </a:lnTo>
                  <a:lnTo>
                    <a:pt x="656" y="232"/>
                  </a:lnTo>
                  <a:lnTo>
                    <a:pt x="673" y="232"/>
                  </a:lnTo>
                  <a:lnTo>
                    <a:pt x="688" y="230"/>
                  </a:lnTo>
                  <a:lnTo>
                    <a:pt x="699" y="228"/>
                  </a:lnTo>
                  <a:lnTo>
                    <a:pt x="705" y="226"/>
                  </a:lnTo>
                  <a:lnTo>
                    <a:pt x="708" y="223"/>
                  </a:lnTo>
                  <a:lnTo>
                    <a:pt x="708" y="221"/>
                  </a:lnTo>
                  <a:lnTo>
                    <a:pt x="705" y="217"/>
                  </a:lnTo>
                  <a:lnTo>
                    <a:pt x="169" y="0"/>
                  </a:lnTo>
                </a:path>
              </a:pathLst>
            </a:custGeom>
            <a:solidFill>
              <a:srgbClr val="CC3300"/>
            </a:solidFill>
            <a:ln w="12700" cap="rnd">
              <a:noFill/>
              <a:round/>
              <a:headEnd/>
              <a:tailEnd/>
            </a:ln>
          </p:spPr>
          <p:txBody>
            <a:bodyPr/>
            <a:lstStyle/>
            <a:p>
              <a:endParaRPr lang="sr-Latn-CS">
                <a:latin typeface="Tahoma" pitchFamily="34" charset="0"/>
              </a:endParaRPr>
            </a:p>
          </p:txBody>
        </p:sp>
        <p:sp>
          <p:nvSpPr>
            <p:cNvPr id="64566" name="Freeform 45"/>
            <p:cNvSpPr>
              <a:spLocks/>
            </p:cNvSpPr>
            <p:nvPr/>
          </p:nvSpPr>
          <p:spPr bwMode="auto">
            <a:xfrm>
              <a:off x="596" y="1777"/>
              <a:ext cx="896" cy="786"/>
            </a:xfrm>
            <a:custGeom>
              <a:avLst/>
              <a:gdLst>
                <a:gd name="T0" fmla="*/ 65 w 1008"/>
                <a:gd name="T1" fmla="*/ 6 h 786"/>
                <a:gd name="T2" fmla="*/ 51 w 1008"/>
                <a:gd name="T3" fmla="*/ 54 h 786"/>
                <a:gd name="T4" fmla="*/ 34 w 1008"/>
                <a:gd name="T5" fmla="*/ 125 h 786"/>
                <a:gd name="T6" fmla="*/ 25 w 1008"/>
                <a:gd name="T7" fmla="*/ 178 h 786"/>
                <a:gd name="T8" fmla="*/ 23 w 1008"/>
                <a:gd name="T9" fmla="*/ 209 h 786"/>
                <a:gd name="T10" fmla="*/ 25 w 1008"/>
                <a:gd name="T11" fmla="*/ 232 h 786"/>
                <a:gd name="T12" fmla="*/ 31 w 1008"/>
                <a:gd name="T13" fmla="*/ 251 h 786"/>
                <a:gd name="T14" fmla="*/ 42 w 1008"/>
                <a:gd name="T15" fmla="*/ 272 h 786"/>
                <a:gd name="T16" fmla="*/ 54 w 1008"/>
                <a:gd name="T17" fmla="*/ 290 h 786"/>
                <a:gd name="T18" fmla="*/ 66 w 1008"/>
                <a:gd name="T19" fmla="*/ 297 h 786"/>
                <a:gd name="T20" fmla="*/ 39 w 1008"/>
                <a:gd name="T21" fmla="*/ 297 h 786"/>
                <a:gd name="T22" fmla="*/ 39 w 1008"/>
                <a:gd name="T23" fmla="*/ 309 h 786"/>
                <a:gd name="T24" fmla="*/ 37 w 1008"/>
                <a:gd name="T25" fmla="*/ 334 h 786"/>
                <a:gd name="T26" fmla="*/ 33 w 1008"/>
                <a:gd name="T27" fmla="*/ 366 h 786"/>
                <a:gd name="T28" fmla="*/ 23 w 1008"/>
                <a:gd name="T29" fmla="*/ 393 h 786"/>
                <a:gd name="T30" fmla="*/ 10 w 1008"/>
                <a:gd name="T31" fmla="*/ 432 h 786"/>
                <a:gd name="T32" fmla="*/ 4 w 1008"/>
                <a:gd name="T33" fmla="*/ 460 h 786"/>
                <a:gd name="T34" fmla="*/ 0 w 1008"/>
                <a:gd name="T35" fmla="*/ 489 h 786"/>
                <a:gd name="T36" fmla="*/ 2 w 1008"/>
                <a:gd name="T37" fmla="*/ 522 h 786"/>
                <a:gd name="T38" fmla="*/ 10 w 1008"/>
                <a:gd name="T39" fmla="*/ 552 h 786"/>
                <a:gd name="T40" fmla="*/ 28 w 1008"/>
                <a:gd name="T41" fmla="*/ 579 h 786"/>
                <a:gd name="T42" fmla="*/ 54 w 1008"/>
                <a:gd name="T43" fmla="*/ 602 h 786"/>
                <a:gd name="T44" fmla="*/ 132 w 1008"/>
                <a:gd name="T45" fmla="*/ 639 h 786"/>
                <a:gd name="T46" fmla="*/ 217 w 1008"/>
                <a:gd name="T47" fmla="*/ 673 h 786"/>
                <a:gd name="T48" fmla="*/ 287 w 1008"/>
                <a:gd name="T49" fmla="*/ 702 h 786"/>
                <a:gd name="T50" fmla="*/ 324 w 1008"/>
                <a:gd name="T51" fmla="*/ 723 h 786"/>
                <a:gd name="T52" fmla="*/ 352 w 1008"/>
                <a:gd name="T53" fmla="*/ 748 h 786"/>
                <a:gd name="T54" fmla="*/ 400 w 1008"/>
                <a:gd name="T55" fmla="*/ 775 h 786"/>
                <a:gd name="T56" fmla="*/ 424 w 1008"/>
                <a:gd name="T57" fmla="*/ 783 h 786"/>
                <a:gd name="T58" fmla="*/ 447 w 1008"/>
                <a:gd name="T59" fmla="*/ 785 h 786"/>
                <a:gd name="T60" fmla="*/ 469 w 1008"/>
                <a:gd name="T61" fmla="*/ 773 h 786"/>
                <a:gd name="T62" fmla="*/ 477 w 1008"/>
                <a:gd name="T63" fmla="*/ 764 h 786"/>
                <a:gd name="T64" fmla="*/ 484 w 1008"/>
                <a:gd name="T65" fmla="*/ 748 h 786"/>
                <a:gd name="T66" fmla="*/ 492 w 1008"/>
                <a:gd name="T67" fmla="*/ 719 h 786"/>
                <a:gd name="T68" fmla="*/ 497 w 1008"/>
                <a:gd name="T69" fmla="*/ 694 h 786"/>
                <a:gd name="T70" fmla="*/ 496 w 1008"/>
                <a:gd name="T71" fmla="*/ 673 h 786"/>
                <a:gd name="T72" fmla="*/ 492 w 1008"/>
                <a:gd name="T73" fmla="*/ 658 h 786"/>
                <a:gd name="T74" fmla="*/ 486 w 1008"/>
                <a:gd name="T75" fmla="*/ 645 h 786"/>
                <a:gd name="T76" fmla="*/ 476 w 1008"/>
                <a:gd name="T77" fmla="*/ 637 h 786"/>
                <a:gd name="T78" fmla="*/ 452 w 1008"/>
                <a:gd name="T79" fmla="*/ 627 h 786"/>
                <a:gd name="T80" fmla="*/ 402 w 1008"/>
                <a:gd name="T81" fmla="*/ 604 h 786"/>
                <a:gd name="T82" fmla="*/ 318 w 1008"/>
                <a:gd name="T83" fmla="*/ 558 h 786"/>
                <a:gd name="T84" fmla="*/ 241 w 1008"/>
                <a:gd name="T85" fmla="*/ 514 h 786"/>
                <a:gd name="T86" fmla="*/ 206 w 1008"/>
                <a:gd name="T87" fmla="*/ 495 h 786"/>
                <a:gd name="T88" fmla="*/ 149 w 1008"/>
                <a:gd name="T89" fmla="*/ 495 h 786"/>
                <a:gd name="T90" fmla="*/ 160 w 1008"/>
                <a:gd name="T91" fmla="*/ 489 h 786"/>
                <a:gd name="T92" fmla="*/ 177 w 1008"/>
                <a:gd name="T93" fmla="*/ 485 h 786"/>
                <a:gd name="T94" fmla="*/ 196 w 1008"/>
                <a:gd name="T95" fmla="*/ 489 h 786"/>
                <a:gd name="T96" fmla="*/ 207 w 1008"/>
                <a:gd name="T97" fmla="*/ 495 h 786"/>
                <a:gd name="T98" fmla="*/ 207 w 1008"/>
                <a:gd name="T99" fmla="*/ 491 h 786"/>
                <a:gd name="T100" fmla="*/ 216 w 1008"/>
                <a:gd name="T101" fmla="*/ 462 h 786"/>
                <a:gd name="T102" fmla="*/ 224 w 1008"/>
                <a:gd name="T103" fmla="*/ 422 h 786"/>
                <a:gd name="T104" fmla="*/ 231 w 1008"/>
                <a:gd name="T105" fmla="*/ 387 h 786"/>
                <a:gd name="T106" fmla="*/ 228 w 1008"/>
                <a:gd name="T107" fmla="*/ 374 h 786"/>
                <a:gd name="T108" fmla="*/ 222 w 1008"/>
                <a:gd name="T109" fmla="*/ 364 h 786"/>
                <a:gd name="T110" fmla="*/ 212 w 1008"/>
                <a:gd name="T111" fmla="*/ 357 h 786"/>
                <a:gd name="T112" fmla="*/ 207 w 1008"/>
                <a:gd name="T113" fmla="*/ 355 h 786"/>
                <a:gd name="T114" fmla="*/ 238 w 1008"/>
                <a:gd name="T115" fmla="*/ 338 h 786"/>
                <a:gd name="T116" fmla="*/ 247 w 1008"/>
                <a:gd name="T117" fmla="*/ 232 h 786"/>
                <a:gd name="T118" fmla="*/ 259 w 1008"/>
                <a:gd name="T119" fmla="*/ 232 h 786"/>
                <a:gd name="T120" fmla="*/ 271 w 1008"/>
                <a:gd name="T121" fmla="*/ 230 h 786"/>
                <a:gd name="T122" fmla="*/ 277 w 1008"/>
                <a:gd name="T123" fmla="*/ 226 h 786"/>
                <a:gd name="T124" fmla="*/ 278 w 1008"/>
                <a:gd name="T125" fmla="*/ 221 h 7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08"/>
                <a:gd name="T190" fmla="*/ 0 h 786"/>
                <a:gd name="T191" fmla="*/ 1008 w 1008"/>
                <a:gd name="T192" fmla="*/ 786 h 7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08" h="786">
                  <a:moveTo>
                    <a:pt x="135" y="0"/>
                  </a:moveTo>
                  <a:lnTo>
                    <a:pt x="130" y="6"/>
                  </a:lnTo>
                  <a:lnTo>
                    <a:pt x="120" y="25"/>
                  </a:lnTo>
                  <a:lnTo>
                    <a:pt x="102" y="54"/>
                  </a:lnTo>
                  <a:lnTo>
                    <a:pt x="86" y="88"/>
                  </a:lnTo>
                  <a:lnTo>
                    <a:pt x="69" y="125"/>
                  </a:lnTo>
                  <a:lnTo>
                    <a:pt x="56" y="161"/>
                  </a:lnTo>
                  <a:lnTo>
                    <a:pt x="49" y="178"/>
                  </a:lnTo>
                  <a:lnTo>
                    <a:pt x="47" y="196"/>
                  </a:lnTo>
                  <a:lnTo>
                    <a:pt x="47" y="209"/>
                  </a:lnTo>
                  <a:lnTo>
                    <a:pt x="47" y="223"/>
                  </a:lnTo>
                  <a:lnTo>
                    <a:pt x="51" y="232"/>
                  </a:lnTo>
                  <a:lnTo>
                    <a:pt x="56" y="244"/>
                  </a:lnTo>
                  <a:lnTo>
                    <a:pt x="62" y="251"/>
                  </a:lnTo>
                  <a:lnTo>
                    <a:pt x="69" y="259"/>
                  </a:lnTo>
                  <a:lnTo>
                    <a:pt x="84" y="272"/>
                  </a:lnTo>
                  <a:lnTo>
                    <a:pt x="99" y="282"/>
                  </a:lnTo>
                  <a:lnTo>
                    <a:pt x="111" y="290"/>
                  </a:lnTo>
                  <a:lnTo>
                    <a:pt x="125" y="295"/>
                  </a:lnTo>
                  <a:lnTo>
                    <a:pt x="133" y="297"/>
                  </a:lnTo>
                  <a:lnTo>
                    <a:pt x="135" y="297"/>
                  </a:lnTo>
                  <a:lnTo>
                    <a:pt x="79" y="297"/>
                  </a:lnTo>
                  <a:lnTo>
                    <a:pt x="79" y="301"/>
                  </a:lnTo>
                  <a:lnTo>
                    <a:pt x="79" y="309"/>
                  </a:lnTo>
                  <a:lnTo>
                    <a:pt x="77" y="320"/>
                  </a:lnTo>
                  <a:lnTo>
                    <a:pt x="75" y="334"/>
                  </a:lnTo>
                  <a:lnTo>
                    <a:pt x="74" y="351"/>
                  </a:lnTo>
                  <a:lnTo>
                    <a:pt x="67" y="366"/>
                  </a:lnTo>
                  <a:lnTo>
                    <a:pt x="58" y="382"/>
                  </a:lnTo>
                  <a:lnTo>
                    <a:pt x="47" y="393"/>
                  </a:lnTo>
                  <a:lnTo>
                    <a:pt x="35" y="411"/>
                  </a:lnTo>
                  <a:lnTo>
                    <a:pt x="20" y="432"/>
                  </a:lnTo>
                  <a:lnTo>
                    <a:pt x="13" y="445"/>
                  </a:lnTo>
                  <a:lnTo>
                    <a:pt x="7" y="460"/>
                  </a:lnTo>
                  <a:lnTo>
                    <a:pt x="2" y="474"/>
                  </a:lnTo>
                  <a:lnTo>
                    <a:pt x="0" y="489"/>
                  </a:lnTo>
                  <a:lnTo>
                    <a:pt x="0" y="506"/>
                  </a:lnTo>
                  <a:lnTo>
                    <a:pt x="2" y="522"/>
                  </a:lnTo>
                  <a:lnTo>
                    <a:pt x="11" y="537"/>
                  </a:lnTo>
                  <a:lnTo>
                    <a:pt x="20" y="552"/>
                  </a:lnTo>
                  <a:lnTo>
                    <a:pt x="35" y="566"/>
                  </a:lnTo>
                  <a:lnTo>
                    <a:pt x="56" y="579"/>
                  </a:lnTo>
                  <a:lnTo>
                    <a:pt x="81" y="591"/>
                  </a:lnTo>
                  <a:lnTo>
                    <a:pt x="111" y="602"/>
                  </a:lnTo>
                  <a:lnTo>
                    <a:pt x="186" y="622"/>
                  </a:lnTo>
                  <a:lnTo>
                    <a:pt x="267" y="639"/>
                  </a:lnTo>
                  <a:lnTo>
                    <a:pt x="353" y="658"/>
                  </a:lnTo>
                  <a:lnTo>
                    <a:pt x="438" y="673"/>
                  </a:lnTo>
                  <a:lnTo>
                    <a:pt x="516" y="689"/>
                  </a:lnTo>
                  <a:lnTo>
                    <a:pt x="581" y="702"/>
                  </a:lnTo>
                  <a:lnTo>
                    <a:pt x="628" y="714"/>
                  </a:lnTo>
                  <a:lnTo>
                    <a:pt x="656" y="723"/>
                  </a:lnTo>
                  <a:lnTo>
                    <a:pt x="680" y="733"/>
                  </a:lnTo>
                  <a:lnTo>
                    <a:pt x="716" y="748"/>
                  </a:lnTo>
                  <a:lnTo>
                    <a:pt x="761" y="764"/>
                  </a:lnTo>
                  <a:lnTo>
                    <a:pt x="810" y="775"/>
                  </a:lnTo>
                  <a:lnTo>
                    <a:pt x="835" y="781"/>
                  </a:lnTo>
                  <a:lnTo>
                    <a:pt x="861" y="783"/>
                  </a:lnTo>
                  <a:lnTo>
                    <a:pt x="884" y="785"/>
                  </a:lnTo>
                  <a:lnTo>
                    <a:pt x="908" y="785"/>
                  </a:lnTo>
                  <a:lnTo>
                    <a:pt x="932" y="781"/>
                  </a:lnTo>
                  <a:lnTo>
                    <a:pt x="951" y="773"/>
                  </a:lnTo>
                  <a:lnTo>
                    <a:pt x="959" y="769"/>
                  </a:lnTo>
                  <a:lnTo>
                    <a:pt x="968" y="764"/>
                  </a:lnTo>
                  <a:lnTo>
                    <a:pt x="975" y="756"/>
                  </a:lnTo>
                  <a:lnTo>
                    <a:pt x="981" y="748"/>
                  </a:lnTo>
                  <a:lnTo>
                    <a:pt x="991" y="733"/>
                  </a:lnTo>
                  <a:lnTo>
                    <a:pt x="998" y="719"/>
                  </a:lnTo>
                  <a:lnTo>
                    <a:pt x="1005" y="706"/>
                  </a:lnTo>
                  <a:lnTo>
                    <a:pt x="1007" y="694"/>
                  </a:lnTo>
                  <a:lnTo>
                    <a:pt x="1007" y="683"/>
                  </a:lnTo>
                  <a:lnTo>
                    <a:pt x="1005" y="673"/>
                  </a:lnTo>
                  <a:lnTo>
                    <a:pt x="1003" y="666"/>
                  </a:lnTo>
                  <a:lnTo>
                    <a:pt x="996" y="658"/>
                  </a:lnTo>
                  <a:lnTo>
                    <a:pt x="989" y="650"/>
                  </a:lnTo>
                  <a:lnTo>
                    <a:pt x="984" y="645"/>
                  </a:lnTo>
                  <a:lnTo>
                    <a:pt x="972" y="641"/>
                  </a:lnTo>
                  <a:lnTo>
                    <a:pt x="964" y="637"/>
                  </a:lnTo>
                  <a:lnTo>
                    <a:pt x="940" y="629"/>
                  </a:lnTo>
                  <a:lnTo>
                    <a:pt x="917" y="627"/>
                  </a:lnTo>
                  <a:lnTo>
                    <a:pt x="879" y="620"/>
                  </a:lnTo>
                  <a:lnTo>
                    <a:pt x="812" y="604"/>
                  </a:lnTo>
                  <a:lnTo>
                    <a:pt x="733" y="583"/>
                  </a:lnTo>
                  <a:lnTo>
                    <a:pt x="646" y="558"/>
                  </a:lnTo>
                  <a:lnTo>
                    <a:pt x="560" y="535"/>
                  </a:lnTo>
                  <a:lnTo>
                    <a:pt x="488" y="514"/>
                  </a:lnTo>
                  <a:lnTo>
                    <a:pt x="438" y="501"/>
                  </a:lnTo>
                  <a:lnTo>
                    <a:pt x="419" y="495"/>
                  </a:lnTo>
                  <a:lnTo>
                    <a:pt x="302" y="495"/>
                  </a:lnTo>
                  <a:lnTo>
                    <a:pt x="304" y="495"/>
                  </a:lnTo>
                  <a:lnTo>
                    <a:pt x="312" y="491"/>
                  </a:lnTo>
                  <a:lnTo>
                    <a:pt x="323" y="489"/>
                  </a:lnTo>
                  <a:lnTo>
                    <a:pt x="340" y="485"/>
                  </a:lnTo>
                  <a:lnTo>
                    <a:pt x="358" y="485"/>
                  </a:lnTo>
                  <a:lnTo>
                    <a:pt x="377" y="485"/>
                  </a:lnTo>
                  <a:lnTo>
                    <a:pt x="398" y="489"/>
                  </a:lnTo>
                  <a:lnTo>
                    <a:pt x="419" y="495"/>
                  </a:lnTo>
                  <a:lnTo>
                    <a:pt x="421" y="495"/>
                  </a:lnTo>
                  <a:lnTo>
                    <a:pt x="419" y="495"/>
                  </a:lnTo>
                  <a:lnTo>
                    <a:pt x="421" y="491"/>
                  </a:lnTo>
                  <a:lnTo>
                    <a:pt x="428" y="480"/>
                  </a:lnTo>
                  <a:lnTo>
                    <a:pt x="437" y="462"/>
                  </a:lnTo>
                  <a:lnTo>
                    <a:pt x="447" y="443"/>
                  </a:lnTo>
                  <a:lnTo>
                    <a:pt x="456" y="422"/>
                  </a:lnTo>
                  <a:lnTo>
                    <a:pt x="463" y="403"/>
                  </a:lnTo>
                  <a:lnTo>
                    <a:pt x="468" y="387"/>
                  </a:lnTo>
                  <a:lnTo>
                    <a:pt x="468" y="378"/>
                  </a:lnTo>
                  <a:lnTo>
                    <a:pt x="463" y="374"/>
                  </a:lnTo>
                  <a:lnTo>
                    <a:pt x="458" y="368"/>
                  </a:lnTo>
                  <a:lnTo>
                    <a:pt x="449" y="364"/>
                  </a:lnTo>
                  <a:lnTo>
                    <a:pt x="440" y="361"/>
                  </a:lnTo>
                  <a:lnTo>
                    <a:pt x="432" y="357"/>
                  </a:lnTo>
                  <a:lnTo>
                    <a:pt x="426" y="355"/>
                  </a:lnTo>
                  <a:lnTo>
                    <a:pt x="421" y="355"/>
                  </a:lnTo>
                  <a:lnTo>
                    <a:pt x="419" y="353"/>
                  </a:lnTo>
                  <a:lnTo>
                    <a:pt x="483" y="338"/>
                  </a:lnTo>
                  <a:lnTo>
                    <a:pt x="498" y="232"/>
                  </a:lnTo>
                  <a:lnTo>
                    <a:pt x="502" y="232"/>
                  </a:lnTo>
                  <a:lnTo>
                    <a:pt x="511" y="232"/>
                  </a:lnTo>
                  <a:lnTo>
                    <a:pt x="524" y="232"/>
                  </a:lnTo>
                  <a:lnTo>
                    <a:pt x="537" y="232"/>
                  </a:lnTo>
                  <a:lnTo>
                    <a:pt x="549" y="230"/>
                  </a:lnTo>
                  <a:lnTo>
                    <a:pt x="558" y="228"/>
                  </a:lnTo>
                  <a:lnTo>
                    <a:pt x="563" y="226"/>
                  </a:lnTo>
                  <a:lnTo>
                    <a:pt x="565" y="223"/>
                  </a:lnTo>
                  <a:lnTo>
                    <a:pt x="565" y="221"/>
                  </a:lnTo>
                  <a:lnTo>
                    <a:pt x="563" y="217"/>
                  </a:lnTo>
                </a:path>
              </a:pathLst>
            </a:custGeom>
            <a:noFill/>
            <a:ln w="12700" cap="rnd">
              <a:solidFill>
                <a:srgbClr val="000000"/>
              </a:solidFill>
              <a:round/>
              <a:headEnd/>
              <a:tailEnd/>
            </a:ln>
          </p:spPr>
          <p:txBody>
            <a:bodyPr/>
            <a:lstStyle/>
            <a:p>
              <a:endParaRPr lang="sr-Latn-CS">
                <a:latin typeface="Tahoma" pitchFamily="34" charset="0"/>
              </a:endParaRPr>
            </a:p>
          </p:txBody>
        </p:sp>
        <p:sp>
          <p:nvSpPr>
            <p:cNvPr id="64567" name="Freeform 46"/>
            <p:cNvSpPr>
              <a:spLocks/>
            </p:cNvSpPr>
            <p:nvPr/>
          </p:nvSpPr>
          <p:spPr bwMode="auto">
            <a:xfrm>
              <a:off x="1385" y="2461"/>
              <a:ext cx="268" cy="183"/>
            </a:xfrm>
            <a:custGeom>
              <a:avLst/>
              <a:gdLst>
                <a:gd name="T0" fmla="*/ 4 w 301"/>
                <a:gd name="T1" fmla="*/ 121 h 183"/>
                <a:gd name="T2" fmla="*/ 10 w 301"/>
                <a:gd name="T3" fmla="*/ 130 h 183"/>
                <a:gd name="T4" fmla="*/ 20 w 301"/>
                <a:gd name="T5" fmla="*/ 142 h 183"/>
                <a:gd name="T6" fmla="*/ 33 w 301"/>
                <a:gd name="T7" fmla="*/ 159 h 183"/>
                <a:gd name="T8" fmla="*/ 52 w 301"/>
                <a:gd name="T9" fmla="*/ 180 h 183"/>
                <a:gd name="T10" fmla="*/ 64 w 301"/>
                <a:gd name="T11" fmla="*/ 182 h 183"/>
                <a:gd name="T12" fmla="*/ 70 w 301"/>
                <a:gd name="T13" fmla="*/ 174 h 183"/>
                <a:gd name="T14" fmla="*/ 72 w 301"/>
                <a:gd name="T15" fmla="*/ 169 h 183"/>
                <a:gd name="T16" fmla="*/ 69 w 301"/>
                <a:gd name="T17" fmla="*/ 163 h 183"/>
                <a:gd name="T18" fmla="*/ 61 w 301"/>
                <a:gd name="T19" fmla="*/ 147 h 183"/>
                <a:gd name="T20" fmla="*/ 56 w 301"/>
                <a:gd name="T21" fmla="*/ 130 h 183"/>
                <a:gd name="T22" fmla="*/ 56 w 301"/>
                <a:gd name="T23" fmla="*/ 121 h 183"/>
                <a:gd name="T24" fmla="*/ 61 w 301"/>
                <a:gd name="T25" fmla="*/ 113 h 183"/>
                <a:gd name="T26" fmla="*/ 68 w 301"/>
                <a:gd name="T27" fmla="*/ 109 h 183"/>
                <a:gd name="T28" fmla="*/ 75 w 301"/>
                <a:gd name="T29" fmla="*/ 109 h 183"/>
                <a:gd name="T30" fmla="*/ 93 w 301"/>
                <a:gd name="T31" fmla="*/ 124 h 183"/>
                <a:gd name="T32" fmla="*/ 112 w 301"/>
                <a:gd name="T33" fmla="*/ 142 h 183"/>
                <a:gd name="T34" fmla="*/ 126 w 301"/>
                <a:gd name="T35" fmla="*/ 147 h 183"/>
                <a:gd name="T36" fmla="*/ 134 w 301"/>
                <a:gd name="T37" fmla="*/ 144 h 183"/>
                <a:gd name="T38" fmla="*/ 145 w 301"/>
                <a:gd name="T39" fmla="*/ 134 h 183"/>
                <a:gd name="T40" fmla="*/ 148 w 301"/>
                <a:gd name="T41" fmla="*/ 126 h 183"/>
                <a:gd name="T42" fmla="*/ 150 w 301"/>
                <a:gd name="T43" fmla="*/ 115 h 183"/>
                <a:gd name="T44" fmla="*/ 148 w 301"/>
                <a:gd name="T45" fmla="*/ 103 h 183"/>
                <a:gd name="T46" fmla="*/ 144 w 301"/>
                <a:gd name="T47" fmla="*/ 88 h 183"/>
                <a:gd name="T48" fmla="*/ 128 w 301"/>
                <a:gd name="T49" fmla="*/ 51 h 183"/>
                <a:gd name="T50" fmla="*/ 105 w 301"/>
                <a:gd name="T51" fmla="*/ 19 h 183"/>
                <a:gd name="T52" fmla="*/ 94 w 301"/>
                <a:gd name="T53" fmla="*/ 7 h 183"/>
                <a:gd name="T54" fmla="*/ 83 w 301"/>
                <a:gd name="T55" fmla="*/ 0 h 183"/>
                <a:gd name="T56" fmla="*/ 73 w 301"/>
                <a:gd name="T57" fmla="*/ 0 h 183"/>
                <a:gd name="T58" fmla="*/ 64 w 301"/>
                <a:gd name="T59" fmla="*/ 7 h 183"/>
                <a:gd name="T60" fmla="*/ 47 w 301"/>
                <a:gd name="T61" fmla="*/ 27 h 183"/>
                <a:gd name="T62" fmla="*/ 27 w 301"/>
                <a:gd name="T63" fmla="*/ 48 h 183"/>
                <a:gd name="T64" fmla="*/ 11 w 301"/>
                <a:gd name="T65" fmla="*/ 75 h 183"/>
                <a:gd name="T66" fmla="*/ 4 w 301"/>
                <a:gd name="T67" fmla="*/ 94 h 183"/>
                <a:gd name="T68" fmla="*/ 0 w 301"/>
                <a:gd name="T69" fmla="*/ 119 h 1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1"/>
                <a:gd name="T106" fmla="*/ 0 h 183"/>
                <a:gd name="T107" fmla="*/ 301 w 301"/>
                <a:gd name="T108" fmla="*/ 183 h 18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1" h="183">
                  <a:moveTo>
                    <a:pt x="0" y="119"/>
                  </a:moveTo>
                  <a:lnTo>
                    <a:pt x="5" y="121"/>
                  </a:lnTo>
                  <a:lnTo>
                    <a:pt x="11" y="124"/>
                  </a:lnTo>
                  <a:lnTo>
                    <a:pt x="20" y="130"/>
                  </a:lnTo>
                  <a:lnTo>
                    <a:pt x="31" y="136"/>
                  </a:lnTo>
                  <a:lnTo>
                    <a:pt x="42" y="142"/>
                  </a:lnTo>
                  <a:lnTo>
                    <a:pt x="52" y="149"/>
                  </a:lnTo>
                  <a:lnTo>
                    <a:pt x="66" y="159"/>
                  </a:lnTo>
                  <a:lnTo>
                    <a:pt x="85" y="172"/>
                  </a:lnTo>
                  <a:lnTo>
                    <a:pt x="103" y="180"/>
                  </a:lnTo>
                  <a:lnTo>
                    <a:pt x="118" y="182"/>
                  </a:lnTo>
                  <a:lnTo>
                    <a:pt x="129" y="182"/>
                  </a:lnTo>
                  <a:lnTo>
                    <a:pt x="135" y="178"/>
                  </a:lnTo>
                  <a:lnTo>
                    <a:pt x="142" y="174"/>
                  </a:lnTo>
                  <a:lnTo>
                    <a:pt x="144" y="170"/>
                  </a:lnTo>
                  <a:lnTo>
                    <a:pt x="144" y="169"/>
                  </a:lnTo>
                  <a:lnTo>
                    <a:pt x="142" y="167"/>
                  </a:lnTo>
                  <a:lnTo>
                    <a:pt x="137" y="163"/>
                  </a:lnTo>
                  <a:lnTo>
                    <a:pt x="129" y="157"/>
                  </a:lnTo>
                  <a:lnTo>
                    <a:pt x="122" y="147"/>
                  </a:lnTo>
                  <a:lnTo>
                    <a:pt x="115" y="140"/>
                  </a:lnTo>
                  <a:lnTo>
                    <a:pt x="113" y="130"/>
                  </a:lnTo>
                  <a:lnTo>
                    <a:pt x="111" y="126"/>
                  </a:lnTo>
                  <a:lnTo>
                    <a:pt x="113" y="121"/>
                  </a:lnTo>
                  <a:lnTo>
                    <a:pt x="115" y="117"/>
                  </a:lnTo>
                  <a:lnTo>
                    <a:pt x="122" y="113"/>
                  </a:lnTo>
                  <a:lnTo>
                    <a:pt x="127" y="109"/>
                  </a:lnTo>
                  <a:lnTo>
                    <a:pt x="135" y="109"/>
                  </a:lnTo>
                  <a:lnTo>
                    <a:pt x="142" y="109"/>
                  </a:lnTo>
                  <a:lnTo>
                    <a:pt x="151" y="109"/>
                  </a:lnTo>
                  <a:lnTo>
                    <a:pt x="170" y="115"/>
                  </a:lnTo>
                  <a:lnTo>
                    <a:pt x="187" y="124"/>
                  </a:lnTo>
                  <a:lnTo>
                    <a:pt x="207" y="134"/>
                  </a:lnTo>
                  <a:lnTo>
                    <a:pt x="224" y="142"/>
                  </a:lnTo>
                  <a:lnTo>
                    <a:pt x="237" y="147"/>
                  </a:lnTo>
                  <a:lnTo>
                    <a:pt x="250" y="147"/>
                  </a:lnTo>
                  <a:lnTo>
                    <a:pt x="259" y="145"/>
                  </a:lnTo>
                  <a:lnTo>
                    <a:pt x="269" y="144"/>
                  </a:lnTo>
                  <a:lnTo>
                    <a:pt x="281" y="140"/>
                  </a:lnTo>
                  <a:lnTo>
                    <a:pt x="291" y="134"/>
                  </a:lnTo>
                  <a:lnTo>
                    <a:pt x="293" y="130"/>
                  </a:lnTo>
                  <a:lnTo>
                    <a:pt x="298" y="126"/>
                  </a:lnTo>
                  <a:lnTo>
                    <a:pt x="300" y="121"/>
                  </a:lnTo>
                  <a:lnTo>
                    <a:pt x="300" y="115"/>
                  </a:lnTo>
                  <a:lnTo>
                    <a:pt x="300" y="109"/>
                  </a:lnTo>
                  <a:lnTo>
                    <a:pt x="298" y="103"/>
                  </a:lnTo>
                  <a:lnTo>
                    <a:pt x="293" y="96"/>
                  </a:lnTo>
                  <a:lnTo>
                    <a:pt x="289" y="88"/>
                  </a:lnTo>
                  <a:lnTo>
                    <a:pt x="274" y="71"/>
                  </a:lnTo>
                  <a:lnTo>
                    <a:pt x="257" y="51"/>
                  </a:lnTo>
                  <a:lnTo>
                    <a:pt x="235" y="34"/>
                  </a:lnTo>
                  <a:lnTo>
                    <a:pt x="211" y="19"/>
                  </a:lnTo>
                  <a:lnTo>
                    <a:pt x="200" y="13"/>
                  </a:lnTo>
                  <a:lnTo>
                    <a:pt x="189" y="7"/>
                  </a:lnTo>
                  <a:lnTo>
                    <a:pt x="177" y="4"/>
                  </a:lnTo>
                  <a:lnTo>
                    <a:pt x="165" y="0"/>
                  </a:lnTo>
                  <a:lnTo>
                    <a:pt x="156" y="0"/>
                  </a:lnTo>
                  <a:lnTo>
                    <a:pt x="146" y="0"/>
                  </a:lnTo>
                  <a:lnTo>
                    <a:pt x="137" y="2"/>
                  </a:lnTo>
                  <a:lnTo>
                    <a:pt x="129" y="7"/>
                  </a:lnTo>
                  <a:lnTo>
                    <a:pt x="113" y="17"/>
                  </a:lnTo>
                  <a:lnTo>
                    <a:pt x="94" y="27"/>
                  </a:lnTo>
                  <a:lnTo>
                    <a:pt x="75" y="36"/>
                  </a:lnTo>
                  <a:lnTo>
                    <a:pt x="54" y="48"/>
                  </a:lnTo>
                  <a:lnTo>
                    <a:pt x="37" y="59"/>
                  </a:lnTo>
                  <a:lnTo>
                    <a:pt x="23" y="75"/>
                  </a:lnTo>
                  <a:lnTo>
                    <a:pt x="14" y="84"/>
                  </a:lnTo>
                  <a:lnTo>
                    <a:pt x="9" y="94"/>
                  </a:lnTo>
                  <a:lnTo>
                    <a:pt x="2" y="105"/>
                  </a:lnTo>
                  <a:lnTo>
                    <a:pt x="0" y="119"/>
                  </a:lnTo>
                </a:path>
              </a:pathLst>
            </a:custGeom>
            <a:solidFill>
              <a:srgbClr val="FFCC99"/>
            </a:solidFill>
            <a:ln w="12700" cap="rnd">
              <a:noFill/>
              <a:round/>
              <a:headEnd/>
              <a:tailEnd/>
            </a:ln>
          </p:spPr>
          <p:txBody>
            <a:bodyPr/>
            <a:lstStyle/>
            <a:p>
              <a:endParaRPr lang="sr-Latn-CS">
                <a:latin typeface="Tahoma" pitchFamily="34" charset="0"/>
              </a:endParaRPr>
            </a:p>
          </p:txBody>
        </p:sp>
      </p:grpSp>
      <p:grpSp>
        <p:nvGrpSpPr>
          <p:cNvPr id="3" name="Group 47"/>
          <p:cNvGrpSpPr>
            <a:grpSpLocks/>
          </p:cNvGrpSpPr>
          <p:nvPr/>
        </p:nvGrpSpPr>
        <p:grpSpPr bwMode="auto">
          <a:xfrm>
            <a:off x="3492500" y="765175"/>
            <a:ext cx="5651500" cy="1370013"/>
            <a:chOff x="2622" y="1308"/>
            <a:chExt cx="2119" cy="728"/>
          </a:xfrm>
        </p:grpSpPr>
        <p:sp>
          <p:nvSpPr>
            <p:cNvPr id="64527" name="Rectangle 48"/>
            <p:cNvSpPr>
              <a:spLocks noChangeArrowheads="1"/>
            </p:cNvSpPr>
            <p:nvPr/>
          </p:nvSpPr>
          <p:spPr bwMode="auto">
            <a:xfrm>
              <a:off x="2622" y="1308"/>
              <a:ext cx="2119" cy="728"/>
            </a:xfrm>
            <a:prstGeom prst="rect">
              <a:avLst/>
            </a:prstGeom>
            <a:solidFill>
              <a:srgbClr val="FF0000"/>
            </a:solidFill>
            <a:ln w="12700">
              <a:solidFill>
                <a:srgbClr val="FFFF00"/>
              </a:solidFill>
              <a:miter lim="800000"/>
              <a:headEnd/>
              <a:tailEnd/>
            </a:ln>
          </p:spPr>
          <p:txBody>
            <a:bodyPr lIns="90488" tIns="44450" rIns="90488" bIns="44450">
              <a:spAutoFit/>
            </a:bodyPr>
            <a:lstStyle/>
            <a:p>
              <a:pPr defTabSz="762000" eaLnBrk="0" hangingPunct="0">
                <a:lnSpc>
                  <a:spcPct val="70000"/>
                </a:lnSpc>
                <a:spcBef>
                  <a:spcPct val="50000"/>
                </a:spcBef>
              </a:pPr>
              <a:r>
                <a:rPr lang="en-US" sz="3200" b="1">
                  <a:solidFill>
                    <a:srgbClr val="FFFF00"/>
                  </a:solidFill>
                </a:rPr>
                <a:t>               </a:t>
              </a:r>
              <a:r>
                <a:rPr lang="sl-SI" sz="3200" b="1">
                  <a:solidFill>
                    <a:srgbClr val="FFFF00"/>
                  </a:solidFill>
                </a:rPr>
                <a:t>Težina</a:t>
              </a:r>
              <a:r>
                <a:rPr lang="en-US" sz="3200" b="1">
                  <a:solidFill>
                    <a:srgbClr val="FFFF00"/>
                  </a:solidFill>
                </a:rPr>
                <a:t> (kg)</a:t>
              </a:r>
            </a:p>
            <a:p>
              <a:pPr defTabSz="762000" eaLnBrk="0" hangingPunct="0">
                <a:lnSpc>
                  <a:spcPct val="70000"/>
                </a:lnSpc>
                <a:spcBef>
                  <a:spcPct val="50000"/>
                </a:spcBef>
              </a:pPr>
              <a:r>
                <a:rPr lang="en-US" sz="3200" b="1">
                  <a:solidFill>
                    <a:srgbClr val="FFFF00"/>
                  </a:solidFill>
                </a:rPr>
                <a:t>BMI =                                                                                 		</a:t>
              </a:r>
              <a:r>
                <a:rPr lang="sl-SI" sz="3200" b="1">
                  <a:solidFill>
                    <a:srgbClr val="FFFF00"/>
                  </a:solidFill>
                </a:rPr>
                <a:t>Visina</a:t>
              </a:r>
              <a:r>
                <a:rPr lang="en-US" sz="3200" b="1">
                  <a:solidFill>
                    <a:srgbClr val="FFFF00"/>
                  </a:solidFill>
                </a:rPr>
                <a:t> (m</a:t>
              </a:r>
              <a:r>
                <a:rPr lang="en-US" sz="3200" b="1" baseline="30000">
                  <a:solidFill>
                    <a:srgbClr val="FFFF00"/>
                  </a:solidFill>
                </a:rPr>
                <a:t>2</a:t>
              </a:r>
              <a:r>
                <a:rPr lang="en-US" sz="3200" b="1">
                  <a:solidFill>
                    <a:srgbClr val="FFFF00"/>
                  </a:solidFill>
                </a:rPr>
                <a:t>)</a:t>
              </a:r>
            </a:p>
          </p:txBody>
        </p:sp>
        <p:sp>
          <p:nvSpPr>
            <p:cNvPr id="64528" name="Line 49"/>
            <p:cNvSpPr>
              <a:spLocks noChangeShapeType="1"/>
            </p:cNvSpPr>
            <p:nvPr/>
          </p:nvSpPr>
          <p:spPr bwMode="auto">
            <a:xfrm>
              <a:off x="3173" y="1549"/>
              <a:ext cx="930" cy="2"/>
            </a:xfrm>
            <a:prstGeom prst="line">
              <a:avLst/>
            </a:prstGeom>
            <a:noFill/>
            <a:ln w="25400">
              <a:solidFill>
                <a:schemeClr val="tx1"/>
              </a:solidFill>
              <a:round/>
              <a:headEnd/>
              <a:tailEnd/>
            </a:ln>
          </p:spPr>
          <p:txBody>
            <a:bodyPr wrap="none" anchor="ctr"/>
            <a:lstStyle/>
            <a:p>
              <a:endParaRPr lang="en-US"/>
            </a:p>
          </p:txBody>
        </p:sp>
      </p:grpSp>
      <p:sp>
        <p:nvSpPr>
          <p:cNvPr id="42034" name="Rectangle 50"/>
          <p:cNvSpPr>
            <a:spLocks noChangeArrowheads="1"/>
          </p:cNvSpPr>
          <p:nvPr/>
        </p:nvSpPr>
        <p:spPr bwMode="auto">
          <a:xfrm>
            <a:off x="5321300" y="6381750"/>
            <a:ext cx="3822700" cy="301625"/>
          </a:xfrm>
          <a:prstGeom prst="rect">
            <a:avLst/>
          </a:prstGeom>
          <a:solidFill>
            <a:schemeClr val="folHlink"/>
          </a:solidFill>
          <a:ln w="12700">
            <a:noFill/>
            <a:miter lim="800000"/>
            <a:headEnd/>
            <a:tailEnd/>
          </a:ln>
        </p:spPr>
        <p:txBody>
          <a:bodyPr lIns="90488" tIns="44450" rIns="90488" bIns="44450">
            <a:spAutoFit/>
          </a:bodyPr>
          <a:lstStyle/>
          <a:p>
            <a:pPr eaLnBrk="0" hangingPunct="0">
              <a:spcBef>
                <a:spcPct val="50000"/>
              </a:spcBef>
            </a:pPr>
            <a:r>
              <a:rPr lang="sl-SI" sz="1400" b="1"/>
              <a:t>Svetska zdravstvena organizacija</a:t>
            </a:r>
            <a:r>
              <a:rPr lang="en-US" sz="1400" b="1"/>
              <a:t>, 1998</a:t>
            </a:r>
          </a:p>
        </p:txBody>
      </p:sp>
      <p:grpSp>
        <p:nvGrpSpPr>
          <p:cNvPr id="4" name="Group 51"/>
          <p:cNvGrpSpPr>
            <a:grpSpLocks/>
          </p:cNvGrpSpPr>
          <p:nvPr/>
        </p:nvGrpSpPr>
        <p:grpSpPr bwMode="auto">
          <a:xfrm>
            <a:off x="2484438" y="2420938"/>
            <a:ext cx="6659562" cy="4437062"/>
            <a:chOff x="1872" y="2112"/>
            <a:chExt cx="3558" cy="1647"/>
          </a:xfrm>
        </p:grpSpPr>
        <p:sp>
          <p:nvSpPr>
            <p:cNvPr id="64523" name="Line 52"/>
            <p:cNvSpPr>
              <a:spLocks noChangeShapeType="1"/>
            </p:cNvSpPr>
            <p:nvPr/>
          </p:nvSpPr>
          <p:spPr bwMode="auto">
            <a:xfrm>
              <a:off x="1940" y="2551"/>
              <a:ext cx="3251" cy="0"/>
            </a:xfrm>
            <a:prstGeom prst="line">
              <a:avLst/>
            </a:prstGeom>
            <a:noFill/>
            <a:ln w="25400">
              <a:solidFill>
                <a:schemeClr val="tx1"/>
              </a:solidFill>
              <a:round/>
              <a:headEnd/>
              <a:tailEnd/>
            </a:ln>
          </p:spPr>
          <p:txBody>
            <a:bodyPr wrap="none" anchor="ctr"/>
            <a:lstStyle/>
            <a:p>
              <a:endParaRPr lang="en-US"/>
            </a:p>
          </p:txBody>
        </p:sp>
        <p:sp>
          <p:nvSpPr>
            <p:cNvPr id="42037" name="Rectangle 53"/>
            <p:cNvSpPr>
              <a:spLocks noChangeArrowheads="1"/>
            </p:cNvSpPr>
            <p:nvPr/>
          </p:nvSpPr>
          <p:spPr bwMode="auto">
            <a:xfrm>
              <a:off x="1872" y="2208"/>
              <a:ext cx="3558" cy="1364"/>
            </a:xfrm>
            <a:prstGeom prst="rect">
              <a:avLst/>
            </a:prstGeom>
            <a:solidFill>
              <a:schemeClr val="folHlink"/>
            </a:solidFill>
            <a:ln w="12700">
              <a:noFill/>
              <a:miter lim="800000"/>
              <a:headEnd/>
              <a:tailEnd/>
            </a:ln>
          </p:spPr>
          <p:txBody>
            <a:bodyPr lIns="90488" tIns="44450" rIns="90488" bIns="44450">
              <a:spAutoFit/>
            </a:bodyPr>
            <a:lstStyle/>
            <a:p>
              <a:pPr lvl="1" defTabSz="4572000" eaLnBrk="0" hangingPunct="0">
                <a:tabLst>
                  <a:tab pos="520700" algn="l"/>
                  <a:tab pos="2120900" algn="l"/>
                  <a:tab pos="3429000" algn="l"/>
                  <a:tab pos="4064000" algn="l"/>
                </a:tabLst>
                <a:defRPr/>
              </a:pPr>
              <a:r>
                <a:rPr lang="sl-SI" sz="1400" b="1" dirty="0"/>
                <a:t>Klasifikacija</a:t>
              </a:r>
              <a:r>
                <a:rPr lang="en-US" sz="1400" b="1" dirty="0"/>
                <a:t>	 BMI (kg/m</a:t>
              </a:r>
              <a:r>
                <a:rPr lang="en-US" sz="1400" b="1" baseline="30000" dirty="0"/>
                <a:t>2</a:t>
              </a:r>
              <a:r>
                <a:rPr lang="en-US" sz="1400" b="1" dirty="0"/>
                <a:t>)	 </a:t>
              </a:r>
              <a:r>
                <a:rPr lang="sl-SI" sz="1400" b="1" dirty="0"/>
                <a:t>	Rizik od ko-				morbiditeta</a:t>
              </a:r>
            </a:p>
            <a:p>
              <a:pPr lvl="1" defTabSz="4572000" eaLnBrk="0" hangingPunct="0">
                <a:tabLst>
                  <a:tab pos="520700" algn="l"/>
                  <a:tab pos="2120900" algn="l"/>
                  <a:tab pos="3429000" algn="l"/>
                  <a:tab pos="4064000" algn="l"/>
                </a:tabLst>
                <a:defRPr/>
              </a:pPr>
              <a:endParaRPr lang="en-US" sz="1400" b="1" dirty="0"/>
            </a:p>
            <a:p>
              <a:pPr defTabSz="4572000" eaLnBrk="0" hangingPunct="0">
                <a:tabLst>
                  <a:tab pos="520700" algn="l"/>
                  <a:tab pos="2120900" algn="l"/>
                  <a:tab pos="3429000" algn="l"/>
                  <a:tab pos="4064000" algn="l"/>
                </a:tabLst>
                <a:defRPr/>
              </a:pPr>
              <a:r>
                <a:rPr lang="sr-Latn-CS" sz="1400" b="1" i="1" u="sng" dirty="0">
                  <a:effectLst>
                    <a:outerShdw blurRad="38100" dist="38100" dir="2700000" algn="tl">
                      <a:srgbClr val="000000"/>
                    </a:outerShdw>
                  </a:effectLst>
                </a:rPr>
                <a:t>Smanjena težina</a:t>
              </a:r>
            </a:p>
            <a:p>
              <a:pPr defTabSz="4572000" eaLnBrk="0" hangingPunct="0">
                <a:tabLst>
                  <a:tab pos="520700" algn="l"/>
                  <a:tab pos="2120900" algn="l"/>
                  <a:tab pos="3429000" algn="l"/>
                  <a:tab pos="4064000" algn="l"/>
                </a:tabLst>
                <a:defRPr/>
              </a:pPr>
              <a:r>
                <a:rPr lang="sr-Latn-CS" sz="1400" b="1" dirty="0"/>
                <a:t>Preživljavanje	        13-15  		veoma visok</a:t>
              </a:r>
            </a:p>
            <a:p>
              <a:pPr defTabSz="4572000" eaLnBrk="0" hangingPunct="0">
                <a:tabLst>
                  <a:tab pos="520700" algn="l"/>
                  <a:tab pos="2120900" algn="l"/>
                  <a:tab pos="3429000" algn="l"/>
                  <a:tab pos="4064000" algn="l"/>
                </a:tabLst>
                <a:defRPr/>
              </a:pPr>
              <a:r>
                <a:rPr lang="sr-Latn-CS" sz="1400" b="1" dirty="0"/>
                <a:t>Treći stepen pothranjenosti     </a:t>
              </a:r>
              <a:r>
                <a:rPr lang="en-US" sz="1400" b="1" dirty="0">
                  <a:cs typeface="Arial" charset="0"/>
                </a:rPr>
                <a:t>&lt;</a:t>
              </a:r>
              <a:r>
                <a:rPr lang="sr-Latn-CS" sz="1400" b="1" dirty="0">
                  <a:cs typeface="Arial" charset="0"/>
                </a:rPr>
                <a:t>16</a:t>
              </a:r>
              <a:r>
                <a:rPr lang="sr-Latn-CS" sz="1400" b="1" dirty="0"/>
                <a:t>		veoma visok</a:t>
              </a:r>
            </a:p>
            <a:p>
              <a:pPr defTabSz="4572000" eaLnBrk="0" hangingPunct="0">
                <a:tabLst>
                  <a:tab pos="520700" algn="l"/>
                  <a:tab pos="2120900" algn="l"/>
                  <a:tab pos="3429000" algn="l"/>
                  <a:tab pos="4064000" algn="l"/>
                </a:tabLst>
                <a:defRPr/>
              </a:pPr>
              <a:r>
                <a:rPr lang="sr-Latn-CS" sz="1400" b="1" dirty="0"/>
                <a:t>Drugi stepen pothranjenosti   16-17,5		visok</a:t>
              </a:r>
            </a:p>
            <a:p>
              <a:pPr defTabSz="4572000" eaLnBrk="0" hangingPunct="0">
                <a:tabLst>
                  <a:tab pos="520700" algn="l"/>
                  <a:tab pos="2120900" algn="l"/>
                  <a:tab pos="3429000" algn="l"/>
                  <a:tab pos="4064000" algn="l"/>
                </a:tabLst>
                <a:defRPr/>
              </a:pPr>
              <a:r>
                <a:rPr lang="sr-Latn-CS" sz="1400" b="1" dirty="0"/>
                <a:t>Prvi stepen pothranjenosti     17,5-18,5		nizak</a:t>
              </a:r>
            </a:p>
            <a:p>
              <a:pPr defTabSz="4572000" eaLnBrk="0" hangingPunct="0">
                <a:tabLst>
                  <a:tab pos="520700" algn="l"/>
                  <a:tab pos="2120900" algn="l"/>
                  <a:tab pos="3429000" algn="l"/>
                  <a:tab pos="4064000" algn="l"/>
                </a:tabLst>
                <a:defRPr/>
              </a:pPr>
              <a:endParaRPr lang="en-US" sz="1400" b="1" dirty="0"/>
            </a:p>
            <a:p>
              <a:pPr defTabSz="4572000" eaLnBrk="0" hangingPunct="0">
                <a:spcAft>
                  <a:spcPct val="50000"/>
                </a:spcAft>
                <a:tabLst>
                  <a:tab pos="520700" algn="l"/>
                  <a:tab pos="2120900" algn="l"/>
                  <a:tab pos="3429000" algn="l"/>
                  <a:tab pos="4064000" algn="l"/>
                </a:tabLst>
                <a:defRPr/>
              </a:pPr>
              <a:r>
                <a:rPr lang="en-US" sz="1400" b="1" i="1" u="sng" dirty="0"/>
                <a:t>Normal</a:t>
              </a:r>
              <a:r>
                <a:rPr lang="sl-SI" sz="1400" b="1" i="1" u="sng" dirty="0"/>
                <a:t>an</a:t>
              </a:r>
              <a:r>
                <a:rPr lang="en-US" sz="1400" b="1" i="1" u="sng" dirty="0"/>
                <a:t> </a:t>
              </a:r>
              <a:r>
                <a:rPr lang="sl-SI" sz="1400" b="1" i="1" u="sng" dirty="0"/>
                <a:t>opseg</a:t>
              </a:r>
              <a:r>
                <a:rPr lang="en-US" sz="1400" b="1" dirty="0"/>
                <a:t>	 </a:t>
              </a:r>
              <a:r>
                <a:rPr lang="sr-Latn-CS" sz="1400" b="1" dirty="0"/>
                <a:t>      </a:t>
              </a:r>
              <a:r>
                <a:rPr lang="en-US" sz="1400" b="1" dirty="0"/>
                <a:t>18.5</a:t>
              </a:r>
              <a:r>
                <a:rPr lang="en-US" sz="1400" b="1" dirty="0">
                  <a:latin typeface="Symbol" pitchFamily="18" charset="2"/>
                </a:rPr>
                <a:t></a:t>
              </a:r>
              <a:r>
                <a:rPr lang="en-US" sz="1400" b="1" dirty="0"/>
                <a:t>24.9		</a:t>
              </a:r>
              <a:r>
                <a:rPr lang="sl-SI" sz="1400" b="1" dirty="0"/>
                <a:t>Minimalan</a:t>
              </a:r>
              <a:endParaRPr lang="en-US" sz="1400" b="1" dirty="0"/>
            </a:p>
            <a:p>
              <a:pPr defTabSz="4572000" eaLnBrk="0" hangingPunct="0">
                <a:tabLst>
                  <a:tab pos="520700" algn="l"/>
                  <a:tab pos="2120900" algn="l"/>
                  <a:tab pos="3429000" algn="l"/>
                  <a:tab pos="4064000" algn="l"/>
                </a:tabLst>
                <a:defRPr/>
              </a:pPr>
              <a:r>
                <a:rPr lang="sl-SI" sz="1400" b="1" i="1" u="sng" dirty="0">
                  <a:effectLst>
                    <a:outerShdw blurRad="38100" dist="38100" dir="2700000" algn="tl">
                      <a:srgbClr val="000000"/>
                    </a:outerShdw>
                  </a:effectLst>
                </a:rPr>
                <a:t>Povećana težina</a:t>
              </a:r>
              <a:r>
                <a:rPr lang="en-US" sz="1400" b="1" dirty="0"/>
                <a:t>	 </a:t>
              </a:r>
              <a:r>
                <a:rPr lang="sr-Latn-CS" sz="1400" b="1" dirty="0"/>
                <a:t>            </a:t>
              </a:r>
              <a:r>
                <a:rPr lang="en-US" sz="1400" b="1" dirty="0">
                  <a:latin typeface="Symbol" pitchFamily="18" charset="2"/>
                </a:rPr>
                <a:t></a:t>
              </a:r>
              <a:r>
                <a:rPr lang="en-US" sz="1400" b="1" dirty="0"/>
                <a:t>25</a:t>
              </a:r>
              <a:endParaRPr lang="en-US" sz="1400" b="1" dirty="0">
                <a:latin typeface="Symbol" pitchFamily="18" charset="2"/>
              </a:endParaRPr>
            </a:p>
            <a:p>
              <a:pPr defTabSz="4572000" eaLnBrk="0" hangingPunct="0">
                <a:tabLst>
                  <a:tab pos="520700" algn="l"/>
                  <a:tab pos="2120900" algn="l"/>
                  <a:tab pos="3429000" algn="l"/>
                  <a:tab pos="4064000" algn="l"/>
                </a:tabLst>
                <a:defRPr/>
              </a:pPr>
              <a:r>
                <a:rPr lang="en-US" sz="1400" b="1" dirty="0"/>
                <a:t>	</a:t>
              </a:r>
              <a:r>
                <a:rPr lang="sl-SI" sz="1400" b="1" dirty="0"/>
                <a:t>Predgojaznost</a:t>
              </a:r>
              <a:r>
                <a:rPr lang="en-US" sz="1400" b="1" dirty="0"/>
                <a:t>	 </a:t>
              </a:r>
              <a:r>
                <a:rPr lang="sr-Latn-CS" sz="1400" b="1" dirty="0"/>
                <a:t>        </a:t>
              </a:r>
              <a:r>
                <a:rPr lang="en-US" sz="1400" b="1" dirty="0"/>
                <a:t>25</a:t>
              </a:r>
              <a:r>
                <a:rPr lang="en-US" sz="1400" b="1" dirty="0">
                  <a:latin typeface="Symbol" pitchFamily="18" charset="2"/>
                </a:rPr>
                <a:t></a:t>
              </a:r>
              <a:r>
                <a:rPr lang="en-US" sz="1400" b="1" dirty="0"/>
                <a:t>29.9		</a:t>
              </a:r>
              <a:r>
                <a:rPr lang="sl-SI" sz="1400" b="1" dirty="0"/>
                <a:t>Nizak</a:t>
              </a:r>
              <a:endParaRPr lang="en-US" sz="1400" b="1" dirty="0"/>
            </a:p>
            <a:p>
              <a:pPr defTabSz="4572000" eaLnBrk="0" hangingPunct="0">
                <a:tabLst>
                  <a:tab pos="520700" algn="l"/>
                  <a:tab pos="2120900" algn="l"/>
                  <a:tab pos="3429000" algn="l"/>
                  <a:tab pos="4064000" algn="l"/>
                </a:tabLst>
                <a:defRPr/>
              </a:pPr>
              <a:r>
                <a:rPr lang="en-US" sz="1400" b="1" dirty="0"/>
                <a:t>	</a:t>
              </a:r>
              <a:r>
                <a:rPr lang="sl-SI" sz="1400" b="1" dirty="0"/>
                <a:t>Gojazno</a:t>
              </a:r>
              <a:r>
                <a:rPr lang="en-US" sz="1400" b="1" dirty="0" err="1"/>
                <a:t>st</a:t>
              </a:r>
              <a:r>
                <a:rPr lang="sl-SI" sz="1400" b="1" dirty="0"/>
                <a:t> kl.</a:t>
              </a:r>
              <a:r>
                <a:rPr lang="en-US" sz="1400" b="1" dirty="0"/>
                <a:t> I	 </a:t>
              </a:r>
              <a:r>
                <a:rPr lang="sr-Latn-CS" sz="1400" b="1" dirty="0"/>
                <a:t>     </a:t>
              </a:r>
              <a:r>
                <a:rPr lang="en-US" sz="1400" b="1" dirty="0"/>
                <a:t>30.0</a:t>
              </a:r>
              <a:r>
                <a:rPr lang="en-US" sz="1400" b="1" dirty="0">
                  <a:latin typeface="Symbol" pitchFamily="18" charset="2"/>
                </a:rPr>
                <a:t></a:t>
              </a:r>
              <a:r>
                <a:rPr lang="en-US" sz="1400" b="1" dirty="0"/>
                <a:t>34.9		</a:t>
              </a:r>
              <a:r>
                <a:rPr lang="sl-SI" sz="1400" b="1" dirty="0"/>
                <a:t>Umeren</a:t>
              </a:r>
              <a:endParaRPr lang="en-US" sz="1400" b="1" dirty="0"/>
            </a:p>
            <a:p>
              <a:pPr defTabSz="4572000" eaLnBrk="0" hangingPunct="0">
                <a:tabLst>
                  <a:tab pos="520700" algn="l"/>
                  <a:tab pos="2120900" algn="l"/>
                  <a:tab pos="3429000" algn="l"/>
                  <a:tab pos="4064000" algn="l"/>
                </a:tabLst>
                <a:defRPr/>
              </a:pPr>
              <a:r>
                <a:rPr lang="en-US" sz="1400" b="1" dirty="0"/>
                <a:t>	</a:t>
              </a:r>
              <a:r>
                <a:rPr lang="sl-SI" sz="1400" b="1" dirty="0"/>
                <a:t>Gojazno</a:t>
              </a:r>
              <a:r>
                <a:rPr lang="en-US" sz="1400" b="1" dirty="0" err="1"/>
                <a:t>st</a:t>
              </a:r>
              <a:r>
                <a:rPr lang="sl-SI" sz="1400" b="1" dirty="0"/>
                <a:t> kl.</a:t>
              </a:r>
              <a:r>
                <a:rPr lang="en-US" sz="1400" b="1" dirty="0"/>
                <a:t> II	 </a:t>
              </a:r>
              <a:r>
                <a:rPr lang="sr-Latn-CS" sz="1400" b="1" dirty="0"/>
                <a:t>     </a:t>
              </a:r>
              <a:r>
                <a:rPr lang="en-US" sz="1400" b="1" dirty="0"/>
                <a:t>35.0</a:t>
              </a:r>
              <a:r>
                <a:rPr lang="en-US" sz="1400" b="1" dirty="0">
                  <a:latin typeface="Symbol" pitchFamily="18" charset="2"/>
                </a:rPr>
                <a:t></a:t>
              </a:r>
              <a:r>
                <a:rPr lang="en-US" sz="1400" b="1" dirty="0"/>
                <a:t>39.9		</a:t>
              </a:r>
              <a:r>
                <a:rPr lang="sl-SI" sz="1400" b="1" dirty="0"/>
                <a:t>Visok</a:t>
              </a:r>
              <a:endParaRPr lang="en-US" sz="1400" b="1" dirty="0"/>
            </a:p>
            <a:p>
              <a:pPr defTabSz="4572000" eaLnBrk="0" hangingPunct="0">
                <a:tabLst>
                  <a:tab pos="520700" algn="l"/>
                  <a:tab pos="2120900" algn="l"/>
                  <a:tab pos="3429000" algn="l"/>
                  <a:tab pos="4064000" algn="l"/>
                </a:tabLst>
                <a:defRPr/>
              </a:pPr>
              <a:r>
                <a:rPr lang="en-US" sz="1400" b="1" dirty="0"/>
                <a:t>	</a:t>
              </a:r>
              <a:r>
                <a:rPr lang="sl-SI" sz="1400" b="1" dirty="0"/>
                <a:t>Gojazno</a:t>
              </a:r>
              <a:r>
                <a:rPr lang="en-US" sz="1400" b="1" dirty="0" err="1"/>
                <a:t>st</a:t>
              </a:r>
              <a:r>
                <a:rPr lang="sl-SI" sz="1400" b="1" dirty="0"/>
                <a:t> kl.</a:t>
              </a:r>
              <a:r>
                <a:rPr lang="en-US" sz="1400" b="1" dirty="0"/>
                <a:t> III	 </a:t>
              </a:r>
              <a:r>
                <a:rPr lang="sr-Latn-CS" sz="1400" b="1" dirty="0"/>
                <a:t>        </a:t>
              </a:r>
              <a:r>
                <a:rPr lang="en-US" sz="1400" b="1" dirty="0">
                  <a:latin typeface="Symbol" pitchFamily="18" charset="2"/>
                </a:rPr>
                <a:t></a:t>
              </a:r>
              <a:r>
                <a:rPr lang="en-US" sz="1400" b="1" dirty="0"/>
                <a:t>40.0</a:t>
              </a:r>
              <a:r>
                <a:rPr lang="en-US" sz="1400" b="1" dirty="0">
                  <a:latin typeface="Symbol" pitchFamily="18" charset="2"/>
                </a:rPr>
                <a:t>		</a:t>
              </a:r>
              <a:r>
                <a:rPr lang="sl-SI" sz="1400" b="1" dirty="0"/>
                <a:t>Veoma visok</a:t>
              </a:r>
              <a:endParaRPr lang="en-US" sz="1400" b="1" dirty="0">
                <a:latin typeface="Symbol" pitchFamily="18" charset="2"/>
              </a:endParaRPr>
            </a:p>
            <a:p>
              <a:pPr defTabSz="4572000">
                <a:tabLst>
                  <a:tab pos="520700" algn="l"/>
                  <a:tab pos="2120900" algn="l"/>
                  <a:tab pos="3429000" algn="l"/>
                  <a:tab pos="4064000" algn="l"/>
                </a:tabLst>
                <a:defRPr/>
              </a:pPr>
              <a:endParaRPr lang="en-US" sz="1600" b="1" dirty="0">
                <a:latin typeface="Symbol" pitchFamily="18" charset="2"/>
              </a:endParaRPr>
            </a:p>
          </p:txBody>
        </p:sp>
        <p:sp>
          <p:nvSpPr>
            <p:cNvPr id="64525" name="Line 54"/>
            <p:cNvSpPr>
              <a:spLocks noChangeShapeType="1"/>
            </p:cNvSpPr>
            <p:nvPr/>
          </p:nvSpPr>
          <p:spPr bwMode="auto">
            <a:xfrm>
              <a:off x="1940" y="2112"/>
              <a:ext cx="3251" cy="0"/>
            </a:xfrm>
            <a:prstGeom prst="line">
              <a:avLst/>
            </a:prstGeom>
            <a:noFill/>
            <a:ln w="25400">
              <a:solidFill>
                <a:schemeClr val="tx1"/>
              </a:solidFill>
              <a:round/>
              <a:headEnd/>
              <a:tailEnd/>
            </a:ln>
          </p:spPr>
          <p:txBody>
            <a:bodyPr wrap="none" anchor="ctr"/>
            <a:lstStyle/>
            <a:p>
              <a:endParaRPr lang="en-US"/>
            </a:p>
          </p:txBody>
        </p:sp>
        <p:sp>
          <p:nvSpPr>
            <p:cNvPr id="64526" name="Line 55"/>
            <p:cNvSpPr>
              <a:spLocks noChangeShapeType="1"/>
            </p:cNvSpPr>
            <p:nvPr/>
          </p:nvSpPr>
          <p:spPr bwMode="auto">
            <a:xfrm>
              <a:off x="1932" y="3759"/>
              <a:ext cx="3309" cy="0"/>
            </a:xfrm>
            <a:prstGeom prst="line">
              <a:avLst/>
            </a:prstGeom>
            <a:noFill/>
            <a:ln w="25400">
              <a:solidFill>
                <a:schemeClr val="tx1"/>
              </a:solidFill>
              <a:round/>
              <a:headEnd/>
              <a:tailEnd/>
            </a:ln>
          </p:spPr>
          <p:txBody>
            <a:bodyPr wrap="none" anchor="ct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988"/>
                                        </p:tgtEl>
                                        <p:attrNameLst>
                                          <p:attrName>style.visibility</p:attrName>
                                        </p:attrNameLst>
                                      </p:cBhvr>
                                      <p:to>
                                        <p:strVal val="visible"/>
                                      </p:to>
                                    </p:set>
                                    <p:anim calcmode="lin" valueType="num">
                                      <p:cBhvr additive="base">
                                        <p:cTn id="7" dur="500" fill="hold"/>
                                        <p:tgtEl>
                                          <p:spTgt spid="41988"/>
                                        </p:tgtEl>
                                        <p:attrNameLst>
                                          <p:attrName>ppt_x</p:attrName>
                                        </p:attrNameLst>
                                      </p:cBhvr>
                                      <p:tavLst>
                                        <p:tav tm="0">
                                          <p:val>
                                            <p:strVal val="0-#ppt_w/2"/>
                                          </p:val>
                                        </p:tav>
                                        <p:tav tm="100000">
                                          <p:val>
                                            <p:strVal val="#ppt_x"/>
                                          </p:val>
                                        </p:tav>
                                      </p:tavLst>
                                    </p:anim>
                                    <p:anim calcmode="lin" valueType="num">
                                      <p:cBhvr additive="base">
                                        <p:cTn id="8" dur="500" fill="hold"/>
                                        <p:tgtEl>
                                          <p:spTgt spid="4198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42034"/>
                                        </p:tgtEl>
                                        <p:attrNameLst>
                                          <p:attrName>style.visibility</p:attrName>
                                        </p:attrNameLst>
                                      </p:cBhvr>
                                      <p:to>
                                        <p:strVal val="visible"/>
                                      </p:to>
                                    </p:set>
                                    <p:anim calcmode="lin" valueType="num">
                                      <p:cBhvr additive="base">
                                        <p:cTn id="27" dur="500" fill="hold"/>
                                        <p:tgtEl>
                                          <p:spTgt spid="42034"/>
                                        </p:tgtEl>
                                        <p:attrNameLst>
                                          <p:attrName>ppt_x</p:attrName>
                                        </p:attrNameLst>
                                      </p:cBhvr>
                                      <p:tavLst>
                                        <p:tav tm="0">
                                          <p:val>
                                            <p:strVal val="0-#ppt_w/2"/>
                                          </p:val>
                                        </p:tav>
                                        <p:tav tm="100000">
                                          <p:val>
                                            <p:strVal val="#ppt_x"/>
                                          </p:val>
                                        </p:tav>
                                      </p:tavLst>
                                    </p:anim>
                                    <p:anim calcmode="lin" valueType="num">
                                      <p:cBhvr additive="base">
                                        <p:cTn id="28" dur="500" fill="hold"/>
                                        <p:tgtEl>
                                          <p:spTgt spid="420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autoUpdateAnimBg="0"/>
      <p:bldP spid="42034"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026" name="Group 74"/>
          <p:cNvGraphicFramePr>
            <a:graphicFrameLocks noGrp="1"/>
          </p:cNvGraphicFramePr>
          <p:nvPr>
            <p:ph idx="1"/>
          </p:nvPr>
        </p:nvGraphicFramePr>
        <p:xfrm>
          <a:off x="206375" y="115888"/>
          <a:ext cx="8686800" cy="6302695"/>
        </p:xfrm>
        <a:graphic>
          <a:graphicData uri="http://schemas.openxmlformats.org/drawingml/2006/table">
            <a:tbl>
              <a:tblPr/>
              <a:tblGrid>
                <a:gridCol w="4179888"/>
                <a:gridCol w="2139950"/>
                <a:gridCol w="2366962"/>
              </a:tblGrid>
              <a:tr h="409575">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Klasifikacija</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CCCC"/>
                    </a:solid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54"/>
                          </a:solidFill>
                          <a:effectLst/>
                          <a:latin typeface="Times New Roman" pitchFamily="18" charset="0"/>
                          <a:cs typeface="Times New Roman" pitchFamily="18" charset="0"/>
                        </a:rPr>
                        <a:t>BMI(kg/m²)</a:t>
                      </a:r>
                      <a:endParaRPr kumimoji="0" lang="en-US" sz="20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CCCC"/>
                    </a:solidFill>
                  </a:tcPr>
                </a:tc>
                <a:tc hMerge="1">
                  <a:txBody>
                    <a:bodyPr/>
                    <a:lstStyle/>
                    <a:p>
                      <a:endParaRPr lang="sr-Latn-CS"/>
                    </a:p>
                  </a:txBody>
                  <a:tcPr/>
                </a:tc>
              </a:tr>
              <a:tr h="533400">
                <a:tc vMerge="1">
                  <a:txBody>
                    <a:bodyPr/>
                    <a:lstStyle/>
                    <a:p>
                      <a:endParaRPr lang="sr-Latn-C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sr-Latn-CS" sz="1400" b="1" i="0" u="none" strike="noStrike" cap="none" normalizeH="0" baseline="0" smtClean="0">
                          <a:ln>
                            <a:noFill/>
                          </a:ln>
                          <a:solidFill>
                            <a:srgbClr val="000054"/>
                          </a:solidFill>
                          <a:effectLst/>
                          <a:latin typeface="Times New Roman" pitchFamily="18" charset="0"/>
                          <a:cs typeface="Times New Roman" pitchFamily="18" charset="0"/>
                        </a:rPr>
                        <a:t>Postojeće</a:t>
                      </a:r>
                      <a:r>
                        <a:rPr kumimoji="0" lang="en-US" sz="1400" b="1" i="0" u="none" strike="noStrike" cap="none" normalizeH="0" baseline="0" smtClean="0">
                          <a:ln>
                            <a:noFill/>
                          </a:ln>
                          <a:solidFill>
                            <a:srgbClr val="000054"/>
                          </a:solidFill>
                          <a:effectLst/>
                          <a:latin typeface="Times New Roman" pitchFamily="18" charset="0"/>
                          <a:cs typeface="Times New Roman" pitchFamily="18" charset="0"/>
                        </a:rPr>
                        <a:t> granične vrednosti</a:t>
                      </a:r>
                      <a:endParaRPr kumimoji="0" lang="en-US" sz="14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sr-Latn-CS" sz="1400" b="1" i="0" u="none" strike="noStrike" cap="none" normalizeH="0" baseline="0" smtClean="0">
                          <a:ln>
                            <a:noFill/>
                          </a:ln>
                          <a:solidFill>
                            <a:srgbClr val="000054"/>
                          </a:solidFill>
                          <a:effectLst/>
                          <a:latin typeface="Times New Roman" pitchFamily="18" charset="0"/>
                          <a:cs typeface="Times New Roman" pitchFamily="18" charset="0"/>
                        </a:rPr>
                        <a:t>Nove </a:t>
                      </a:r>
                      <a:r>
                        <a:rPr kumimoji="0" lang="en-US" sz="1400" b="1" i="0" u="none" strike="noStrike" cap="none" normalizeH="0" baseline="0" smtClean="0">
                          <a:ln>
                            <a:noFill/>
                          </a:ln>
                          <a:solidFill>
                            <a:srgbClr val="000054"/>
                          </a:solidFill>
                          <a:effectLst/>
                          <a:latin typeface="Times New Roman" pitchFamily="18" charset="0"/>
                          <a:cs typeface="Times New Roman" pitchFamily="18" charset="0"/>
                        </a:rPr>
                        <a:t>granične vrednosti</a:t>
                      </a:r>
                      <a:endParaRPr kumimoji="0" lang="en-US" sz="14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CCCC"/>
                    </a:solidFill>
                  </a:tcPr>
                </a:tc>
              </a:tr>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54"/>
                          </a:solidFill>
                          <a:effectLst/>
                          <a:latin typeface="Times New Roman" pitchFamily="18" charset="0"/>
                          <a:cs typeface="Times New Roman" pitchFamily="18" charset="0"/>
                        </a:rPr>
                        <a:t>Pothranjenost</a:t>
                      </a:r>
                      <a:endParaRPr kumimoji="0" lang="en-US" sz="20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&lt;18</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50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&lt;18</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50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r>
              <a:tr h="346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Naglašena</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&lt;16</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&lt;16</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Umerena</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16</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16</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16</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16</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Primetna</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17</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18</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17</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18</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6075">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54"/>
                          </a:solidFill>
                          <a:effectLst/>
                          <a:latin typeface="Times New Roman" pitchFamily="18" charset="0"/>
                          <a:cs typeface="Times New Roman" pitchFamily="18" charset="0"/>
                        </a:rPr>
                        <a:t>Fiziološka ishranjenost</a:t>
                      </a:r>
                      <a:endParaRPr kumimoji="0" lang="en-US" sz="2000" b="1"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18</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50 – 24</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18</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50 – 22</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r>
              <a:tr h="346075">
                <a:tc vMerge="1">
                  <a:txBody>
                    <a:bodyPr/>
                    <a:lstStyle/>
                    <a:p>
                      <a:endParaRPr lang="sr-Latn-CS"/>
                    </a:p>
                  </a:txBody>
                  <a:tcPr/>
                </a:tc>
                <a:tc vMerge="1">
                  <a:txBody>
                    <a:bodyPr/>
                    <a:lstStyle/>
                    <a:p>
                      <a:endParaRPr lang="sr-Latn-C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23</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00 – 24</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r>
              <a:tr h="3778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54"/>
                          </a:solidFill>
                          <a:effectLst/>
                          <a:latin typeface="Times New Roman" pitchFamily="18" charset="0"/>
                          <a:cs typeface="Times New Roman" pitchFamily="18" charset="0"/>
                        </a:rPr>
                        <a:t>Rizik za prekomernu telesnu masu</a:t>
                      </a:r>
                      <a:endParaRPr kumimoji="0" lang="en-US" sz="20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≥25</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≥25</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BBD6EF"/>
                    </a:solidFill>
                  </a:tcPr>
                </a:tc>
              </a:tr>
              <a:tr h="347663">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Predgojaznost</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25</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29</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25</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27</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6075">
                <a:tc vMerge="1">
                  <a:txBody>
                    <a:bodyPr/>
                    <a:lstStyle/>
                    <a:p>
                      <a:endParaRPr lang="sr-Latn-CS"/>
                    </a:p>
                  </a:txBody>
                  <a:tcPr/>
                </a:tc>
                <a:tc vMerge="1">
                  <a:txBody>
                    <a:bodyPr/>
                    <a:lstStyle/>
                    <a:p>
                      <a:endParaRPr lang="sr-Latn-C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27</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50 – 29</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407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54"/>
                          </a:solidFill>
                          <a:effectLst/>
                          <a:latin typeface="Times New Roman" pitchFamily="18" charset="0"/>
                          <a:cs typeface="Times New Roman" pitchFamily="18" charset="0"/>
                        </a:rPr>
                        <a:t>Prekomerna telesna masa</a:t>
                      </a:r>
                      <a:endParaRPr kumimoji="0" lang="en-US" sz="20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≥30</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≥30</a:t>
                      </a:r>
                      <a:r>
                        <a:rPr kumimoji="0" lang="sr-Latn-CS" sz="1600" b="1"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1"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7663">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Stepen I</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30</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34</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30</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32</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6075">
                <a:tc vMerge="1">
                  <a:txBody>
                    <a:bodyPr/>
                    <a:lstStyle/>
                    <a:p>
                      <a:endParaRPr lang="sr-Latn-CS"/>
                    </a:p>
                  </a:txBody>
                  <a:tcPr/>
                </a:tc>
                <a:tc vMerge="1">
                  <a:txBody>
                    <a:bodyPr/>
                    <a:lstStyle/>
                    <a:p>
                      <a:endParaRPr lang="sr-Latn-C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32</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50 – 34</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6075">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Stepen II</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35</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39</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35</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 – 37</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sr-Latn-CS"/>
                    </a:p>
                  </a:txBody>
                  <a:tcPr/>
                </a:tc>
                <a:tc vMerge="1">
                  <a:txBody>
                    <a:bodyPr/>
                    <a:lstStyle/>
                    <a:p>
                      <a:endParaRPr lang="sr-Latn-C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37</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50 – 39</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99</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          Stepen III</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≥40</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≥40</a:t>
                      </a:r>
                      <a:r>
                        <a:rPr kumimoji="0" lang="sr-Latn-CS" sz="1600" b="0" i="0" u="none" strike="noStrike" cap="none" normalizeH="0" baseline="0" smtClean="0">
                          <a:ln>
                            <a:noFill/>
                          </a:ln>
                          <a:solidFill>
                            <a:srgbClr val="000054"/>
                          </a:solidFill>
                          <a:effectLst/>
                          <a:latin typeface="Times New Roman" pitchFamily="18" charset="0"/>
                          <a:cs typeface="Times New Roman" pitchFamily="18" charset="0"/>
                        </a:rPr>
                        <a:t>,</a:t>
                      </a:r>
                      <a:r>
                        <a:rPr kumimoji="0" lang="en-US" sz="1600" b="0" i="0" u="none" strike="noStrike" cap="none" normalizeH="0" baseline="0" smtClean="0">
                          <a:ln>
                            <a:noFill/>
                          </a:ln>
                          <a:solidFill>
                            <a:srgbClr val="000054"/>
                          </a:solidFill>
                          <a:effectLst/>
                          <a:latin typeface="Times New Roman" pitchFamily="18" charset="0"/>
                          <a:cs typeface="Times New Roman" pitchFamily="18" charset="0"/>
                        </a:rPr>
                        <a:t>00</a:t>
                      </a:r>
                      <a:endParaRPr kumimoji="0" lang="en-US" sz="1600" b="0" i="0" u="none" strike="noStrike" cap="none" normalizeH="0" baseline="0" smtClean="0">
                        <a:ln>
                          <a:noFill/>
                        </a:ln>
                        <a:solidFill>
                          <a:srgbClr val="000054"/>
                        </a:solidFill>
                        <a:effectLst/>
                        <a:latin typeface="Times New Roman" pitchFamily="18"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5602" name="Text Box 72"/>
          <p:cNvSpPr txBox="1">
            <a:spLocks noChangeArrowheads="1"/>
          </p:cNvSpPr>
          <p:nvPr/>
        </p:nvSpPr>
        <p:spPr bwMode="auto">
          <a:xfrm>
            <a:off x="107950" y="6400800"/>
            <a:ext cx="6007100" cy="366713"/>
          </a:xfrm>
          <a:prstGeom prst="rect">
            <a:avLst/>
          </a:prstGeom>
          <a:noFill/>
          <a:ln w="9525">
            <a:noFill/>
            <a:miter lim="800000"/>
            <a:headEnd/>
            <a:tailEnd/>
          </a:ln>
        </p:spPr>
        <p:txBody>
          <a:bodyPr wrap="none">
            <a:spAutoFit/>
          </a:bodyPr>
          <a:lstStyle/>
          <a:p>
            <a:pPr algn="r"/>
            <a:r>
              <a:rPr lang="en-US" i="1">
                <a:solidFill>
                  <a:srgbClr val="000054"/>
                </a:solidFill>
                <a:latin typeface="Times New Roman" pitchFamily="18" charset="0"/>
              </a:rPr>
              <a:t>Izvor: Adapted from WHO, 1995, WHO, 2000 and WHO 2004.</a:t>
            </a:r>
            <a:r>
              <a:rPr lang="en-US"/>
              <a:t> </a:t>
            </a:r>
          </a:p>
        </p:txBody>
      </p:sp>
    </p:spTree>
  </p:cSld>
  <p:clrMapOvr>
    <a:masterClrMapping/>
  </p:clrMapOvr>
  <p:transition spd="med">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0" y="0"/>
            <a:ext cx="4356100" cy="981075"/>
          </a:xfrm>
        </p:spPr>
        <p:txBody>
          <a:bodyPr/>
          <a:lstStyle/>
          <a:p>
            <a:pPr eaLnBrk="1" hangingPunct="1">
              <a:defRPr/>
            </a:pPr>
            <a:r>
              <a:rPr lang="sr-Cyrl-RS" sz="3600" dirty="0" smtClean="0">
                <a:latin typeface="Times New Roman" pitchFamily="18" charset="0"/>
              </a:rPr>
              <a:t>Стање</a:t>
            </a:r>
            <a:r>
              <a:rPr lang="sr-Latn-CS" sz="3600" dirty="0" smtClean="0">
                <a:solidFill>
                  <a:srgbClr val="FFFF00"/>
                </a:solidFill>
                <a:latin typeface="Times New Roman" pitchFamily="18" charset="0"/>
              </a:rPr>
              <a:t> </a:t>
            </a:r>
            <a:r>
              <a:rPr lang="sr-Cyrl-RS" sz="3600" dirty="0" smtClean="0">
                <a:latin typeface="Times New Roman" pitchFamily="18" charset="0"/>
              </a:rPr>
              <a:t>ухрањености</a:t>
            </a:r>
            <a:endParaRPr lang="en-US" sz="3600" dirty="0" smtClean="0">
              <a:latin typeface="Times New Roman" pitchFamily="18" charset="0"/>
            </a:endParaRPr>
          </a:p>
        </p:txBody>
      </p:sp>
      <p:sp>
        <p:nvSpPr>
          <p:cNvPr id="119811" name="Rectangle 3"/>
          <p:cNvSpPr>
            <a:spLocks noGrp="1" noChangeArrowheads="1"/>
          </p:cNvSpPr>
          <p:nvPr>
            <p:ph type="body" idx="1"/>
          </p:nvPr>
        </p:nvSpPr>
        <p:spPr>
          <a:xfrm>
            <a:off x="0" y="1785938"/>
            <a:ext cx="4284663" cy="5072062"/>
          </a:xfrm>
        </p:spPr>
        <p:txBody>
          <a:bodyPr/>
          <a:lstStyle/>
          <a:p>
            <a:pPr eaLnBrk="1" hangingPunct="1">
              <a:defRPr/>
            </a:pPr>
            <a:r>
              <a:rPr lang="sr-Cyrl-RS" dirty="0" smtClean="0">
                <a:latin typeface="Times New Roman" pitchFamily="18" charset="0"/>
              </a:rPr>
              <a:t>Физиолошко</a:t>
            </a:r>
            <a:r>
              <a:rPr lang="en-US" dirty="0" smtClean="0">
                <a:latin typeface="Times New Roman" pitchFamily="18" charset="0"/>
              </a:rPr>
              <a:t> </a:t>
            </a:r>
            <a:r>
              <a:rPr lang="sr-Cyrl-RS" dirty="0" smtClean="0">
                <a:latin typeface="Times New Roman" pitchFamily="18" charset="0"/>
              </a:rPr>
              <a:t>стање</a:t>
            </a:r>
            <a:r>
              <a:rPr lang="sr-Latn-CS" dirty="0" smtClean="0">
                <a:latin typeface="Times New Roman" pitchFamily="18" charset="0"/>
              </a:rPr>
              <a:t> </a:t>
            </a:r>
            <a:r>
              <a:rPr lang="sr-Cyrl-RS" dirty="0" smtClean="0">
                <a:latin typeface="Times New Roman" pitchFamily="18" charset="0"/>
              </a:rPr>
              <a:t>ухрањености</a:t>
            </a:r>
            <a:r>
              <a:rPr lang="sr-Latn-CS" dirty="0" smtClean="0">
                <a:latin typeface="Times New Roman" pitchFamily="18" charset="0"/>
              </a:rPr>
              <a:t> </a:t>
            </a:r>
            <a:r>
              <a:rPr lang="sr-Cyrl-RS" dirty="0" smtClean="0">
                <a:latin typeface="Times New Roman" pitchFamily="18" charset="0"/>
              </a:rPr>
              <a:t>је</a:t>
            </a:r>
            <a:r>
              <a:rPr lang="sr-Latn-CS" dirty="0" smtClean="0">
                <a:latin typeface="Times New Roman" pitchFamily="18" charset="0"/>
              </a:rPr>
              <a:t> </a:t>
            </a:r>
            <a:r>
              <a:rPr lang="sr-Cyrl-RS" dirty="0" smtClean="0">
                <a:latin typeface="Times New Roman" pitchFamily="18" charset="0"/>
              </a:rPr>
              <a:t>показатељ</a:t>
            </a:r>
            <a:r>
              <a:rPr lang="sr-Latn-CS" dirty="0" smtClean="0">
                <a:latin typeface="Times New Roman" pitchFamily="18" charset="0"/>
              </a:rPr>
              <a:t> </a:t>
            </a:r>
            <a:r>
              <a:rPr lang="sr-Cyrl-RS" dirty="0" smtClean="0">
                <a:latin typeface="Times New Roman" pitchFamily="18" charset="0"/>
              </a:rPr>
              <a:t>добро</a:t>
            </a:r>
            <a:r>
              <a:rPr lang="sr-Latn-CS" dirty="0" smtClean="0">
                <a:latin typeface="Times New Roman" pitchFamily="18" charset="0"/>
              </a:rPr>
              <a:t> </a:t>
            </a:r>
            <a:r>
              <a:rPr lang="sr-Cyrl-RS" dirty="0" smtClean="0">
                <a:latin typeface="Times New Roman" pitchFamily="18" charset="0"/>
              </a:rPr>
              <a:t>избалансиране</a:t>
            </a:r>
            <a:r>
              <a:rPr lang="sr-Latn-CS" dirty="0" smtClean="0">
                <a:latin typeface="Times New Roman" pitchFamily="18" charset="0"/>
              </a:rPr>
              <a:t> </a:t>
            </a:r>
            <a:r>
              <a:rPr lang="sr-Cyrl-RS" dirty="0" smtClean="0">
                <a:latin typeface="Times New Roman" pitchFamily="18" charset="0"/>
              </a:rPr>
              <a:t>исхране</a:t>
            </a:r>
            <a:r>
              <a:rPr lang="sr-Latn-CS" dirty="0" smtClean="0">
                <a:latin typeface="Times New Roman" pitchFamily="18" charset="0"/>
              </a:rPr>
              <a:t> </a:t>
            </a:r>
            <a:endParaRPr lang="en-US" dirty="0" smtClean="0">
              <a:latin typeface="Times New Roman" pitchFamily="18" charset="0"/>
            </a:endParaRPr>
          </a:p>
          <a:p>
            <a:pPr eaLnBrk="1" hangingPunct="1">
              <a:buFontTx/>
              <a:buNone/>
              <a:defRPr/>
            </a:pPr>
            <a:endParaRPr lang="sr-Latn-CS" dirty="0" smtClean="0">
              <a:latin typeface="Times New Roman" pitchFamily="18" charset="0"/>
            </a:endParaRPr>
          </a:p>
          <a:p>
            <a:pPr eaLnBrk="1" hangingPunct="1">
              <a:defRPr/>
            </a:pPr>
            <a:r>
              <a:rPr lang="sr-Cyrl-RS" dirty="0" smtClean="0">
                <a:latin typeface="Times New Roman" pitchFamily="18" charset="0"/>
              </a:rPr>
              <a:t>Неопходан</a:t>
            </a:r>
            <a:r>
              <a:rPr lang="sr-Latn-CS" dirty="0" smtClean="0">
                <a:latin typeface="Times New Roman" pitchFamily="18" charset="0"/>
              </a:rPr>
              <a:t> </a:t>
            </a:r>
            <a:r>
              <a:rPr lang="sr-Cyrl-RS" dirty="0" smtClean="0">
                <a:latin typeface="Times New Roman" pitchFamily="18" charset="0"/>
              </a:rPr>
              <a:t>услов</a:t>
            </a:r>
            <a:r>
              <a:rPr lang="sr-Latn-CS" dirty="0" smtClean="0">
                <a:latin typeface="Times New Roman" pitchFamily="18" charset="0"/>
              </a:rPr>
              <a:t> </a:t>
            </a:r>
            <a:r>
              <a:rPr lang="sr-Cyrl-RS" dirty="0" smtClean="0">
                <a:latin typeface="Times New Roman" pitchFamily="18" charset="0"/>
              </a:rPr>
              <a:t>здравља</a:t>
            </a:r>
            <a:endParaRPr lang="en-US" dirty="0" smtClean="0"/>
          </a:p>
        </p:txBody>
      </p:sp>
      <p:grpSp>
        <p:nvGrpSpPr>
          <p:cNvPr id="2" name="Group 6"/>
          <p:cNvGrpSpPr>
            <a:grpSpLocks/>
          </p:cNvGrpSpPr>
          <p:nvPr/>
        </p:nvGrpSpPr>
        <p:grpSpPr bwMode="auto">
          <a:xfrm>
            <a:off x="4427538" y="0"/>
            <a:ext cx="4500562" cy="6683637"/>
            <a:chOff x="2858" y="255"/>
            <a:chExt cx="2766" cy="3956"/>
          </a:xfrm>
        </p:grpSpPr>
        <p:pic>
          <p:nvPicPr>
            <p:cNvPr id="3077" name="Picture 4" descr="Sastav tela"/>
            <p:cNvPicPr>
              <a:picLocks noChangeAspect="1" noChangeArrowheads="1"/>
            </p:cNvPicPr>
            <p:nvPr/>
          </p:nvPicPr>
          <p:blipFill>
            <a:blip r:embed="rId2" cstate="print"/>
            <a:srcRect/>
            <a:stretch>
              <a:fillRect/>
            </a:stretch>
          </p:blipFill>
          <p:spPr bwMode="auto">
            <a:xfrm>
              <a:off x="2858" y="255"/>
              <a:ext cx="2744" cy="3611"/>
            </a:xfrm>
            <a:prstGeom prst="rect">
              <a:avLst/>
            </a:prstGeom>
            <a:noFill/>
            <a:ln w="9525">
              <a:noFill/>
              <a:miter lim="800000"/>
              <a:headEnd/>
              <a:tailEnd/>
            </a:ln>
          </p:spPr>
        </p:pic>
        <p:sp>
          <p:nvSpPr>
            <p:cNvPr id="3078" name="Text Box 5"/>
            <p:cNvSpPr txBox="1">
              <a:spLocks noChangeArrowheads="1"/>
            </p:cNvSpPr>
            <p:nvPr/>
          </p:nvSpPr>
          <p:spPr bwMode="auto">
            <a:xfrm>
              <a:off x="2880" y="3974"/>
              <a:ext cx="2744" cy="237"/>
            </a:xfrm>
            <a:prstGeom prst="rect">
              <a:avLst/>
            </a:prstGeom>
            <a:noFill/>
            <a:ln w="9525">
              <a:noFill/>
              <a:miter lim="800000"/>
              <a:headEnd/>
              <a:tailEnd/>
            </a:ln>
          </p:spPr>
          <p:txBody>
            <a:bodyPr>
              <a:spAutoFit/>
            </a:bodyPr>
            <a:lstStyle/>
            <a:p>
              <a:pPr algn="just"/>
              <a:r>
                <a:rPr lang="sr-Latn-CS" sz="1000" dirty="0">
                  <a:latin typeface="Times New Roman" pitchFamily="18" charset="0"/>
                </a:rPr>
                <a:t>Pruzeto iz: Garrow JS. Composition of the body. In: Garrow JS, James WPT. Human nutrition and dietetics. Ninth ed. Churchill Livingstone, 1996; 14</a:t>
              </a:r>
              <a:endParaRPr lang="en-US" sz="1000" dirty="0">
                <a:latin typeface="Times New Roman" pitchFamily="18" charset="0"/>
              </a:endParaRPr>
            </a:p>
          </p:txBody>
        </p:sp>
      </p:grpSp>
    </p:spTree>
  </p:cSld>
  <p:clrMapOvr>
    <a:masterClrMapping/>
  </p:clrMapOvr>
  <p:transition spd="med">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endParaRPr lang="en-US" smtClean="0"/>
          </a:p>
        </p:txBody>
      </p:sp>
      <p:sp>
        <p:nvSpPr>
          <p:cNvPr id="66563" name="Table Placeholder 2"/>
          <p:cNvSpPr>
            <a:spLocks noGrp="1" noTextEdit="1"/>
          </p:cNvSpPr>
          <p:nvPr>
            <p:ph type="tbl" idx="1"/>
          </p:nvPr>
        </p:nvSpPr>
        <p:spPr/>
      </p:sp>
      <p:pic>
        <p:nvPicPr>
          <p:cNvPr id="66564" name="Picture 2" descr="http://www.medicacentar.info/BMI_pictures/BMI.jpg"/>
          <p:cNvPicPr>
            <a:picLocks noChangeAspect="1" noChangeArrowheads="1"/>
          </p:cNvPicPr>
          <p:nvPr/>
        </p:nvPicPr>
        <p:blipFill>
          <a:blip r:embed="rId2" cstate="print"/>
          <a:srcRect/>
          <a:stretch>
            <a:fillRect/>
          </a:stretch>
        </p:blipFill>
        <p:spPr bwMode="auto">
          <a:xfrm>
            <a:off x="428625" y="0"/>
            <a:ext cx="8286750" cy="6858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idx="4294967295"/>
          </p:nvPr>
        </p:nvSpPr>
        <p:spPr>
          <a:xfrm>
            <a:off x="0" y="0"/>
            <a:ext cx="9144000" cy="908050"/>
          </a:xfrm>
          <a:solidFill>
            <a:schemeClr val="bg1"/>
          </a:solidFill>
        </p:spPr>
        <p:txBody>
          <a:bodyPr/>
          <a:lstStyle/>
          <a:p>
            <a:pPr eaLnBrk="1" hangingPunct="1">
              <a:defRPr/>
            </a:pPr>
            <a:r>
              <a:rPr lang="sr-Cyrl-CS" sz="3600" b="1" dirty="0" smtClean="0"/>
              <a:t>Стања у којима БМИ има ограничења</a:t>
            </a:r>
            <a:endParaRPr lang="sr-Latn-CS" sz="3600" b="1" dirty="0" smtClean="0"/>
          </a:p>
        </p:txBody>
      </p:sp>
      <p:sp>
        <p:nvSpPr>
          <p:cNvPr id="88067" name="Rectangle 3"/>
          <p:cNvSpPr>
            <a:spLocks noGrp="1" noChangeArrowheads="1"/>
          </p:cNvSpPr>
          <p:nvPr>
            <p:ph type="body" idx="4294967295"/>
          </p:nvPr>
        </p:nvSpPr>
        <p:spPr>
          <a:xfrm>
            <a:off x="0" y="838200"/>
            <a:ext cx="9144000" cy="6019800"/>
          </a:xfrm>
          <a:solidFill>
            <a:schemeClr val="bg1"/>
          </a:solidFill>
        </p:spPr>
        <p:txBody>
          <a:bodyPr/>
          <a:lstStyle/>
          <a:p>
            <a:pPr eaLnBrk="1" hangingPunct="1">
              <a:defRPr/>
            </a:pPr>
            <a:r>
              <a:rPr lang="sr-Cyrl-CS" sz="2800" dirty="0" smtClean="0"/>
              <a:t>Процена стања ухрањености деце у фази раста и развоја</a:t>
            </a:r>
          </a:p>
          <a:p>
            <a:pPr eaLnBrk="1" hangingPunct="1">
              <a:defRPr/>
            </a:pPr>
            <a:r>
              <a:rPr lang="sr-Cyrl-CS" sz="2800" dirty="0" smtClean="0"/>
              <a:t>Труднице</a:t>
            </a:r>
          </a:p>
          <a:p>
            <a:pPr eaLnBrk="1" hangingPunct="1">
              <a:defRPr/>
            </a:pPr>
            <a:r>
              <a:rPr lang="sr-Cyrl-CS" sz="2800" dirty="0" smtClean="0"/>
              <a:t>Дојиље</a:t>
            </a:r>
          </a:p>
          <a:p>
            <a:pPr>
              <a:defRPr/>
            </a:pPr>
            <a:r>
              <a:rPr lang="sr-Cyrl-CS" sz="2800" dirty="0" smtClean="0"/>
              <a:t>Развијена мускулатура-физички радници, атлете и др.</a:t>
            </a:r>
          </a:p>
          <a:p>
            <a:pPr eaLnBrk="1" hangingPunct="1">
              <a:defRPr/>
            </a:pPr>
            <a:r>
              <a:rPr lang="sr-Cyrl-CS" sz="2800" dirty="0" smtClean="0"/>
              <a:t>Деформитети кичменог стуба (сколиоза, кифоза, и друге аномалије) где није могуће адекватно измерити телесну висину.</a:t>
            </a:r>
            <a:endParaRPr lang="sr-Latn-CS"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endParaRPr lang="sr-Latn-CS" smtClean="0"/>
          </a:p>
        </p:txBody>
      </p:sp>
      <p:sp>
        <p:nvSpPr>
          <p:cNvPr id="71683" name="Rectangle 3"/>
          <p:cNvSpPr>
            <a:spLocks noGrp="1" noChangeArrowheads="1"/>
          </p:cNvSpPr>
          <p:nvPr>
            <p:ph type="body" idx="1"/>
          </p:nvPr>
        </p:nvSpPr>
        <p:spPr/>
        <p:txBody>
          <a:bodyPr/>
          <a:lstStyle/>
          <a:p>
            <a:endParaRPr lang="sr-Latn-CS" smtClean="0"/>
          </a:p>
        </p:txBody>
      </p:sp>
      <p:pic>
        <p:nvPicPr>
          <p:cNvPr id="71684" name="Picture 4" descr="5"/>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Line 666"/>
          <p:cNvSpPr>
            <a:spLocks noChangeShapeType="1"/>
          </p:cNvSpPr>
          <p:nvPr/>
        </p:nvSpPr>
        <p:spPr bwMode="auto">
          <a:xfrm>
            <a:off x="2030413" y="-1512888"/>
            <a:ext cx="0" cy="0"/>
          </a:xfrm>
          <a:prstGeom prst="line">
            <a:avLst/>
          </a:prstGeom>
          <a:noFill/>
          <a:ln w="12700" cap="rnd">
            <a:solidFill>
              <a:srgbClr val="000000"/>
            </a:solidFill>
            <a:round/>
            <a:headEnd/>
            <a:tailEnd/>
          </a:ln>
        </p:spPr>
        <p:txBody>
          <a:bodyPr/>
          <a:lstStyle/>
          <a:p>
            <a:endParaRPr lang="en-US"/>
          </a:p>
        </p:txBody>
      </p:sp>
      <p:sp>
        <p:nvSpPr>
          <p:cNvPr id="76803" name="Line 2588"/>
          <p:cNvSpPr>
            <a:spLocks noChangeShapeType="1"/>
          </p:cNvSpPr>
          <p:nvPr/>
        </p:nvSpPr>
        <p:spPr bwMode="auto">
          <a:xfrm>
            <a:off x="2022475" y="698500"/>
            <a:ext cx="0" cy="0"/>
          </a:xfrm>
          <a:prstGeom prst="line">
            <a:avLst/>
          </a:prstGeom>
          <a:noFill/>
          <a:ln w="12700" cap="rnd">
            <a:solidFill>
              <a:srgbClr val="000000"/>
            </a:solidFill>
            <a:round/>
            <a:headEnd/>
            <a:tailEnd/>
          </a:ln>
        </p:spPr>
        <p:txBody>
          <a:bodyPr/>
          <a:lstStyle/>
          <a:p>
            <a:endParaRPr lang="en-US"/>
          </a:p>
        </p:txBody>
      </p:sp>
      <p:graphicFrame>
        <p:nvGraphicFramePr>
          <p:cNvPr id="131440" name="Group 3440"/>
          <p:cNvGraphicFramePr>
            <a:graphicFrameLocks noGrp="1"/>
          </p:cNvGraphicFramePr>
          <p:nvPr/>
        </p:nvGraphicFramePr>
        <p:xfrm>
          <a:off x="250825" y="174625"/>
          <a:ext cx="8497888" cy="5561970"/>
        </p:xfrm>
        <a:graphic>
          <a:graphicData uri="http://schemas.openxmlformats.org/drawingml/2006/table">
            <a:tbl>
              <a:tblPr/>
              <a:tblGrid>
                <a:gridCol w="936625"/>
                <a:gridCol w="944563"/>
                <a:gridCol w="944562"/>
                <a:gridCol w="946150"/>
                <a:gridCol w="944563"/>
                <a:gridCol w="944562"/>
                <a:gridCol w="944563"/>
                <a:gridCol w="946150"/>
                <a:gridCol w="946150"/>
              </a:tblGrid>
              <a:tr h="260350">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DKN (mm)</a:t>
                      </a:r>
                      <a:endParaRPr kumimoji="0" lang="en-US" sz="1800" b="1"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8">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Procenat masnog tkiva (%)</a:t>
                      </a:r>
                      <a:endParaRPr kumimoji="0" lang="en-US" sz="18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c hMerge="1">
                  <a:txBody>
                    <a:bodyPr/>
                    <a:lstStyle/>
                    <a:p>
                      <a:endParaRPr lang="sr-Latn-CS"/>
                    </a:p>
                  </a:txBody>
                  <a:tcPr/>
                </a:tc>
              </a:tr>
              <a:tr h="260350">
                <a:tc vMerge="1">
                  <a:txBody>
                    <a:bodyPr/>
                    <a:lstStyle/>
                    <a:p>
                      <a:endParaRPr lang="sr-Latn-C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chemeClr val="tx1"/>
                          </a:solidFill>
                          <a:effectLst/>
                          <a:latin typeface="Times New Roman" pitchFamily="18" charset="0"/>
                          <a:cs typeface="Times New Roman" pitchFamily="18" charset="0"/>
                        </a:rPr>
                        <a:t>Muškarci</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800" b="1" i="0" u="none" strike="noStrike" cap="none" normalizeH="0" baseline="0" dirty="0" err="1" smtClean="0">
                          <a:ln>
                            <a:noFill/>
                          </a:ln>
                          <a:solidFill>
                            <a:schemeClr val="tx1"/>
                          </a:solidFill>
                          <a:effectLst/>
                          <a:latin typeface="Times New Roman" pitchFamily="18" charset="0"/>
                          <a:cs typeface="Times New Roman" pitchFamily="18" charset="0"/>
                        </a:rPr>
                        <a:t>godine</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800" b="1"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sr-Latn-CS"/>
                    </a:p>
                  </a:txBody>
                  <a:tcPr/>
                </a:tc>
                <a:tc hMerge="1">
                  <a:txBody>
                    <a:bodyPr/>
                    <a:lstStyle/>
                    <a:p>
                      <a:endParaRPr lang="sr-Latn-CS"/>
                    </a:p>
                  </a:txBody>
                  <a:tcPr/>
                </a:tc>
                <a:tc hMerge="1">
                  <a:txBody>
                    <a:bodyPr/>
                    <a:lstStyle/>
                    <a:p>
                      <a:endParaRPr lang="sr-Latn-C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chemeClr val="tx1"/>
                          </a:solidFill>
                          <a:effectLst/>
                          <a:latin typeface="Times New Roman" pitchFamily="18" charset="0"/>
                          <a:cs typeface="Times New Roman" pitchFamily="18" charset="0"/>
                        </a:rPr>
                        <a:t>Žene</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800" b="1" i="0" u="none" strike="noStrike" cap="none" normalizeH="0" baseline="0" dirty="0" err="1" smtClean="0">
                          <a:ln>
                            <a:noFill/>
                          </a:ln>
                          <a:solidFill>
                            <a:schemeClr val="tx1"/>
                          </a:solidFill>
                          <a:effectLst/>
                          <a:latin typeface="Times New Roman" pitchFamily="18" charset="0"/>
                          <a:cs typeface="Times New Roman" pitchFamily="18" charset="0"/>
                        </a:rPr>
                        <a:t>godine</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en-US" sz="1800" b="1"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sr-Latn-CS"/>
                    </a:p>
                  </a:txBody>
                  <a:tcPr/>
                </a:tc>
                <a:tc hMerge="1">
                  <a:txBody>
                    <a:bodyPr/>
                    <a:lstStyle/>
                    <a:p>
                      <a:endParaRPr lang="sr-Latn-CS"/>
                    </a:p>
                  </a:txBody>
                  <a:tcPr/>
                </a:tc>
                <a:tc hMerge="1">
                  <a:txBody>
                    <a:bodyPr/>
                    <a:lstStyle/>
                    <a:p>
                      <a:endParaRPr lang="sr-Latn-CS"/>
                    </a:p>
                  </a:txBody>
                  <a:tcPr/>
                </a:tc>
              </a:tr>
              <a:tr h="254000">
                <a:tc vMerge="1">
                  <a:txBody>
                    <a:bodyPr/>
                    <a:lstStyle/>
                    <a:p>
                      <a:endParaRPr lang="sr-Latn-C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17-29</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30-39</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40-49</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50+</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16-29</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30-39</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40-49</a:t>
                      </a:r>
                      <a:endParaRPr kumimoji="0" lang="en-US" sz="12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50+</a:t>
                      </a:r>
                      <a:endParaRPr kumimoji="0" lang="en-US" sz="1200" b="1"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10,5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20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8,1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12,2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12,2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12,6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14,1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17,0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19,8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21,4</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12,9</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16,2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17,7</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18,6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19,5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21,8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24,5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26,6</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40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16,4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19,2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21,4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22,9</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23,4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25,5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28,2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30,3</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50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19,0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21,5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24,6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26,5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26,5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28,2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60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21,2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23,5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27,1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29,2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29,1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30,6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35,7</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70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23,1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25,1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29,3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32,5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35,0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37,7</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80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24,8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26,6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36,7</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39,6</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90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26,2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27,8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35,8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35,8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38,3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41,2</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100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27,6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29,0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37,4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36,4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37,2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39,7</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42,6</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110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28,8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30,1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35,8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39,0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37,8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38,6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41,0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43,9</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120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30,0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37,0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40,4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39,0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39,6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42,0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130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31,9</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38,2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41,8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40,2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40,6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43,0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46,2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140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32,5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32,7</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39,2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43,0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41,3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41,6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44,0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47,2</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150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33,5</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40,2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44,1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42,3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42,6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45,0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48,2</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160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41,2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45,1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43,3</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43,6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45,8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49,2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170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34,9</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34,8</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42,0</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46,1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44,1</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44,4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46,6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50,0</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2413">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Times New Roman" pitchFamily="18" charset="0"/>
                          <a:cs typeface="Times New Roman" pitchFamily="18" charset="0"/>
                        </a:rPr>
                        <a:t>180</a:t>
                      </a:r>
                      <a:endParaRPr kumimoji="0" lang="en-US" sz="1000" b="1"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35,6</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45,2</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cs typeface="Times New Roman" pitchFamily="18" charset="0"/>
                        </a:rPr>
                        <a:t>47,4</a:t>
                      </a:r>
                      <a:endParaRPr kumimoji="0" lang="en-US" sz="10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50,8</a:t>
                      </a:r>
                      <a:endParaRPr kumimoji="0" lang="en-US" sz="1000" b="0" i="0" u="none" strike="noStrike" cap="none" normalizeH="0" baseline="0" dirty="0" smtClean="0">
                        <a:ln>
                          <a:noFill/>
                        </a:ln>
                        <a:solidFill>
                          <a:schemeClr val="tx1"/>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7011" name="Text Box 3430"/>
          <p:cNvSpPr txBox="1">
            <a:spLocks noChangeArrowheads="1"/>
          </p:cNvSpPr>
          <p:nvPr/>
        </p:nvSpPr>
        <p:spPr bwMode="auto">
          <a:xfrm>
            <a:off x="107950" y="5876925"/>
            <a:ext cx="3213100" cy="228600"/>
          </a:xfrm>
          <a:prstGeom prst="rect">
            <a:avLst/>
          </a:prstGeom>
          <a:noFill/>
          <a:ln w="9525">
            <a:noFill/>
            <a:miter lim="800000"/>
            <a:headEnd/>
            <a:tailEnd/>
          </a:ln>
        </p:spPr>
        <p:txBody>
          <a:bodyPr wrap="none">
            <a:spAutoFit/>
          </a:bodyPr>
          <a:lstStyle/>
          <a:p>
            <a:r>
              <a:rPr lang="en-US" sz="900">
                <a:latin typeface="Times New Roman" pitchFamily="18" charset="0"/>
              </a:rPr>
              <a:t>Preuzeto iz:Durnin JVGA, Womersley J. Br.J.Nutr.1974;32:77-97</a:t>
            </a:r>
          </a:p>
        </p:txBody>
      </p:sp>
      <p:sp>
        <p:nvSpPr>
          <p:cNvPr id="131433" name="Text Box 3433"/>
          <p:cNvSpPr txBox="1">
            <a:spLocks noChangeArrowheads="1"/>
          </p:cNvSpPr>
          <p:nvPr/>
        </p:nvSpPr>
        <p:spPr bwMode="auto">
          <a:xfrm>
            <a:off x="914401" y="5876925"/>
            <a:ext cx="8013700" cy="830997"/>
          </a:xfrm>
          <a:prstGeom prst="rect">
            <a:avLst/>
          </a:prstGeom>
          <a:noFill/>
          <a:ln w="9525">
            <a:noFill/>
            <a:miter lim="800000"/>
            <a:headEnd/>
            <a:tailEnd/>
          </a:ln>
          <a:effectLst/>
        </p:spPr>
        <p:txBody>
          <a:bodyPr wrap="square">
            <a:spAutoFit/>
          </a:bodyPr>
          <a:lstStyle/>
          <a:p>
            <a:pPr algn="r">
              <a:defRPr/>
            </a:pPr>
            <a:r>
              <a:rPr lang="sr-Cyrl-RS" sz="2400" dirty="0" smtClean="0">
                <a:effectLst>
                  <a:outerShdw blurRad="38100" dist="38100" dir="2700000" algn="tl">
                    <a:srgbClr val="C0C0C0"/>
                  </a:outerShdw>
                </a:effectLst>
                <a:latin typeface="Times New Roman" pitchFamily="18" charset="0"/>
              </a:rPr>
              <a:t>Физиолошки</a:t>
            </a:r>
            <a:r>
              <a:rPr lang="sr-Latn-CS" sz="2400" dirty="0" smtClean="0">
                <a:effectLst>
                  <a:outerShdw blurRad="38100" dist="38100" dir="2700000" algn="tl">
                    <a:srgbClr val="C0C0C0"/>
                  </a:outerShdw>
                </a:effectLst>
                <a:latin typeface="Times New Roman" pitchFamily="18" charset="0"/>
              </a:rPr>
              <a:t> </a:t>
            </a:r>
            <a:r>
              <a:rPr lang="sr-Cyrl-RS" sz="2400" dirty="0" smtClean="0">
                <a:effectLst>
                  <a:outerShdw blurRad="38100" dist="38100" dir="2700000" algn="tl">
                    <a:srgbClr val="C0C0C0"/>
                  </a:outerShdw>
                </a:effectLst>
                <a:latin typeface="Times New Roman" pitchFamily="18" charset="0"/>
              </a:rPr>
              <a:t>исхрањени</a:t>
            </a:r>
            <a:r>
              <a:rPr lang="sr-Latn-CS" sz="2400" dirty="0" smtClean="0">
                <a:effectLst>
                  <a:outerShdw blurRad="38100" dist="38100" dir="2700000" algn="tl">
                    <a:srgbClr val="C0C0C0"/>
                  </a:outerShdw>
                </a:effectLst>
                <a:latin typeface="Times New Roman" pitchFamily="18" charset="0"/>
              </a:rPr>
              <a:t> </a:t>
            </a:r>
            <a:r>
              <a:rPr lang="sr-Cyrl-RS" sz="2400" dirty="0" smtClean="0">
                <a:effectLst>
                  <a:outerShdw blurRad="38100" dist="38100" dir="2700000" algn="tl">
                    <a:srgbClr val="C0C0C0"/>
                  </a:outerShdw>
                </a:effectLst>
                <a:latin typeface="Times New Roman" pitchFamily="18" charset="0"/>
              </a:rPr>
              <a:t>мушкарци</a:t>
            </a:r>
            <a:r>
              <a:rPr lang="sr-Latn-CS" sz="2400" dirty="0" smtClean="0">
                <a:effectLst>
                  <a:outerShdw blurRad="38100" dist="38100" dir="2700000" algn="tl">
                    <a:srgbClr val="C0C0C0"/>
                  </a:outerShdw>
                </a:effectLst>
                <a:latin typeface="Times New Roman" pitchFamily="18" charset="0"/>
              </a:rPr>
              <a:t>: </a:t>
            </a:r>
            <a:r>
              <a:rPr lang="sr-Latn-CS" sz="2400" dirty="0">
                <a:effectLst>
                  <a:outerShdw blurRad="38100" dist="38100" dir="2700000" algn="tl">
                    <a:srgbClr val="C0C0C0"/>
                  </a:outerShdw>
                </a:effectLst>
                <a:latin typeface="Times New Roman" pitchFamily="18" charset="0"/>
              </a:rPr>
              <a:t>15-20% </a:t>
            </a:r>
          </a:p>
          <a:p>
            <a:pPr algn="r">
              <a:defRPr/>
            </a:pPr>
            <a:r>
              <a:rPr lang="sr-Cyrl-RS" sz="2400" dirty="0" smtClean="0">
                <a:effectLst>
                  <a:outerShdw blurRad="38100" dist="38100" dir="2700000" algn="tl">
                    <a:srgbClr val="C0C0C0"/>
                  </a:outerShdw>
                </a:effectLst>
                <a:latin typeface="Times New Roman" pitchFamily="18" charset="0"/>
              </a:rPr>
              <a:t>Физиолошки</a:t>
            </a:r>
            <a:r>
              <a:rPr lang="sr-Latn-CS" sz="2400" dirty="0" smtClean="0">
                <a:effectLst>
                  <a:outerShdw blurRad="38100" dist="38100" dir="2700000" algn="tl">
                    <a:srgbClr val="C0C0C0"/>
                  </a:outerShdw>
                </a:effectLst>
                <a:latin typeface="Times New Roman" pitchFamily="18" charset="0"/>
              </a:rPr>
              <a:t> </a:t>
            </a:r>
            <a:r>
              <a:rPr lang="sr-Cyrl-RS" sz="2400" dirty="0" smtClean="0">
                <a:effectLst>
                  <a:outerShdw blurRad="38100" dist="38100" dir="2700000" algn="tl">
                    <a:srgbClr val="C0C0C0"/>
                  </a:outerShdw>
                </a:effectLst>
                <a:latin typeface="Times New Roman" pitchFamily="18" charset="0"/>
              </a:rPr>
              <a:t>исхрањене</a:t>
            </a:r>
            <a:r>
              <a:rPr lang="sr-Latn-CS" sz="2400" dirty="0" smtClean="0">
                <a:effectLst>
                  <a:outerShdw blurRad="38100" dist="38100" dir="2700000" algn="tl">
                    <a:srgbClr val="C0C0C0"/>
                  </a:outerShdw>
                </a:effectLst>
                <a:latin typeface="Times New Roman" pitchFamily="18" charset="0"/>
              </a:rPr>
              <a:t> </a:t>
            </a:r>
            <a:r>
              <a:rPr lang="sr-Cyrl-RS" sz="2400" dirty="0" smtClean="0">
                <a:effectLst>
                  <a:outerShdw blurRad="38100" dist="38100" dir="2700000" algn="tl">
                    <a:srgbClr val="C0C0C0"/>
                  </a:outerShdw>
                </a:effectLst>
                <a:latin typeface="Times New Roman" pitchFamily="18" charset="0"/>
              </a:rPr>
              <a:t>жене</a:t>
            </a:r>
            <a:r>
              <a:rPr lang="sr-Latn-CS" sz="2400" dirty="0" smtClean="0">
                <a:effectLst>
                  <a:outerShdw blurRad="38100" dist="38100" dir="2700000" algn="tl">
                    <a:srgbClr val="C0C0C0"/>
                  </a:outerShdw>
                </a:effectLst>
                <a:latin typeface="Times New Roman" pitchFamily="18" charset="0"/>
              </a:rPr>
              <a:t>: </a:t>
            </a:r>
            <a:r>
              <a:rPr lang="sr-Latn-CS" sz="2400" dirty="0">
                <a:effectLst>
                  <a:outerShdw blurRad="38100" dist="38100" dir="2700000" algn="tl">
                    <a:srgbClr val="C0C0C0"/>
                  </a:outerShdw>
                </a:effectLst>
                <a:latin typeface="Times New Roman" pitchFamily="18" charset="0"/>
              </a:rPr>
              <a:t>25-30% </a:t>
            </a:r>
            <a:endParaRPr lang="en-US" sz="2400" dirty="0">
              <a:effectLst>
                <a:outerShdw blurRad="38100" dist="38100" dir="2700000" algn="tl">
                  <a:srgbClr val="C0C0C0"/>
                </a:outerShdw>
              </a:effectLst>
              <a:latin typeface="Times New Roman" pitchFamily="18" charset="0"/>
            </a:endParaRPr>
          </a:p>
        </p:txBody>
      </p:sp>
    </p:spTree>
  </p:cSld>
  <p:clrMapOvr>
    <a:masterClrMapping/>
  </p:clrMapOvr>
  <p:transition spd="med">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0" y="0"/>
            <a:ext cx="9144000" cy="1071563"/>
          </a:xfrm>
        </p:spPr>
        <p:txBody>
          <a:bodyPr>
            <a:normAutofit fontScale="90000"/>
          </a:bodyPr>
          <a:lstStyle/>
          <a:p>
            <a:pPr eaLnBrk="1" hangingPunct="1">
              <a:defRPr/>
            </a:pPr>
            <a:r>
              <a:rPr lang="sr-Cyrl-CS" sz="3600" b="1" dirty="0" smtClean="0">
                <a:solidFill>
                  <a:srgbClr val="FFFF00"/>
                </a:solidFill>
                <a:effectLst>
                  <a:outerShdw blurRad="38100" dist="38100" dir="2700000" algn="tl">
                    <a:srgbClr val="000000"/>
                  </a:outerShdw>
                </a:effectLst>
              </a:rPr>
              <a:t>ПРОЦЕНАТ МАСНОГ ТКИВА У ОРГАНИЗМУ</a:t>
            </a:r>
            <a:r>
              <a:rPr lang="en-US" sz="3600" b="1" dirty="0" smtClean="0">
                <a:solidFill>
                  <a:srgbClr val="FFFF00"/>
                </a:solidFill>
                <a:effectLst>
                  <a:outerShdw blurRad="38100" dist="38100" dir="2700000" algn="tl">
                    <a:srgbClr val="000000"/>
                  </a:outerShdw>
                </a:effectLst>
              </a:rPr>
              <a:t> </a:t>
            </a:r>
            <a:r>
              <a:rPr lang="sr-Cyrl-RS" sz="3600" b="1" dirty="0" smtClean="0">
                <a:solidFill>
                  <a:srgbClr val="FFFF00"/>
                </a:solidFill>
                <a:effectLst>
                  <a:outerShdw blurRad="38100" dist="38100" dir="2700000" algn="tl">
                    <a:srgbClr val="000000"/>
                  </a:outerShdw>
                </a:effectLst>
              </a:rPr>
              <a:t>БИОИМПЕНДАНЦОМ</a:t>
            </a:r>
            <a:endParaRPr lang="sr-Latn-CS" sz="3600" b="1" dirty="0" smtClean="0">
              <a:solidFill>
                <a:srgbClr val="FFFF00"/>
              </a:solidFill>
              <a:effectLst>
                <a:outerShdw blurRad="38100" dist="38100" dir="2700000" algn="tl">
                  <a:srgbClr val="000000"/>
                </a:outerShdw>
              </a:effectLst>
            </a:endParaRPr>
          </a:p>
        </p:txBody>
      </p:sp>
      <p:graphicFrame>
        <p:nvGraphicFramePr>
          <p:cNvPr id="70691" name="Group 35"/>
          <p:cNvGraphicFramePr>
            <a:graphicFrameLocks noGrp="1"/>
          </p:cNvGraphicFramePr>
          <p:nvPr>
            <p:ph idx="4294967295"/>
          </p:nvPr>
        </p:nvGraphicFramePr>
        <p:xfrm>
          <a:off x="0" y="1143000"/>
          <a:ext cx="9144000" cy="3090672"/>
        </p:xfrm>
        <a:graphic>
          <a:graphicData uri="http://schemas.openxmlformats.org/drawingml/2006/table">
            <a:tbl>
              <a:tblPr/>
              <a:tblGrid>
                <a:gridCol w="3048000"/>
                <a:gridCol w="3048000"/>
                <a:gridCol w="3048000"/>
              </a:tblGrid>
              <a:tr h="100011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dirty="0" smtClean="0">
                          <a:ln>
                            <a:noFill/>
                          </a:ln>
                          <a:solidFill>
                            <a:srgbClr val="FFFF00"/>
                          </a:solidFill>
                          <a:effectLst>
                            <a:outerShdw blurRad="38100" dist="38100" dir="2700000" algn="tl">
                              <a:srgbClr val="000000"/>
                            </a:outerShdw>
                          </a:effectLst>
                          <a:latin typeface="Arial" charset="0"/>
                        </a:rPr>
                        <a:t>Узраст</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dirty="0" smtClean="0">
                          <a:ln>
                            <a:noFill/>
                          </a:ln>
                          <a:solidFill>
                            <a:srgbClr val="FFFF00"/>
                          </a:solidFill>
                          <a:effectLst>
                            <a:outerShdw blurRad="38100" dist="38100" dir="2700000" algn="tl">
                              <a:srgbClr val="000000"/>
                            </a:outerShdw>
                          </a:effectLst>
                          <a:latin typeface="Arial" charset="0"/>
                        </a:rPr>
                        <a:t>(године)</a:t>
                      </a:r>
                      <a:endParaRPr kumimoji="0" lang="sr-Latn-CS" sz="2800" b="1" i="0" u="none" strike="noStrike" cap="none" normalizeH="0" baseline="0" dirty="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smtClean="0">
                          <a:ln>
                            <a:noFill/>
                          </a:ln>
                          <a:solidFill>
                            <a:srgbClr val="FFFF00"/>
                          </a:solidFill>
                          <a:effectLst>
                            <a:outerShdw blurRad="38100" dist="38100" dir="2700000" algn="tl">
                              <a:srgbClr val="000000"/>
                            </a:outerShdw>
                          </a:effectLst>
                          <a:latin typeface="Arial" charset="0"/>
                        </a:rPr>
                        <a:t>Ж</a:t>
                      </a:r>
                      <a:endParaRPr kumimoji="0" lang="sr-Latn-CS" sz="2800" b="1"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smtClean="0">
                          <a:ln>
                            <a:noFill/>
                          </a:ln>
                          <a:solidFill>
                            <a:srgbClr val="FFFF00"/>
                          </a:solidFill>
                          <a:effectLst>
                            <a:outerShdw blurRad="38100" dist="38100" dir="2700000" algn="tl">
                              <a:srgbClr val="000000"/>
                            </a:outerShdw>
                          </a:effectLst>
                          <a:latin typeface="Arial" charset="0"/>
                        </a:rPr>
                        <a:t>М</a:t>
                      </a:r>
                      <a:endParaRPr kumimoji="0" lang="sr-Latn-CS" sz="2800" b="1"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100011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FF00"/>
                          </a:solidFill>
                          <a:effectLst>
                            <a:outerShdw blurRad="38100" dist="38100" dir="2700000" algn="tl">
                              <a:srgbClr val="000000"/>
                            </a:outerShdw>
                          </a:effectLst>
                          <a:latin typeface="Arial" charset="0"/>
                          <a:cs typeface="Arial" charset="0"/>
                        </a:rPr>
                        <a:t>&lt;</a:t>
                      </a:r>
                      <a:r>
                        <a:rPr kumimoji="0" lang="sr-Cyrl-CS" sz="2800" b="1" i="0" u="none" strike="noStrike" cap="none" normalizeH="0" baseline="0" dirty="0" smtClean="0">
                          <a:ln>
                            <a:noFill/>
                          </a:ln>
                          <a:solidFill>
                            <a:srgbClr val="FFFF00"/>
                          </a:solidFill>
                          <a:effectLst>
                            <a:outerShdw blurRad="38100" dist="38100" dir="2700000" algn="tl">
                              <a:srgbClr val="000000"/>
                            </a:outerShdw>
                          </a:effectLst>
                          <a:latin typeface="Arial" charset="0"/>
                        </a:rPr>
                        <a:t> 40</a:t>
                      </a:r>
                      <a:endParaRPr kumimoji="0" lang="en-US" sz="2800" b="1" i="0" u="none" strike="noStrike" cap="none" normalizeH="0" baseline="0" dirty="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FF00"/>
                          </a:solidFill>
                          <a:effectLst/>
                          <a:latin typeface="Arial" charset="0"/>
                        </a:rPr>
                        <a:t>21-33%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FFFF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dirty="0" smtClean="0">
                          <a:ln>
                            <a:noFill/>
                          </a:ln>
                          <a:solidFill>
                            <a:srgbClr val="FFFF00"/>
                          </a:solidFill>
                          <a:effectLst/>
                          <a:latin typeface="Arial" charset="0"/>
                        </a:rPr>
                        <a:t>8-20%</a:t>
                      </a:r>
                      <a:endParaRPr kumimoji="0" lang="en-US" sz="2800" b="1" i="0" u="none" strike="noStrike" cap="none" normalizeH="0" baseline="0" dirty="0" smtClean="0">
                        <a:ln>
                          <a:noFill/>
                        </a:ln>
                        <a:solidFill>
                          <a:srgbClr val="FFFF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1004799">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Ø"/>
                        <a:tabLst/>
                      </a:pPr>
                      <a:r>
                        <a:rPr kumimoji="0" lang="sr-Cyrl-CS" sz="2800" b="1" i="0" u="none" strike="noStrike" cap="none" normalizeH="0" baseline="0" smtClean="0">
                          <a:ln>
                            <a:noFill/>
                          </a:ln>
                          <a:solidFill>
                            <a:srgbClr val="FFFF00"/>
                          </a:solidFill>
                          <a:effectLst>
                            <a:outerShdw blurRad="38100" dist="38100" dir="2700000" algn="tl">
                              <a:srgbClr val="000000"/>
                            </a:outerShdw>
                          </a:effectLst>
                          <a:latin typeface="Arial" charset="0"/>
                          <a:cs typeface="Arial" charset="0"/>
                        </a:rPr>
                        <a:t> 40</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Char char="Ø"/>
                        <a:tabLst/>
                      </a:pPr>
                      <a:r>
                        <a:rPr kumimoji="0" lang="sr-Cyrl-CS" sz="2800" b="1" i="0" u="none" strike="noStrike" cap="none" normalizeH="0" baseline="0" smtClean="0">
                          <a:ln>
                            <a:noFill/>
                          </a:ln>
                          <a:solidFill>
                            <a:srgbClr val="FFFF00"/>
                          </a:solidFill>
                          <a:effectLst>
                            <a:outerShdw blurRad="38100" dist="38100" dir="2700000" algn="tl">
                              <a:srgbClr val="000000"/>
                            </a:outerShdw>
                          </a:effectLst>
                          <a:latin typeface="Arial" charset="0"/>
                          <a:cs typeface="Arial" charset="0"/>
                        </a:rPr>
                        <a:t> 60</a:t>
                      </a:r>
                      <a:endParaRPr kumimoji="0" lang="sr-Latn-CS" sz="2800" b="1" i="0" u="none" strike="noStrike" cap="none" normalizeH="0" baseline="0" smtClean="0">
                        <a:ln>
                          <a:noFill/>
                        </a:ln>
                        <a:solidFill>
                          <a:srgbClr val="FFFF00"/>
                        </a:solidFill>
                        <a:effectLst>
                          <a:outerShdw blurRad="38100" dist="38100" dir="2700000" algn="tl">
                            <a:srgbClr val="000000"/>
                          </a:outerShdw>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dirty="0" smtClean="0">
                          <a:ln>
                            <a:noFill/>
                          </a:ln>
                          <a:solidFill>
                            <a:srgbClr val="FFFF00"/>
                          </a:solidFill>
                          <a:effectLst/>
                          <a:latin typeface="Arial" charset="0"/>
                        </a:rPr>
                        <a:t>22-34%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FF00"/>
                          </a:solidFill>
                          <a:effectLst/>
                          <a:latin typeface="Arial" charset="0"/>
                        </a:rPr>
                        <a:t>24-36%</a:t>
                      </a:r>
                      <a:endParaRPr kumimoji="0" lang="sr-Latn-CS" sz="2800" b="1" i="0" u="none" strike="noStrike" cap="none" normalizeH="0" baseline="0" dirty="0" smtClean="0">
                        <a:ln>
                          <a:noFill/>
                        </a:ln>
                        <a:solidFill>
                          <a:srgbClr val="FFFF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FFFF00"/>
                          </a:solidFill>
                          <a:effectLst/>
                          <a:latin typeface="Arial" charset="0"/>
                        </a:rPr>
                        <a:t>11-22%</a:t>
                      </a:r>
                      <a:endParaRPr kumimoji="0" lang="sr-Cyrl-CS" sz="2800" b="1" i="0" u="none" strike="noStrike" cap="none" normalizeH="0" baseline="0" dirty="0" smtClean="0">
                        <a:ln>
                          <a:noFill/>
                        </a:ln>
                        <a:solidFill>
                          <a:srgbClr val="FFFF00"/>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800" b="1" i="0" u="none" strike="noStrike" cap="none" normalizeH="0" baseline="0" dirty="0" smtClean="0">
                          <a:ln>
                            <a:noFill/>
                          </a:ln>
                          <a:solidFill>
                            <a:srgbClr val="FFFF00"/>
                          </a:solidFill>
                          <a:effectLst/>
                          <a:latin typeface="Arial" charset="0"/>
                        </a:rPr>
                        <a:t>14-25%</a:t>
                      </a:r>
                      <a:endParaRPr kumimoji="0" lang="sr-Latn-CS" sz="2800" b="1" i="0" u="none" strike="noStrike" cap="none" normalizeH="0" baseline="0" dirty="0" smtClean="0">
                        <a:ln>
                          <a:noFill/>
                        </a:ln>
                        <a:solidFill>
                          <a:srgbClr val="FFFF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r>
            </a:tbl>
          </a:graphicData>
        </a:graphic>
      </p:graphicFrame>
      <p:pic>
        <p:nvPicPr>
          <p:cNvPr id="77845" name="Picture 28" descr="fa3ae54cad">
            <a:hlinkClick r:id="rId2"/>
          </p:cNvPr>
          <p:cNvPicPr>
            <a:picLocks noChangeAspect="1" noChangeArrowheads="1"/>
          </p:cNvPicPr>
          <p:nvPr/>
        </p:nvPicPr>
        <p:blipFill>
          <a:blip r:embed="rId3" cstate="print"/>
          <a:srcRect/>
          <a:stretch>
            <a:fillRect/>
          </a:stretch>
        </p:blipFill>
        <p:spPr bwMode="auto">
          <a:xfrm>
            <a:off x="0" y="4286250"/>
            <a:ext cx="3492500" cy="2571750"/>
          </a:xfrm>
          <a:prstGeom prst="rect">
            <a:avLst/>
          </a:prstGeom>
          <a:noFill/>
          <a:ln w="9525">
            <a:noFill/>
            <a:miter lim="800000"/>
            <a:headEnd/>
            <a:tailEnd/>
          </a:ln>
        </p:spPr>
      </p:pic>
      <p:pic>
        <p:nvPicPr>
          <p:cNvPr id="77846" name="Picture 36" descr="184549510_l"/>
          <p:cNvPicPr>
            <a:picLocks noChangeAspect="1" noChangeArrowheads="1"/>
          </p:cNvPicPr>
          <p:nvPr/>
        </p:nvPicPr>
        <p:blipFill>
          <a:blip r:embed="rId4" cstate="print"/>
          <a:srcRect/>
          <a:stretch>
            <a:fillRect/>
          </a:stretch>
        </p:blipFill>
        <p:spPr bwMode="auto">
          <a:xfrm>
            <a:off x="5651500" y="4286250"/>
            <a:ext cx="3492500"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idx="4294967295"/>
          </p:nvPr>
        </p:nvSpPr>
        <p:spPr>
          <a:xfrm>
            <a:off x="0" y="0"/>
            <a:ext cx="9144000" cy="981075"/>
          </a:xfrm>
        </p:spPr>
        <p:txBody>
          <a:bodyPr/>
          <a:lstStyle/>
          <a:p>
            <a:pPr eaLnBrk="1" hangingPunct="1">
              <a:defRPr/>
            </a:pPr>
            <a:endParaRPr lang="sr-Latn-CS" smtClean="0">
              <a:effectLst>
                <a:outerShdw blurRad="38100" dist="38100" dir="2700000" algn="tl">
                  <a:srgbClr val="FFFFFF"/>
                </a:outerShdw>
              </a:effectLst>
            </a:endParaRPr>
          </a:p>
        </p:txBody>
      </p:sp>
      <p:sp>
        <p:nvSpPr>
          <p:cNvPr id="89091" name="Rectangle 3"/>
          <p:cNvSpPr>
            <a:spLocks noGrp="1" noChangeArrowheads="1"/>
          </p:cNvSpPr>
          <p:nvPr>
            <p:ph type="body" idx="4294967295"/>
          </p:nvPr>
        </p:nvSpPr>
        <p:spPr>
          <a:xfrm>
            <a:off x="0" y="981075"/>
            <a:ext cx="9144000" cy="5876925"/>
          </a:xfrm>
        </p:spPr>
        <p:txBody>
          <a:bodyPr/>
          <a:lstStyle/>
          <a:p>
            <a:pPr eaLnBrk="1" hangingPunct="1">
              <a:buFontTx/>
              <a:buNone/>
              <a:defRPr/>
            </a:pPr>
            <a:endParaRPr lang="sr-Latn-CS" smtClean="0">
              <a:effectLst>
                <a:outerShdw blurRad="38100" dist="38100" dir="2700000" algn="tl">
                  <a:srgbClr val="FFFFFF"/>
                </a:outerShdw>
              </a:effectLst>
            </a:endParaRPr>
          </a:p>
        </p:txBody>
      </p:sp>
      <p:pic>
        <p:nvPicPr>
          <p:cNvPr id="78852" name="Picture 7" descr="fa3ae54cad">
            <a:hlinkClick r:id="rId2"/>
          </p:cNvPr>
          <p:cNvPicPr>
            <a:picLocks noChangeAspect="1" noChangeArrowheads="1"/>
          </p:cNvPicPr>
          <p:nvPr/>
        </p:nvPicPr>
        <p:blipFill>
          <a:blip r:embed="rId3" cstate="print"/>
          <a:srcRect/>
          <a:stretch>
            <a:fillRect/>
          </a:stretch>
        </p:blipFill>
        <p:spPr bwMode="auto">
          <a:xfrm>
            <a:off x="1403350" y="0"/>
            <a:ext cx="6192838" cy="6858000"/>
          </a:xfrm>
          <a:prstGeom prst="rect">
            <a:avLst/>
          </a:prstGeom>
          <a:solidFill>
            <a:srgbClr val="339966"/>
          </a:solidFill>
          <a:ln w="9525">
            <a:solidFill>
              <a:srgbClr val="FF0066"/>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idx="4294967295"/>
          </p:nvPr>
        </p:nvSpPr>
        <p:spPr/>
        <p:txBody>
          <a:bodyPr/>
          <a:lstStyle/>
          <a:p>
            <a:pPr eaLnBrk="1" hangingPunct="1">
              <a:defRPr/>
            </a:pPr>
            <a:endParaRPr lang="sr-Latn-CS" smtClean="0">
              <a:effectLst>
                <a:outerShdw blurRad="38100" dist="38100" dir="2700000" algn="tl">
                  <a:srgbClr val="FFFFFF"/>
                </a:outerShdw>
              </a:effectLst>
            </a:endParaRPr>
          </a:p>
        </p:txBody>
      </p:sp>
      <p:pic>
        <p:nvPicPr>
          <p:cNvPr id="79875" name="Picture 5" descr="A_child_using_the_BC-418_-_Topview"/>
          <p:cNvPicPr>
            <a:picLocks noChangeAspect="1" noChangeArrowheads="1"/>
          </p:cNvPicPr>
          <p:nvPr/>
        </p:nvPicPr>
        <p:blipFill>
          <a:blip r:embed="rId2" cstate="print"/>
          <a:srcRect/>
          <a:stretch>
            <a:fillRect/>
          </a:stretch>
        </p:blipFill>
        <p:spPr bwMode="auto">
          <a:xfrm>
            <a:off x="4371975" y="0"/>
            <a:ext cx="4772025" cy="6858000"/>
          </a:xfrm>
          <a:prstGeom prst="rect">
            <a:avLst/>
          </a:prstGeom>
          <a:noFill/>
          <a:ln w="9525">
            <a:noFill/>
            <a:miter lim="800000"/>
            <a:headEnd/>
            <a:tailEnd/>
          </a:ln>
        </p:spPr>
      </p:pic>
      <p:pic>
        <p:nvPicPr>
          <p:cNvPr id="79876" name="Picture 6" descr="A_child_using_the_BC-418_-_Sideview"/>
          <p:cNvPicPr>
            <a:picLocks noGrp="1" noChangeAspect="1" noChangeArrowheads="1"/>
          </p:cNvPicPr>
          <p:nvPr>
            <p:ph type="body" idx="4294967295"/>
          </p:nvPr>
        </p:nvPicPr>
        <p:blipFill>
          <a:blip r:embed="rId3" cstate="print"/>
          <a:srcRect/>
          <a:stretch>
            <a:fillRect/>
          </a:stretch>
        </p:blipFill>
        <p:spPr>
          <a:xfrm>
            <a:off x="0" y="0"/>
            <a:ext cx="4356100" cy="6858000"/>
          </a:xfr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0" y="0"/>
            <a:ext cx="9144000" cy="981075"/>
          </a:xfrm>
        </p:spPr>
        <p:txBody>
          <a:bodyPr/>
          <a:lstStyle/>
          <a:p>
            <a:pPr eaLnBrk="1" hangingPunct="1"/>
            <a:endParaRPr lang="sr-Latn-CS" smtClean="0"/>
          </a:p>
        </p:txBody>
      </p:sp>
      <p:sp>
        <p:nvSpPr>
          <p:cNvPr id="80899" name="Rectangle 3"/>
          <p:cNvSpPr>
            <a:spLocks noGrp="1" noChangeArrowheads="1"/>
          </p:cNvSpPr>
          <p:nvPr>
            <p:ph type="body" idx="1"/>
          </p:nvPr>
        </p:nvSpPr>
        <p:spPr>
          <a:xfrm>
            <a:off x="0" y="981075"/>
            <a:ext cx="9144000" cy="5876925"/>
          </a:xfrm>
        </p:spPr>
        <p:txBody>
          <a:bodyPr/>
          <a:lstStyle/>
          <a:p>
            <a:pPr eaLnBrk="1" hangingPunct="1">
              <a:buFont typeface="Wingdings" pitchFamily="2" charset="2"/>
              <a:buNone/>
            </a:pPr>
            <a:endParaRPr lang="sr-Latn-CS" smtClean="0"/>
          </a:p>
        </p:txBody>
      </p:sp>
      <p:pic>
        <p:nvPicPr>
          <p:cNvPr id="80900" name="Picture 7" descr="fa3ae54cad">
            <a:hlinkClick r:id="rId2"/>
          </p:cNvPr>
          <p:cNvPicPr>
            <a:picLocks noChangeAspect="1" noChangeArrowheads="1"/>
          </p:cNvPicPr>
          <p:nvPr/>
        </p:nvPicPr>
        <p:blipFill>
          <a:blip r:embed="rId3" cstate="print"/>
          <a:srcRect/>
          <a:stretch>
            <a:fillRect/>
          </a:stretch>
        </p:blipFill>
        <p:spPr bwMode="auto">
          <a:xfrm>
            <a:off x="0" y="0"/>
            <a:ext cx="4286250" cy="6858000"/>
          </a:xfrm>
          <a:prstGeom prst="rect">
            <a:avLst/>
          </a:prstGeom>
          <a:noFill/>
          <a:ln w="9525">
            <a:noFill/>
            <a:miter lim="800000"/>
            <a:headEnd/>
            <a:tailEnd/>
          </a:ln>
        </p:spPr>
      </p:pic>
      <p:pic>
        <p:nvPicPr>
          <p:cNvPr id="80901" name="Picture 12" descr="tanita_bc418_2"/>
          <p:cNvPicPr>
            <a:picLocks noChangeAspect="1" noChangeArrowheads="1"/>
          </p:cNvPicPr>
          <p:nvPr/>
        </p:nvPicPr>
        <p:blipFill>
          <a:blip r:embed="rId4" cstate="print"/>
          <a:srcRect/>
          <a:stretch>
            <a:fillRect/>
          </a:stretch>
        </p:blipFill>
        <p:spPr bwMode="auto">
          <a:xfrm>
            <a:off x="4071938" y="0"/>
            <a:ext cx="507206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ctrTitle"/>
          </p:nvPr>
        </p:nvSpPr>
        <p:spPr>
          <a:xfrm>
            <a:off x="685800" y="0"/>
            <a:ext cx="7772400" cy="6858000"/>
          </a:xfrm>
        </p:spPr>
        <p:txBody>
          <a:bodyPr/>
          <a:lstStyle/>
          <a:p>
            <a:endParaRPr lang="sr-Latn-CS" smtClean="0"/>
          </a:p>
        </p:txBody>
      </p:sp>
      <p:sp>
        <p:nvSpPr>
          <p:cNvPr id="81923" name="Subtitle 2"/>
          <p:cNvSpPr>
            <a:spLocks noGrp="1"/>
          </p:cNvSpPr>
          <p:nvPr>
            <p:ph type="subTitle" idx="1"/>
          </p:nvPr>
        </p:nvSpPr>
        <p:spPr/>
        <p:txBody>
          <a:bodyPr/>
          <a:lstStyle/>
          <a:p>
            <a:endParaRPr lang="sr-Latn-CS" smtClean="0"/>
          </a:p>
        </p:txBody>
      </p:sp>
      <p:pic>
        <p:nvPicPr>
          <p:cNvPr id="81924" name="Picture 12" descr="tanita_bc418_2"/>
          <p:cNvPicPr>
            <a:picLocks noChangeAspect="1" noChangeArrowheads="1"/>
          </p:cNvPicPr>
          <p:nvPr/>
        </p:nvPicPr>
        <p:blipFill>
          <a:blip r:embed="rId2" cstate="print"/>
          <a:srcRect/>
          <a:stretch>
            <a:fillRect/>
          </a:stretch>
        </p:blipFill>
        <p:spPr bwMode="auto">
          <a:xfrm>
            <a:off x="2571750" y="0"/>
            <a:ext cx="442912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p:txBody>
          <a:bodyPr/>
          <a:lstStyle/>
          <a:p>
            <a:pPr eaLnBrk="1" hangingPunct="1">
              <a:defRPr/>
            </a:pPr>
            <a:endParaRPr lang="sr-Latn-CS" smtClean="0">
              <a:effectLst>
                <a:outerShdw blurRad="38100" dist="38100" dir="2700000" algn="tl">
                  <a:srgbClr val="FFFFFF"/>
                </a:outerShdw>
              </a:effectLst>
            </a:endParaRPr>
          </a:p>
        </p:txBody>
      </p:sp>
      <p:pic>
        <p:nvPicPr>
          <p:cNvPr id="82947" name="Picture 4" descr="90b0a4a37b">
            <a:hlinkClick r:id="rId2"/>
          </p:cNvPr>
          <p:cNvPicPr>
            <a:picLocks noGrp="1" noChangeAspect="1" noChangeArrowheads="1"/>
          </p:cNvPicPr>
          <p:nvPr>
            <p:ph type="body" idx="4294967295"/>
          </p:nvPr>
        </p:nvPicPr>
        <p:blipFill>
          <a:blip r:embed="rId3" cstate="print"/>
          <a:srcRect/>
          <a:stretch>
            <a:fillRect/>
          </a:stretch>
        </p:blipFill>
        <p:spPr>
          <a:xfrm>
            <a:off x="1619250" y="0"/>
            <a:ext cx="6624638" cy="68580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4294967295"/>
          </p:nvPr>
        </p:nvSpPr>
        <p:spPr>
          <a:xfrm>
            <a:off x="0" y="457200"/>
            <a:ext cx="9144000" cy="6400800"/>
          </a:xfrm>
        </p:spPr>
        <p:txBody>
          <a:bodyPr/>
          <a:lstStyle/>
          <a:p>
            <a:pPr marL="533400" indent="-533400" eaLnBrk="1" hangingPunct="1">
              <a:buFontTx/>
              <a:buNone/>
              <a:defRPr/>
            </a:pPr>
            <a:r>
              <a:rPr lang="sr-Cyrl-CS" sz="2800" dirty="0" smtClean="0">
                <a:solidFill>
                  <a:srgbClr val="FFFF00"/>
                </a:solidFill>
                <a:effectLst>
                  <a:outerShdw blurRad="38100" dist="38100" dir="2700000" algn="tl">
                    <a:srgbClr val="000000"/>
                  </a:outerShdw>
                </a:effectLst>
              </a:rPr>
              <a:t>	</a:t>
            </a:r>
            <a:r>
              <a:rPr lang="sr-Cyrl-CS" sz="2800" dirty="0" smtClean="0">
                <a:effectLst>
                  <a:outerShdw blurRad="38100" dist="38100" dir="2700000" algn="tl">
                    <a:srgbClr val="000000"/>
                  </a:outerShdw>
                </a:effectLst>
              </a:rPr>
              <a:t>ЗА ИСПИТИВАЊЕ ИСХРАНЕ И УХРАЊЕНОСТИ ЉУДИ, КАО И ОТКРИВАЊА ПОСЛЕДИЦА НЕПРАВИЛНЕ ИСХРАНЕ (НЕДОВОЉНЕ, ПРЕОБИЛНЕ ИСХРАНЕ), ВРШЕ СЕ СЛЕДЕЋА</a:t>
            </a:r>
            <a:r>
              <a:rPr lang="en-US" sz="2800" dirty="0" smtClean="0">
                <a:effectLst>
                  <a:outerShdw blurRad="38100" dist="38100" dir="2700000" algn="tl">
                    <a:srgbClr val="000000"/>
                  </a:outerShdw>
                </a:effectLst>
              </a:rPr>
              <a:t> </a:t>
            </a:r>
            <a:r>
              <a:rPr lang="sr-Cyrl-CS" sz="2800" dirty="0" smtClean="0">
                <a:effectLst>
                  <a:outerShdw blurRad="38100" dist="38100" dir="2700000" algn="tl">
                    <a:srgbClr val="000000"/>
                  </a:outerShdw>
                </a:effectLst>
              </a:rPr>
              <a:t>ИСПИТИВАЊА:</a:t>
            </a:r>
          </a:p>
          <a:p>
            <a:pPr marL="533400" indent="-533400" eaLnBrk="1" hangingPunct="1">
              <a:buFontTx/>
              <a:buNone/>
              <a:defRPr/>
            </a:pPr>
            <a:endParaRPr lang="sr-Cyrl-CS" sz="2800" dirty="0" smtClean="0">
              <a:effectLst>
                <a:outerShdw blurRad="38100" dist="38100" dir="2700000" algn="tl">
                  <a:srgbClr val="000000"/>
                </a:outerShdw>
              </a:effectLst>
            </a:endParaRPr>
          </a:p>
          <a:p>
            <a:pPr marL="533400" indent="-533400" eaLnBrk="1" hangingPunct="1">
              <a:buFont typeface="Wingdings" pitchFamily="2" charset="2"/>
              <a:buAutoNum type="arabicPeriod"/>
              <a:defRPr/>
            </a:pPr>
            <a:r>
              <a:rPr lang="sr-Cyrl-CS" sz="2800" b="1" dirty="0" smtClean="0">
                <a:effectLst>
                  <a:outerShdw blurRad="38100" dist="38100" dir="2700000" algn="tl">
                    <a:srgbClr val="000000"/>
                  </a:outerShdw>
                </a:effectLst>
              </a:rPr>
              <a:t>ДИЈЕТЕТСКА ИСПИТИВАЊА-АНКЕТИРАЊЕ, АНКЕТЕ ИСХРАНЕ</a:t>
            </a:r>
          </a:p>
          <a:p>
            <a:pPr marL="533400" indent="-533400" eaLnBrk="1" hangingPunct="1">
              <a:buFont typeface="Wingdings" pitchFamily="2" charset="2"/>
              <a:buAutoNum type="arabicPeriod"/>
              <a:defRPr/>
            </a:pPr>
            <a:r>
              <a:rPr lang="sr-Cyrl-CS" sz="2800" b="1" dirty="0" smtClean="0">
                <a:effectLst>
                  <a:outerShdw blurRad="38100" dist="38100" dir="2700000" algn="tl">
                    <a:srgbClr val="000000"/>
                  </a:outerShdw>
                </a:effectLst>
              </a:rPr>
              <a:t>АНТРОПОМЕТРИЈСКА ИСПИТИВАЊА</a:t>
            </a:r>
          </a:p>
          <a:p>
            <a:pPr marL="533400" indent="-533400" eaLnBrk="1" hangingPunct="1">
              <a:buFont typeface="Wingdings" pitchFamily="2" charset="2"/>
              <a:buAutoNum type="arabicPeriod"/>
              <a:defRPr/>
            </a:pPr>
            <a:r>
              <a:rPr lang="sr-Cyrl-CS" sz="2800" b="1" dirty="0" smtClean="0">
                <a:effectLst>
                  <a:outerShdw blurRad="38100" dist="38100" dir="2700000" algn="tl">
                    <a:srgbClr val="000000"/>
                  </a:outerShdw>
                </a:effectLst>
              </a:rPr>
              <a:t>БИОХЕМИЈСКА ИСПИТИВАЊА</a:t>
            </a:r>
          </a:p>
          <a:p>
            <a:pPr marL="533400" indent="-533400" eaLnBrk="1" hangingPunct="1">
              <a:buFont typeface="Wingdings" pitchFamily="2" charset="2"/>
              <a:buAutoNum type="arabicPeriod"/>
              <a:defRPr/>
            </a:pPr>
            <a:r>
              <a:rPr lang="sr-Cyrl-CS" sz="2800" b="1" dirty="0" smtClean="0">
                <a:effectLst>
                  <a:outerShdw blurRad="38100" dist="38100" dir="2700000" algn="tl">
                    <a:srgbClr val="000000"/>
                  </a:outerShdw>
                </a:effectLst>
              </a:rPr>
              <a:t>ФУНКЦИОНАЛНА ИСПИТИВАЊА</a:t>
            </a:r>
          </a:p>
          <a:p>
            <a:pPr marL="533400" indent="-533400" eaLnBrk="1" hangingPunct="1">
              <a:buFont typeface="Wingdings" pitchFamily="2" charset="2"/>
              <a:buAutoNum type="arabicPeriod"/>
              <a:defRPr/>
            </a:pPr>
            <a:r>
              <a:rPr lang="sr-Cyrl-CS" sz="2800" b="1" dirty="0" smtClean="0">
                <a:effectLst>
                  <a:outerShdw blurRad="38100" dist="38100" dir="2700000" algn="tl">
                    <a:srgbClr val="000000"/>
                  </a:outerShdw>
                </a:effectLst>
              </a:rPr>
              <a:t>КЛИНИЧКА ИСПИТИВАЊА</a:t>
            </a:r>
          </a:p>
          <a:p>
            <a:pPr marL="533400" indent="-533400" eaLnBrk="1" hangingPunct="1">
              <a:buFontTx/>
              <a:buNone/>
              <a:defRPr/>
            </a:pPr>
            <a:endParaRPr lang="sr-Cyrl-CS" sz="2800" b="1" dirty="0" smtClean="0">
              <a:solidFill>
                <a:srgbClr val="FFFF00"/>
              </a:solidFill>
              <a:effectLst>
                <a:outerShdw blurRad="38100" dist="38100" dir="2700000" algn="tl">
                  <a:srgbClr val="000000"/>
                </a:outerShdw>
              </a:effectLst>
            </a:endParaRPr>
          </a:p>
          <a:p>
            <a:pPr marL="533400" indent="-533400" eaLnBrk="1" hangingPunct="1">
              <a:defRPr/>
            </a:pPr>
            <a:endParaRPr lang="sr-Cyrl-CS" dirty="0" smtClean="0">
              <a:effectLst>
                <a:outerShdw blurRad="38100" dist="38100" dir="2700000" algn="tl">
                  <a:srgbClr val="FFFFFF"/>
                </a:outerShdw>
              </a:effectLst>
            </a:endParaRPr>
          </a:p>
          <a:p>
            <a:pPr marL="533400" indent="-533400" eaLnBrk="1" hangingPunct="1">
              <a:defRPr/>
            </a:pPr>
            <a:endParaRPr lang="sr-Latn-CS" dirty="0" smtClean="0">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0"/>
            <a:ext cx="7715250" cy="692150"/>
          </a:xfrm>
        </p:spPr>
        <p:txBody>
          <a:bodyPr/>
          <a:lstStyle/>
          <a:p>
            <a:pPr eaLnBrk="1" hangingPunct="1">
              <a:defRPr/>
            </a:pPr>
            <a:r>
              <a:rPr lang="sr-Cyrl-CS" sz="3600" dirty="0" smtClean="0"/>
              <a:t>БИОХЕМИЈСКА ИСПИТИВАЊА</a:t>
            </a:r>
            <a:endParaRPr lang="sr-Latn-CS" sz="3600" dirty="0" smtClean="0"/>
          </a:p>
        </p:txBody>
      </p:sp>
      <p:sp>
        <p:nvSpPr>
          <p:cNvPr id="33795" name="Rectangle 3"/>
          <p:cNvSpPr>
            <a:spLocks noGrp="1" noChangeArrowheads="1"/>
          </p:cNvSpPr>
          <p:nvPr>
            <p:ph type="body" idx="4294967295"/>
          </p:nvPr>
        </p:nvSpPr>
        <p:spPr>
          <a:xfrm>
            <a:off x="0" y="765175"/>
            <a:ext cx="9144000" cy="6092825"/>
          </a:xfrm>
        </p:spPr>
        <p:txBody>
          <a:bodyPr/>
          <a:lstStyle/>
          <a:p>
            <a:pPr eaLnBrk="1" hangingPunct="1">
              <a:lnSpc>
                <a:spcPct val="90000"/>
              </a:lnSpc>
              <a:defRPr/>
            </a:pPr>
            <a:r>
              <a:rPr lang="sr-Cyrl-CS" sz="2800" dirty="0" smtClean="0"/>
              <a:t>Анализе крви, крвне плазме, серума, мокраће, зноја, фецеса, ноктију, косе итд.</a:t>
            </a:r>
          </a:p>
          <a:p>
            <a:pPr eaLnBrk="1" hangingPunct="1">
              <a:lnSpc>
                <a:spcPct val="90000"/>
              </a:lnSpc>
              <a:defRPr/>
            </a:pPr>
            <a:r>
              <a:rPr lang="sr-Cyrl-CS" sz="2800" dirty="0" smtClean="0"/>
              <a:t>Утврђујемо промене које настају у                          организму пре него што дође до видљивих функционалних и клиничких знакова                         болести услед неправилне исхране.</a:t>
            </a:r>
          </a:p>
          <a:p>
            <a:pPr eaLnBrk="1" hangingPunct="1">
              <a:lnSpc>
                <a:spcPct val="90000"/>
              </a:lnSpc>
              <a:defRPr/>
            </a:pPr>
            <a:r>
              <a:rPr lang="sr-Cyrl-CS" sz="2800" dirty="0" smtClean="0"/>
              <a:t>Одређивање параметара чија синтеза зависи од присуства одговарајућих хранљивих и заштитних састојака: хемоглобина, еритроцита, протеина у серуму, витамина итд.</a:t>
            </a:r>
          </a:p>
          <a:p>
            <a:pPr eaLnBrk="1" hangingPunct="1">
              <a:lnSpc>
                <a:spcPct val="90000"/>
              </a:lnSpc>
              <a:defRPr/>
            </a:pPr>
            <a:r>
              <a:rPr lang="sr-Cyrl-CS" sz="2800" dirty="0" smtClean="0"/>
              <a:t>Одређивање производе матаболизма који се нагомилавају у случају недостатка у храни извесних материја, нпр.недостатк вит, Б1,Б2 и ПП фактора доводи до нагомилавања пирогрожђане киселине у крви.</a:t>
            </a:r>
            <a:endParaRPr lang="sr-Latn-CS" sz="28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0" y="0"/>
            <a:ext cx="9144000" cy="908050"/>
          </a:xfrm>
        </p:spPr>
        <p:txBody>
          <a:bodyPr/>
          <a:lstStyle/>
          <a:p>
            <a:pPr>
              <a:defRPr/>
            </a:pPr>
            <a:r>
              <a:rPr lang="sr-Cyrl-CS" sz="3600" b="1" dirty="0" smtClean="0"/>
              <a:t>РАДИОЛОШКЕ ТЕХНИКЕ</a:t>
            </a:r>
            <a:endParaRPr lang="sr-Latn-CS" sz="3600" b="1" dirty="0" smtClean="0"/>
          </a:p>
        </p:txBody>
      </p:sp>
      <p:sp>
        <p:nvSpPr>
          <p:cNvPr id="82947" name="Rectangle 3"/>
          <p:cNvSpPr>
            <a:spLocks noGrp="1" noChangeArrowheads="1"/>
          </p:cNvSpPr>
          <p:nvPr>
            <p:ph type="body" idx="1"/>
          </p:nvPr>
        </p:nvSpPr>
        <p:spPr>
          <a:xfrm>
            <a:off x="0" y="765175"/>
            <a:ext cx="9144000" cy="6092825"/>
          </a:xfrm>
        </p:spPr>
        <p:txBody>
          <a:bodyPr/>
          <a:lstStyle/>
          <a:p>
            <a:pPr>
              <a:defRPr/>
            </a:pPr>
            <a:r>
              <a:rPr lang="sr-Cyrl-CS" sz="2800" b="1" dirty="0" smtClean="0"/>
              <a:t>ДВОЕНЕРГЕТСКА АПСОРПЦИЈ</a:t>
            </a:r>
            <a:r>
              <a:rPr lang="en-US" sz="2800" b="1" dirty="0" smtClean="0"/>
              <a:t>A</a:t>
            </a:r>
            <a:r>
              <a:rPr lang="sr-Cyrl-CS" sz="2800" b="1" dirty="0" smtClean="0"/>
              <a:t> Х - ЗРАКА</a:t>
            </a:r>
            <a:r>
              <a:rPr lang="sr-Cyrl-CS" sz="2800" dirty="0" smtClean="0"/>
              <a:t> (</a:t>
            </a:r>
            <a:r>
              <a:rPr lang="sr-Latn-CS" sz="2800" dirty="0" smtClean="0"/>
              <a:t>Dual-energy x-</a:t>
            </a:r>
            <a:r>
              <a:rPr lang="sr-Cyrl-CS" sz="2800" dirty="0" smtClean="0"/>
              <a:t> </a:t>
            </a:r>
            <a:r>
              <a:rPr lang="sr-Latn-CS" sz="2800" dirty="0" smtClean="0"/>
              <a:t>ray absorption, </a:t>
            </a:r>
            <a:r>
              <a:rPr lang="sr-Latn-CS" sz="2800" b="1" dirty="0" smtClean="0"/>
              <a:t>DEXA</a:t>
            </a:r>
            <a:r>
              <a:rPr lang="sr-Latn-CS" sz="2800" dirty="0" smtClean="0"/>
              <a:t>)</a:t>
            </a:r>
            <a:r>
              <a:rPr lang="sr-Cyrl-CS" sz="2800" dirty="0" smtClean="0"/>
              <a:t> подразумева технику скенирања тела испитаника х-зрацима различите енергије и процену њихове апсорпције у различитим ткивима. </a:t>
            </a:r>
          </a:p>
          <a:p>
            <a:pPr>
              <a:defRPr/>
            </a:pPr>
            <a:r>
              <a:rPr lang="sr-Cyrl-CS" sz="2800" dirty="0" smtClean="0"/>
              <a:t>Омогућава истовремену анализу састава више ткивас, пре свега оцену укупног садржаја минералаљ у коштаном систему, као и садржај немасног и масног ткива. </a:t>
            </a:r>
          </a:p>
          <a:p>
            <a:pPr>
              <a:defRPr/>
            </a:pPr>
            <a:r>
              <a:rPr lang="sr-Cyrl-CS" sz="2800" dirty="0" smtClean="0"/>
              <a:t>Може да процени састав кичменог стуба и фемура (значајно код остеопорозе- превенција и дијагностика)</a:t>
            </a:r>
          </a:p>
          <a:p>
            <a:pPr>
              <a:defRPr/>
            </a:pPr>
            <a:r>
              <a:rPr lang="sr-Cyrl-CS" sz="2800" dirty="0" smtClean="0"/>
              <a:t>Изложеност зрачењу је веома мала</a:t>
            </a:r>
            <a:endParaRPr lang="sr-Latn-CS" sz="2800"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0" y="0"/>
            <a:ext cx="9144000" cy="1417638"/>
          </a:xfrm>
        </p:spPr>
        <p:txBody>
          <a:bodyPr/>
          <a:lstStyle/>
          <a:p>
            <a:r>
              <a:rPr lang="sr-Cyrl-CS" sz="3600" b="1" dirty="0" smtClean="0"/>
              <a:t>КОМПЈУТЕРИЗОВАНА АКСИЈАЛНА ТОМОГРАФИЈА (</a:t>
            </a:r>
            <a:r>
              <a:rPr lang="sr-Latn-CS" sz="3600" b="1" dirty="0" smtClean="0"/>
              <a:t>CAT)</a:t>
            </a:r>
          </a:p>
        </p:txBody>
      </p:sp>
      <p:sp>
        <p:nvSpPr>
          <p:cNvPr id="88067" name="Rectangle 3"/>
          <p:cNvSpPr>
            <a:spLocks noGrp="1" noChangeArrowheads="1"/>
          </p:cNvSpPr>
          <p:nvPr>
            <p:ph type="body" idx="1"/>
          </p:nvPr>
        </p:nvSpPr>
        <p:spPr>
          <a:xfrm>
            <a:off x="0" y="1643063"/>
            <a:ext cx="9144000" cy="5214937"/>
          </a:xfrm>
        </p:spPr>
        <p:txBody>
          <a:bodyPr/>
          <a:lstStyle/>
          <a:p>
            <a:pPr>
              <a:buFontTx/>
              <a:buNone/>
            </a:pPr>
            <a:r>
              <a:rPr lang="sr-Cyrl-CS" dirty="0" smtClean="0">
                <a:solidFill>
                  <a:srgbClr val="FFFF00"/>
                </a:solidFill>
              </a:rPr>
              <a:t>- </a:t>
            </a:r>
            <a:r>
              <a:rPr lang="sr-Cyrl-CS" dirty="0" smtClean="0">
                <a:effectLst>
                  <a:outerShdw blurRad="38100" dist="38100" dir="2700000" algn="tl">
                    <a:srgbClr val="000000">
                      <a:alpha val="43137"/>
                    </a:srgbClr>
                  </a:outerShdw>
                </a:effectLst>
              </a:rPr>
              <a:t>Одређује:</a:t>
            </a:r>
          </a:p>
          <a:p>
            <a:r>
              <a:rPr lang="sr-Cyrl-CS" dirty="0" smtClean="0">
                <a:effectLst>
                  <a:outerShdw blurRad="38100" dist="38100" dir="2700000" algn="tl">
                    <a:srgbClr val="000000">
                      <a:alpha val="43137"/>
                    </a:srgbClr>
                  </a:outerShdw>
                </a:effectLst>
              </a:rPr>
              <a:t> величину органа</a:t>
            </a:r>
          </a:p>
          <a:p>
            <a:r>
              <a:rPr lang="sr-Cyrl-CS" dirty="0" smtClean="0">
                <a:effectLst>
                  <a:outerShdw blurRad="38100" dist="38100" dir="2700000" algn="tl">
                    <a:srgbClr val="000000">
                      <a:alpha val="43137"/>
                    </a:srgbClr>
                  </a:outerShdw>
                </a:effectLst>
              </a:rPr>
              <a:t>локацију и величину депоа масти</a:t>
            </a:r>
          </a:p>
          <a:p>
            <a:r>
              <a:rPr lang="sr-Cyrl-CS" dirty="0" smtClean="0">
                <a:effectLst>
                  <a:outerShdw blurRad="38100" dist="38100" dir="2700000" algn="tl">
                    <a:srgbClr val="000000">
                      <a:alpha val="43137"/>
                    </a:srgbClr>
                  </a:outerShdw>
                </a:effectLst>
              </a:rPr>
              <a:t>величину скелета</a:t>
            </a:r>
          </a:p>
          <a:p>
            <a:pPr>
              <a:buFontTx/>
              <a:buChar char="-"/>
            </a:pPr>
            <a:r>
              <a:rPr lang="sr-Cyrl-CS" dirty="0" smtClean="0">
                <a:effectLst>
                  <a:outerShdw blurRad="38100" dist="38100" dir="2700000" algn="tl">
                    <a:srgbClr val="000000">
                      <a:alpha val="43137"/>
                    </a:srgbClr>
                  </a:outerShdw>
                </a:effectLst>
              </a:rPr>
              <a:t>Неопходно је урадити снимање више пресека тела.</a:t>
            </a:r>
          </a:p>
          <a:p>
            <a:pPr>
              <a:buFontTx/>
              <a:buChar char="-"/>
            </a:pPr>
            <a:r>
              <a:rPr lang="sr-Cyrl-CS" dirty="0" smtClean="0">
                <a:effectLst>
                  <a:outerShdw blurRad="38100" dist="38100" dir="2700000" algn="tl">
                    <a:srgbClr val="000000">
                      <a:alpha val="43137"/>
                    </a:srgbClr>
                  </a:outerShdw>
                </a:effectLst>
              </a:rPr>
              <a:t>Изложеност испитаника зрачењу је знатна. </a:t>
            </a:r>
          </a:p>
          <a:p>
            <a:pPr>
              <a:buFontTx/>
              <a:buNone/>
            </a:pPr>
            <a:endParaRPr lang="sr-Latn-CS" dirty="0" smtClean="0">
              <a:solidFill>
                <a:srgbClr val="FFFF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body" idx="1"/>
          </p:nvPr>
        </p:nvSpPr>
        <p:spPr>
          <a:xfrm>
            <a:off x="228600" y="152400"/>
            <a:ext cx="9239250" cy="6705600"/>
          </a:xfrm>
        </p:spPr>
        <p:txBody>
          <a:bodyPr>
            <a:normAutofit/>
          </a:bodyPr>
          <a:lstStyle/>
          <a:p>
            <a:pPr>
              <a:defRPr/>
            </a:pPr>
            <a:r>
              <a:rPr lang="sr-Cyrl-CS" sz="2800" b="1" u="sng" dirty="0" smtClean="0"/>
              <a:t>Неутронска активација</a:t>
            </a:r>
            <a:r>
              <a:rPr lang="sr-Cyrl-CS" sz="2800" b="1" dirty="0" smtClean="0"/>
              <a:t>-</a:t>
            </a:r>
            <a:r>
              <a:rPr lang="sr-Cyrl-CS" sz="2800" dirty="0" smtClean="0"/>
              <a:t> апаратура веома скупа, па само неколико светских, високоспецијализованих центара има могућност коришћења ове технике.</a:t>
            </a:r>
          </a:p>
          <a:p>
            <a:pPr>
              <a:defRPr/>
            </a:pPr>
            <a:r>
              <a:rPr lang="sr-Cyrl-CS" sz="2800" b="1" u="sng" dirty="0" smtClean="0"/>
              <a:t>Нуклеарна магнетна резонанција (</a:t>
            </a:r>
            <a:r>
              <a:rPr lang="sr-Latn-CS" sz="2800" b="1" u="sng" dirty="0" smtClean="0"/>
              <a:t>NMR</a:t>
            </a:r>
            <a:r>
              <a:rPr lang="sr-Cyrl-CS" sz="2800" b="1" u="sng" dirty="0" smtClean="0"/>
              <a:t>)</a:t>
            </a:r>
            <a:r>
              <a:rPr lang="sr-Latn-CS" sz="2800" b="1" dirty="0" smtClean="0"/>
              <a:t> – </a:t>
            </a:r>
            <a:r>
              <a:rPr lang="sr-Cyrl-CS" sz="2800" dirty="0" smtClean="0"/>
              <a:t>добија се велики број информација о телесном саставу:</a:t>
            </a:r>
          </a:p>
          <a:p>
            <a:pPr>
              <a:buFontTx/>
              <a:buChar char="-"/>
              <a:defRPr/>
            </a:pPr>
            <a:r>
              <a:rPr lang="sr-Cyrl-CS" sz="2800" dirty="0" smtClean="0"/>
              <a:t>величина органа,</a:t>
            </a:r>
          </a:p>
          <a:p>
            <a:pPr>
              <a:buFontTx/>
              <a:buChar char="-"/>
              <a:defRPr/>
            </a:pPr>
            <a:r>
              <a:rPr lang="sr-Cyrl-CS" sz="2800" dirty="0" smtClean="0"/>
              <a:t>структури органа,</a:t>
            </a:r>
          </a:p>
          <a:p>
            <a:pPr>
              <a:buFontTx/>
              <a:buChar char="-"/>
              <a:defRPr/>
            </a:pPr>
            <a:r>
              <a:rPr lang="sr-Cyrl-CS" sz="2800" dirty="0" smtClean="0"/>
              <a:t>дистрибуцији масног ткива,</a:t>
            </a:r>
          </a:p>
          <a:p>
            <a:pPr>
              <a:buFontTx/>
              <a:buChar char="-"/>
              <a:defRPr/>
            </a:pPr>
            <a:r>
              <a:rPr lang="sr-Cyrl-CS" sz="2800" dirty="0" smtClean="0"/>
              <a:t>количини телесне воде, </a:t>
            </a:r>
          </a:p>
          <a:p>
            <a:pPr>
              <a:buFontTx/>
              <a:buChar char="-"/>
              <a:defRPr/>
            </a:pPr>
            <a:r>
              <a:rPr lang="sr-Cyrl-CS" sz="2800" dirty="0" smtClean="0"/>
              <a:t>развијености скелета и мускулатуре</a:t>
            </a:r>
          </a:p>
          <a:p>
            <a:pPr>
              <a:buFont typeface="Wingdings" pitchFamily="2" charset="2"/>
              <a:buChar char="q"/>
              <a:defRPr/>
            </a:pPr>
            <a:r>
              <a:rPr lang="sr-Cyrl-CS" sz="2800" dirty="0" smtClean="0"/>
              <a:t>Без излагања радијације</a:t>
            </a:r>
          </a:p>
          <a:p>
            <a:pPr>
              <a:buFont typeface="Wingdings" pitchFamily="2" charset="2"/>
              <a:buChar char="q"/>
              <a:defRPr/>
            </a:pPr>
            <a:r>
              <a:rPr lang="sr-Cyrl-CS" sz="2800" dirty="0" smtClean="0"/>
              <a:t>Техника је скупа и ретко доступна за искључиво одређивање телесног састава</a:t>
            </a:r>
            <a:endParaRPr lang="sr-Latn-CS" sz="28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endParaRPr lang="sr-Latn-CS" smtClean="0"/>
          </a:p>
        </p:txBody>
      </p:sp>
      <p:sp>
        <p:nvSpPr>
          <p:cNvPr id="90115" name="Rectangle 3"/>
          <p:cNvSpPr>
            <a:spLocks noGrp="1" noChangeArrowheads="1"/>
          </p:cNvSpPr>
          <p:nvPr>
            <p:ph type="body" idx="1"/>
          </p:nvPr>
        </p:nvSpPr>
        <p:spPr/>
        <p:txBody>
          <a:bodyPr/>
          <a:lstStyle/>
          <a:p>
            <a:endParaRPr lang="sr-Latn-CS" smtClean="0"/>
          </a:p>
        </p:txBody>
      </p:sp>
      <p:pic>
        <p:nvPicPr>
          <p:cNvPr id="90116" name="Picture 4" descr="poredjenje-BMI"/>
          <p:cNvPicPr>
            <a:picLocks noChangeAspect="1" noChangeArrowheads="1"/>
          </p:cNvPicPr>
          <p:nvPr/>
        </p:nvPicPr>
        <p:blipFill>
          <a:blip r:embed="rId2" cstate="print"/>
          <a:srcRect/>
          <a:stretch>
            <a:fillRect/>
          </a:stretch>
        </p:blipFill>
        <p:spPr bwMode="auto">
          <a:xfrm>
            <a:off x="1619250" y="0"/>
            <a:ext cx="56165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0"/>
            <a:ext cx="9144000" cy="836613"/>
          </a:xfrm>
        </p:spPr>
        <p:txBody>
          <a:bodyPr/>
          <a:lstStyle/>
          <a:p>
            <a:pPr eaLnBrk="1" hangingPunct="1">
              <a:defRPr/>
            </a:pPr>
            <a:r>
              <a:rPr lang="sr-Cyrl-CS" sz="3600" b="1" dirty="0" smtClean="0"/>
              <a:t>ФУНКЦИОНАЛНА ИСПИТИВАЊА</a:t>
            </a:r>
            <a:endParaRPr lang="sr-Latn-CS" sz="3600" b="1" dirty="0" smtClean="0"/>
          </a:p>
        </p:txBody>
      </p:sp>
      <p:sp>
        <p:nvSpPr>
          <p:cNvPr id="34819" name="Rectangle 3"/>
          <p:cNvSpPr>
            <a:spLocks noGrp="1" noChangeArrowheads="1"/>
          </p:cNvSpPr>
          <p:nvPr>
            <p:ph type="body" idx="4294967295"/>
          </p:nvPr>
        </p:nvSpPr>
        <p:spPr>
          <a:xfrm>
            <a:off x="0" y="836613"/>
            <a:ext cx="9144000" cy="6021387"/>
          </a:xfrm>
        </p:spPr>
        <p:txBody>
          <a:bodyPr/>
          <a:lstStyle/>
          <a:p>
            <a:pPr eaLnBrk="1" hangingPunct="1">
              <a:defRPr/>
            </a:pPr>
            <a:r>
              <a:rPr lang="sr-Cyrl-CS" sz="2800" dirty="0" smtClean="0"/>
              <a:t>Испитивање функционалне и физичке способности организма или појединих органа и ткива чије промене указују на дефицит у извесним хранљивим и заштитним материјама</a:t>
            </a:r>
          </a:p>
          <a:p>
            <a:pPr eaLnBrk="1" hangingPunct="1">
              <a:defRPr/>
            </a:pPr>
            <a:r>
              <a:rPr lang="sr-Cyrl-CS" sz="2800" dirty="0" smtClean="0"/>
              <a:t>Одеђивање базалног метаболизма</a:t>
            </a:r>
            <a:r>
              <a:rPr lang="en-US" sz="2800" dirty="0" smtClean="0"/>
              <a:t> </a:t>
            </a:r>
            <a:r>
              <a:rPr lang="sr-Cyrl-CS" sz="2800" dirty="0" smtClean="0"/>
              <a:t>(пад</a:t>
            </a:r>
            <a:r>
              <a:rPr lang="en-US" sz="2800" dirty="0" smtClean="0"/>
              <a:t> </a:t>
            </a:r>
            <a:r>
              <a:rPr lang="sr-Cyrl-CS" sz="2800" dirty="0" smtClean="0"/>
              <a:t>-</a:t>
            </a:r>
            <a:r>
              <a:rPr lang="en-US" sz="2800" dirty="0" smtClean="0"/>
              <a:t> </a:t>
            </a:r>
            <a:r>
              <a:rPr lang="sr-Cyrl-CS" sz="2800" dirty="0" smtClean="0"/>
              <a:t>код недовољног уношења енергетских материја, искључити хипофункцију шт.</a:t>
            </a:r>
            <a:r>
              <a:rPr lang="en-US" sz="2800" dirty="0" smtClean="0"/>
              <a:t> </a:t>
            </a:r>
            <a:r>
              <a:rPr lang="sr-Cyrl-CS" sz="2800" dirty="0" smtClean="0"/>
              <a:t>жл.)</a:t>
            </a:r>
          </a:p>
          <a:p>
            <a:pPr eaLnBrk="1" hangingPunct="1">
              <a:defRPr/>
            </a:pPr>
            <a:r>
              <a:rPr lang="sr-Cyrl-CS" sz="2800" dirty="0" smtClean="0"/>
              <a:t>Пад крвног притиска, продужено време циркулације и успорен пулс могу бити знаци хроничног гладовања</a:t>
            </a:r>
          </a:p>
          <a:p>
            <a:pPr eaLnBrk="1" hangingPunct="1">
              <a:defRPr/>
            </a:pPr>
            <a:r>
              <a:rPr lang="sr-Cyrl-CS" sz="2800" dirty="0" smtClean="0"/>
              <a:t>Повећана пропустљивост капилара</a:t>
            </a:r>
            <a:r>
              <a:rPr lang="en-US" sz="2800" dirty="0" smtClean="0"/>
              <a:t> </a:t>
            </a:r>
            <a:r>
              <a:rPr lang="sr-Cyrl-CS" sz="2800" dirty="0" smtClean="0"/>
              <a:t>-</a:t>
            </a:r>
            <a:r>
              <a:rPr lang="en-US" sz="2800" dirty="0" smtClean="0"/>
              <a:t>                        </a:t>
            </a:r>
            <a:r>
              <a:rPr lang="sr-Cyrl-CS" sz="2800" dirty="0" smtClean="0"/>
              <a:t>недостатак вит. Ц</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4294967295"/>
          </p:nvPr>
        </p:nvSpPr>
        <p:spPr>
          <a:xfrm>
            <a:off x="304800" y="381000"/>
            <a:ext cx="8839200" cy="6477000"/>
          </a:xfrm>
        </p:spPr>
        <p:txBody>
          <a:bodyPr>
            <a:normAutofit/>
          </a:bodyPr>
          <a:lstStyle/>
          <a:p>
            <a:pPr algn="ctr" eaLnBrk="1" hangingPunct="1">
              <a:lnSpc>
                <a:spcPct val="90000"/>
              </a:lnSpc>
              <a:buFontTx/>
              <a:buNone/>
              <a:defRPr/>
            </a:pPr>
            <a:r>
              <a:rPr lang="sr-Cyrl-CS" sz="3600" b="1" u="sng" dirty="0" smtClean="0"/>
              <a:t>Физичка издржљивост</a:t>
            </a:r>
            <a:r>
              <a:rPr lang="en-US" sz="2800" dirty="0" smtClean="0"/>
              <a:t> </a:t>
            </a:r>
            <a:endParaRPr lang="sr-Cyrl-CS" sz="2800" dirty="0" smtClean="0"/>
          </a:p>
          <a:p>
            <a:pPr eaLnBrk="1" hangingPunct="1">
              <a:lnSpc>
                <a:spcPct val="90000"/>
              </a:lnSpc>
              <a:defRPr/>
            </a:pPr>
            <a:r>
              <a:rPr lang="sr-Cyrl-CS" sz="2800" dirty="0" smtClean="0"/>
              <a:t>Харвард</a:t>
            </a:r>
            <a:r>
              <a:rPr lang="sr-Cyrl-RS" sz="2800" dirty="0" smtClean="0"/>
              <a:t>ов</a:t>
            </a:r>
            <a:r>
              <a:rPr lang="sr-Cyrl-CS" sz="2800" dirty="0" smtClean="0"/>
              <a:t> степ тест</a:t>
            </a:r>
            <a:endParaRPr lang="sr-Latn-CS" sz="2800" dirty="0" smtClean="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0" y="0"/>
            <a:ext cx="9144000" cy="765175"/>
          </a:xfrm>
        </p:spPr>
        <p:txBody>
          <a:bodyPr/>
          <a:lstStyle/>
          <a:p>
            <a:r>
              <a:rPr lang="sr-Cyrl-CS" sz="3600" b="1" dirty="0" smtClean="0"/>
              <a:t>КЛИНИЧКИ ПРЕГЛЕД</a:t>
            </a:r>
            <a:endParaRPr lang="sr-Latn-CS" sz="3600" b="1" dirty="0" smtClean="0"/>
          </a:p>
        </p:txBody>
      </p:sp>
      <p:sp>
        <p:nvSpPr>
          <p:cNvPr id="86019" name="Rectangle 3"/>
          <p:cNvSpPr>
            <a:spLocks noGrp="1" noChangeArrowheads="1"/>
          </p:cNvSpPr>
          <p:nvPr>
            <p:ph type="body" idx="1"/>
          </p:nvPr>
        </p:nvSpPr>
        <p:spPr>
          <a:xfrm>
            <a:off x="0" y="692150"/>
            <a:ext cx="9144000" cy="6165850"/>
          </a:xfrm>
        </p:spPr>
        <p:txBody>
          <a:bodyPr/>
          <a:lstStyle/>
          <a:p>
            <a:pPr>
              <a:buFontTx/>
              <a:buNone/>
              <a:defRPr/>
            </a:pPr>
            <a:endParaRPr lang="sr-Cyrl-CS" sz="2400" dirty="0" smtClean="0">
              <a:solidFill>
                <a:srgbClr val="FFFF00"/>
              </a:solidFill>
            </a:endParaRPr>
          </a:p>
          <a:p>
            <a:pPr>
              <a:defRPr/>
            </a:pPr>
            <a:r>
              <a:rPr lang="sr-Cyrl-CS" sz="2400" dirty="0" smtClean="0"/>
              <a:t>Клинички преглед обухвата циљану и добро увежбану инспекцију по органима и системима, при којој се испитују симптоми везани за поремећаје стања исхрањености.</a:t>
            </a:r>
          </a:p>
          <a:p>
            <a:pPr>
              <a:defRPr/>
            </a:pPr>
            <a:r>
              <a:rPr lang="sr-Cyrl-CS" sz="2400" dirty="0" smtClean="0"/>
              <a:t>Испитивач треба да буде лекар, мора да пронађе почетне симптоме и да оцени о којем се степену ради.</a:t>
            </a:r>
          </a:p>
          <a:p>
            <a:pPr>
              <a:defRPr/>
            </a:pPr>
            <a:r>
              <a:rPr lang="sr-Cyrl-CS" sz="2400" dirty="0" smtClean="0"/>
              <a:t>За испитивањ се користи листа симптома и знакова – Шема по </a:t>
            </a:r>
            <a:r>
              <a:rPr lang="sr-Latn-CS" sz="2400" dirty="0" smtClean="0"/>
              <a:t>Jollifeu </a:t>
            </a:r>
            <a:r>
              <a:rPr lang="sr-Cyrl-CS" sz="2400" dirty="0" smtClean="0"/>
              <a:t>која олакшава и систематизује испитивање.</a:t>
            </a:r>
            <a:endParaRPr lang="sr-Latn-CS" sz="2400" dirty="0" smtClean="0"/>
          </a:p>
          <a:p>
            <a:pPr>
              <a:defRPr/>
            </a:pPr>
            <a:r>
              <a:rPr lang="sr-Latn-CS" sz="2400" dirty="0" smtClean="0"/>
              <a:t>K</a:t>
            </a:r>
            <a:r>
              <a:rPr lang="sr-Cyrl-CS" sz="2400" dirty="0" smtClean="0"/>
              <a:t>линичка испитивања, колико год била детаљна, </a:t>
            </a:r>
            <a:r>
              <a:rPr lang="sr-Cyrl-CS" sz="2400" b="1" dirty="0" smtClean="0"/>
              <a:t>нису довољна</a:t>
            </a:r>
            <a:r>
              <a:rPr lang="sr-Cyrl-CS" sz="2400" dirty="0" smtClean="0"/>
              <a:t> за оцену неправилне исхране.</a:t>
            </a:r>
          </a:p>
          <a:p>
            <a:pPr>
              <a:defRPr/>
            </a:pPr>
            <a:r>
              <a:rPr lang="sr-Cyrl-CS" sz="2400" dirty="0" smtClean="0"/>
              <a:t>За потврду су </a:t>
            </a:r>
            <a:r>
              <a:rPr lang="sr-Cyrl-CS" sz="2400" b="1" dirty="0" smtClean="0"/>
              <a:t>потребна биохемијска испитивања</a:t>
            </a:r>
            <a:r>
              <a:rPr lang="sr-Cyrl-CS" sz="2400" dirty="0" smtClean="0"/>
              <a:t> за налазе који дају сумњу за постојање одређене болести</a:t>
            </a:r>
            <a:endParaRPr lang="sr-Latn-CS" sz="24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normAutofit fontScale="90000"/>
          </a:bodyPr>
          <a:lstStyle/>
          <a:p>
            <a:r>
              <a:rPr lang="en-US" sz="3200" smtClean="0"/>
              <a:t/>
            </a:r>
            <a:br>
              <a:rPr lang="en-US" sz="3200" smtClean="0"/>
            </a:br>
            <a:r>
              <a:rPr lang="en-US" sz="3200" smtClean="0"/>
              <a:t> </a:t>
            </a:r>
            <a:br>
              <a:rPr lang="en-US" sz="3200" smtClean="0"/>
            </a:br>
            <a:r>
              <a:rPr lang="en-US" sz="3200" smtClean="0"/>
              <a:t> </a:t>
            </a:r>
            <a:r>
              <a:rPr lang="sr-Cyrl-CS" smtClean="0">
                <a:solidFill>
                  <a:schemeClr val="tx1"/>
                </a:solidFill>
              </a:rPr>
              <a:t>Поремећаји исхране</a:t>
            </a:r>
            <a:r>
              <a:rPr lang="en-US" sz="3200" smtClean="0"/>
              <a:t> </a:t>
            </a:r>
            <a:r>
              <a:rPr lang="sr-Cyrl-CS" sz="3200" smtClean="0"/>
              <a:t/>
            </a:r>
            <a:br>
              <a:rPr lang="sr-Cyrl-CS" sz="3200" smtClean="0"/>
            </a:br>
            <a:r>
              <a:rPr lang="en-US" smtClean="0">
                <a:solidFill>
                  <a:schemeClr val="tx1"/>
                </a:solidFill>
              </a:rPr>
              <a:t>Протеинско-енергетски дефицит</a:t>
            </a:r>
            <a:r>
              <a:rPr lang="sr-Cyrl-CS" smtClean="0">
                <a:solidFill>
                  <a:schemeClr val="tx1"/>
                </a:solidFill>
              </a:rPr>
              <a:t/>
            </a:r>
            <a:br>
              <a:rPr lang="sr-Cyrl-CS" smtClean="0">
                <a:solidFill>
                  <a:schemeClr val="tx1"/>
                </a:solidFill>
              </a:rPr>
            </a:br>
            <a:r>
              <a:rPr lang="sr-Cyrl-CS" smtClean="0">
                <a:solidFill>
                  <a:schemeClr val="tx1"/>
                </a:solidFill>
              </a:rPr>
              <a:t>Нутритивне алергије</a:t>
            </a:r>
            <a:endParaRPr lang="en-US" smtClean="0">
              <a:solidFill>
                <a:schemeClr val="tx1"/>
              </a:solidFill>
            </a:endParaRPr>
          </a:p>
        </p:txBody>
      </p:sp>
    </p:spTree>
    <p:extLst>
      <p:ext uri="{BB962C8B-B14F-4D97-AF65-F5344CB8AC3E}">
        <p14:creationId xmlns:p14="http://schemas.microsoft.com/office/powerpoint/2010/main" xmlns="" val="16364898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p:txBody>
          <a:bodyPr/>
          <a:lstStyle/>
          <a:p>
            <a:r>
              <a:rPr lang="en-US" sz="2400" smtClean="0"/>
              <a:t>Оптимални нутритивни статус је </a:t>
            </a:r>
            <a:r>
              <a:rPr lang="sr-Cyrl-CS" sz="2400" smtClean="0"/>
              <a:t>основни предуслов</a:t>
            </a:r>
            <a:r>
              <a:rPr lang="en-US" sz="2400" smtClean="0"/>
              <a:t> у</a:t>
            </a:r>
            <a:r>
              <a:rPr lang="sr-Cyrl-CS" sz="2400" smtClean="0"/>
              <a:t> </a:t>
            </a:r>
            <a:r>
              <a:rPr lang="en-US" sz="2400" smtClean="0"/>
              <a:t>промоцији здравља, квалитета живота и одржавања функционалне независности. </a:t>
            </a:r>
          </a:p>
        </p:txBody>
      </p:sp>
    </p:spTree>
    <p:extLst>
      <p:ext uri="{BB962C8B-B14F-4D97-AF65-F5344CB8AC3E}">
        <p14:creationId xmlns:p14="http://schemas.microsoft.com/office/powerpoint/2010/main" xmlns="" val="656850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0" y="0"/>
            <a:ext cx="9144000" cy="836613"/>
          </a:xfrm>
        </p:spPr>
        <p:txBody>
          <a:bodyPr/>
          <a:lstStyle/>
          <a:p>
            <a:pPr eaLnBrk="1" hangingPunct="1">
              <a:defRPr/>
            </a:pPr>
            <a:r>
              <a:rPr lang="sr-Cyrl-RS" sz="3600" b="1" dirty="0" smtClean="0"/>
              <a:t>АНКЕТЕ</a:t>
            </a:r>
            <a:endParaRPr lang="sr-Latn-CS" sz="3600" b="1" dirty="0" smtClean="0"/>
          </a:p>
        </p:txBody>
      </p:sp>
      <p:sp>
        <p:nvSpPr>
          <p:cNvPr id="19459" name="Rectangle 3"/>
          <p:cNvSpPr>
            <a:spLocks noGrp="1" noChangeArrowheads="1"/>
          </p:cNvSpPr>
          <p:nvPr>
            <p:ph type="body" idx="4294967295"/>
          </p:nvPr>
        </p:nvSpPr>
        <p:spPr>
          <a:xfrm>
            <a:off x="0" y="981075"/>
            <a:ext cx="9144000" cy="5876925"/>
          </a:xfrm>
        </p:spPr>
        <p:txBody>
          <a:bodyPr/>
          <a:lstStyle/>
          <a:p>
            <a:pPr marL="533400" indent="-533400" eaLnBrk="1" hangingPunct="1">
              <a:defRPr/>
            </a:pPr>
            <a:r>
              <a:rPr lang="sr-Cyrl-CS" sz="3600" dirty="0" smtClean="0">
                <a:effectLst>
                  <a:outerShdw blurRad="38100" dist="38100" dir="2700000" algn="tl">
                    <a:srgbClr val="000000"/>
                  </a:outerShdw>
                </a:effectLst>
              </a:rPr>
              <a:t>Процена УНОСА ХРАНЕ, при чему је важно добити следеће податке:</a:t>
            </a:r>
          </a:p>
          <a:p>
            <a:pPr marL="533400" indent="-533400" eaLnBrk="1" hangingPunct="1">
              <a:buFont typeface="Wingdings" pitchFamily="2" charset="2"/>
              <a:buAutoNum type="arabicPeriod"/>
              <a:defRPr/>
            </a:pPr>
            <a:r>
              <a:rPr lang="sr-Cyrl-CS" sz="3600" dirty="0" smtClean="0">
                <a:effectLst>
                  <a:outerShdw blurRad="38100" dist="38100" dir="2700000" algn="tl">
                    <a:srgbClr val="000000"/>
                  </a:outerShdw>
                </a:effectLst>
              </a:rPr>
              <a:t>Врсте намирница које се користе у исхрани</a:t>
            </a:r>
          </a:p>
          <a:p>
            <a:pPr marL="533400" indent="-533400" eaLnBrk="1" hangingPunct="1">
              <a:buFont typeface="Wingdings" pitchFamily="2" charset="2"/>
              <a:buAutoNum type="arabicPeriod"/>
              <a:defRPr/>
            </a:pPr>
            <a:r>
              <a:rPr lang="sr-Cyrl-CS" sz="3600" dirty="0" smtClean="0">
                <a:effectLst>
                  <a:outerShdw blurRad="38100" dist="38100" dir="2700000" algn="tl">
                    <a:srgbClr val="000000"/>
                  </a:outerShdw>
                </a:effectLst>
              </a:rPr>
              <a:t>Количине сваке намирнице уношене у одређеном периоду</a:t>
            </a:r>
          </a:p>
          <a:p>
            <a:pPr marL="533400" indent="-533400" eaLnBrk="1" hangingPunct="1">
              <a:buFont typeface="Wingdings" pitchFamily="2" charset="2"/>
              <a:buAutoNum type="arabicPeriod"/>
              <a:defRPr/>
            </a:pPr>
            <a:r>
              <a:rPr lang="sr-Cyrl-CS" sz="3600" dirty="0" smtClean="0">
                <a:effectLst>
                  <a:outerShdw blurRad="38100" dist="38100" dir="2700000" algn="tl">
                    <a:srgbClr val="000000"/>
                  </a:outerShdw>
                </a:effectLst>
              </a:rPr>
              <a:t>Начину припремања намирница</a:t>
            </a:r>
          </a:p>
          <a:p>
            <a:pPr marL="533400" indent="-533400" eaLnBrk="1" hangingPunct="1">
              <a:defRPr/>
            </a:pPr>
            <a:endParaRPr lang="sr-Latn-CS" sz="3600" dirty="0" smtClean="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457200" y="1905000"/>
            <a:ext cx="8229600" cy="4495800"/>
          </a:xfrm>
        </p:spPr>
        <p:txBody>
          <a:bodyPr/>
          <a:lstStyle/>
          <a:p>
            <a:r>
              <a:rPr lang="en-US" sz="2800" smtClean="0"/>
              <a:t>Очуваност психофизичког здравља и функционалног капацитета примарне су детерминанте адекватног уноса хране и жељеног нутиритивног статуса.                                                                                  Болест и полимедикација могу погоршати апсорпцију и искоришћавање хранљивих материја.</a:t>
            </a:r>
          </a:p>
        </p:txBody>
      </p:sp>
    </p:spTree>
    <p:extLst>
      <p:ext uri="{BB962C8B-B14F-4D97-AF65-F5344CB8AC3E}">
        <p14:creationId xmlns:p14="http://schemas.microsoft.com/office/powerpoint/2010/main" xmlns="" val="17623328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457200" y="2287588"/>
            <a:ext cx="8229600" cy="3068637"/>
          </a:xfrm>
        </p:spPr>
        <p:txBody>
          <a:bodyPr/>
          <a:lstStyle/>
          <a:p>
            <a:pPr>
              <a:lnSpc>
                <a:spcPct val="90000"/>
              </a:lnSpc>
            </a:pPr>
            <a:r>
              <a:rPr lang="en-US" sz="2400" smtClean="0"/>
              <a:t>Захваљујући завидном нивоу здравствене заштите,као и побољшању услова живота и просвећености током последњих деценија,учесталост нутритивних дефицитарних стања у  нашој средини показује сталну тенденцију опадања,мада турбулентне социо-економске прилике могу лако утицати да се садасње стање погор</a:t>
            </a:r>
            <a:r>
              <a:rPr lang="sr-Cyrl-CS" sz="2400" smtClean="0"/>
              <a:t>ш</a:t>
            </a:r>
            <a:r>
              <a:rPr lang="en-US" sz="2400" smtClean="0"/>
              <a:t>а,тј.довести до повећања броја потхрањених пре свега деце и старијих особа!</a:t>
            </a:r>
          </a:p>
          <a:p>
            <a:pPr>
              <a:lnSpc>
                <a:spcPct val="90000"/>
              </a:lnSpc>
            </a:pPr>
            <a:endParaRPr lang="en-US" sz="2400" smtClean="0"/>
          </a:p>
        </p:txBody>
      </p:sp>
    </p:spTree>
    <p:extLst>
      <p:ext uri="{BB962C8B-B14F-4D97-AF65-F5344CB8AC3E}">
        <p14:creationId xmlns:p14="http://schemas.microsoft.com/office/powerpoint/2010/main" xmlns="" val="23910782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r>
              <a:rPr lang="en-US" sz="2800" b="1" smtClean="0">
                <a:solidFill>
                  <a:schemeClr val="tx1"/>
                </a:solidFill>
                <a:latin typeface="Times New Roman" pitchFamily="18" charset="0"/>
              </a:rPr>
              <a:t>Најзна</a:t>
            </a:r>
            <a:r>
              <a:rPr lang="sr-Latn-CS" sz="2800" b="1" smtClean="0">
                <a:solidFill>
                  <a:schemeClr val="tx1"/>
                </a:solidFill>
                <a:latin typeface="Times New Roman" pitchFamily="18" charset="0"/>
              </a:rPr>
              <a:t>ч</a:t>
            </a:r>
            <a:r>
              <a:rPr lang="en-US" sz="2800" b="1" smtClean="0">
                <a:solidFill>
                  <a:schemeClr val="tx1"/>
                </a:solidFill>
                <a:latin typeface="Times New Roman" pitchFamily="18" charset="0"/>
              </a:rPr>
              <a:t>ајнији дефицити на глобалном нивоу</a:t>
            </a:r>
            <a:endParaRPr lang="sr-Latn-CS" sz="2800" b="1" smtClean="0">
              <a:solidFill>
                <a:schemeClr val="tx1"/>
              </a:solidFill>
              <a:latin typeface="Times New Roman" pitchFamily="18" charset="0"/>
            </a:endParaRPr>
          </a:p>
        </p:txBody>
      </p:sp>
      <p:sp>
        <p:nvSpPr>
          <p:cNvPr id="8195" name="Rectangle 5"/>
          <p:cNvSpPr>
            <a:spLocks noGrp="1" noChangeArrowheads="1"/>
          </p:cNvSpPr>
          <p:nvPr>
            <p:ph type="body" sz="half" idx="1"/>
          </p:nvPr>
        </p:nvSpPr>
        <p:spPr/>
        <p:txBody>
          <a:bodyPr/>
          <a:lstStyle/>
          <a:p>
            <a:r>
              <a:rPr lang="sr-Cyrl-CS" b="1" smtClean="0"/>
              <a:t>Фе-гвожђе</a:t>
            </a:r>
            <a:endParaRPr lang="en-US" b="1" smtClean="0"/>
          </a:p>
          <a:p>
            <a:r>
              <a:rPr lang="sr-Cyrl-CS" b="1" smtClean="0"/>
              <a:t>Ј-јод</a:t>
            </a:r>
            <a:endParaRPr lang="en-US" b="1" smtClean="0"/>
          </a:p>
          <a:p>
            <a:r>
              <a:rPr lang="en-US" b="1" smtClean="0"/>
              <a:t>Витамин А</a:t>
            </a:r>
          </a:p>
          <a:p>
            <a:r>
              <a:rPr lang="en-US" b="1" smtClean="0"/>
              <a:t>Енергија</a:t>
            </a:r>
          </a:p>
          <a:p>
            <a:r>
              <a:rPr lang="en-US" b="1" smtClean="0"/>
              <a:t>Протеини</a:t>
            </a:r>
          </a:p>
          <a:p>
            <a:endParaRPr lang="sr-Latn-CS" smtClean="0"/>
          </a:p>
        </p:txBody>
      </p:sp>
      <p:sp>
        <p:nvSpPr>
          <p:cNvPr id="8196" name="Rectangle 6"/>
          <p:cNvSpPr>
            <a:spLocks noGrp="1" noChangeArrowheads="1"/>
          </p:cNvSpPr>
          <p:nvPr>
            <p:ph type="body" sz="half" idx="2"/>
          </p:nvPr>
        </p:nvSpPr>
        <p:spPr/>
        <p:txBody>
          <a:bodyPr/>
          <a:lstStyle/>
          <a:p>
            <a:r>
              <a:rPr lang="en-US" smtClean="0"/>
              <a:t>Витамин Д</a:t>
            </a:r>
          </a:p>
          <a:p>
            <a:r>
              <a:rPr lang="sr-Cyrl-CS" smtClean="0"/>
              <a:t>Зн-ц</a:t>
            </a:r>
            <a:r>
              <a:rPr lang="en-US" smtClean="0"/>
              <a:t>инк</a:t>
            </a:r>
          </a:p>
          <a:p>
            <a:r>
              <a:rPr lang="sr-Cyrl-CS" smtClean="0"/>
              <a:t>Ца-калцијум</a:t>
            </a:r>
            <a:endParaRPr lang="en-US" smtClean="0"/>
          </a:p>
          <a:p>
            <a:endParaRPr lang="sr-Latn-CS" smtClean="0"/>
          </a:p>
        </p:txBody>
      </p:sp>
    </p:spTree>
    <p:extLst>
      <p:ext uri="{BB962C8B-B14F-4D97-AF65-F5344CB8AC3E}">
        <p14:creationId xmlns:p14="http://schemas.microsoft.com/office/powerpoint/2010/main" xmlns="" val="1427681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1916113"/>
            <a:ext cx="8229600" cy="1371600"/>
          </a:xfrm>
        </p:spPr>
        <p:txBody>
          <a:bodyPr>
            <a:normAutofit fontScale="90000"/>
          </a:bodyPr>
          <a:lstStyle/>
          <a:p>
            <a:r>
              <a:rPr lang="en-US" sz="2800" b="1" smtClean="0"/>
              <a:t>Потхрањеност или малнутриција (нутритивни дефицит, дисбаланс,  проблем недовољне исхране)</a:t>
            </a:r>
            <a:r>
              <a:rPr lang="en-US" sz="3200" smtClean="0"/>
              <a:t> </a:t>
            </a:r>
          </a:p>
        </p:txBody>
      </p:sp>
      <p:sp>
        <p:nvSpPr>
          <p:cNvPr id="9219" name="Rectangle 3"/>
          <p:cNvSpPr>
            <a:spLocks noGrp="1" noChangeArrowheads="1"/>
          </p:cNvSpPr>
          <p:nvPr>
            <p:ph type="body" idx="1"/>
          </p:nvPr>
        </p:nvSpPr>
        <p:spPr>
          <a:xfrm>
            <a:off x="395288" y="3716338"/>
            <a:ext cx="8229600" cy="2595562"/>
          </a:xfrm>
        </p:spPr>
        <p:txBody>
          <a:bodyPr/>
          <a:lstStyle/>
          <a:p>
            <a:r>
              <a:rPr lang="en-US" sz="2400" smtClean="0"/>
              <a:t>у популацији  честа појава(посебно деце и старијих), </a:t>
            </a:r>
            <a:endParaRPr lang="sr-Cyrl-CS" sz="2400" smtClean="0"/>
          </a:p>
          <a:p>
            <a:r>
              <a:rPr lang="en-US" sz="2400" smtClean="0"/>
              <a:t>пропорционална годинама живота, степену погоршања функционалне независности и социоекономске изолације </a:t>
            </a:r>
            <a:endParaRPr lang="sr-Cyrl-CS" sz="2400" smtClean="0"/>
          </a:p>
          <a:p>
            <a:r>
              <a:rPr lang="en-US" sz="2400" smtClean="0"/>
              <a:t>приоритетног је значаја</a:t>
            </a:r>
          </a:p>
        </p:txBody>
      </p:sp>
    </p:spTree>
    <p:extLst>
      <p:ext uri="{BB962C8B-B14F-4D97-AF65-F5344CB8AC3E}">
        <p14:creationId xmlns:p14="http://schemas.microsoft.com/office/powerpoint/2010/main" xmlns="" val="28303171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457200" y="1600200"/>
            <a:ext cx="8229600" cy="5638800"/>
          </a:xfrm>
        </p:spPr>
        <p:txBody>
          <a:bodyPr/>
          <a:lstStyle/>
          <a:p>
            <a:pPr>
              <a:lnSpc>
                <a:spcPct val="90000"/>
              </a:lnSpc>
            </a:pPr>
            <a:r>
              <a:rPr lang="en-US" sz="2800" smtClean="0"/>
              <a:t>Потхрањеност се дефинише као синдром протеинско-енергетског дефицита јер се јавља услед недовољног уноса беланчевина или недовољног енергетског уноса, а најчешће се јављају удружено.  </a:t>
            </a:r>
          </a:p>
          <a:p>
            <a:pPr>
              <a:lnSpc>
                <a:spcPct val="90000"/>
              </a:lnSpc>
              <a:buFontTx/>
              <a:buNone/>
            </a:pPr>
            <a:r>
              <a:rPr lang="en-US" sz="2800" smtClean="0"/>
              <a:t>                                                                                           Услед тога долази до повећане разградње ткивних протеина који се троше као енергетски супстрат и на тај начин се смањује протеинска резерва у организму, односно настаје</a:t>
            </a:r>
          </a:p>
          <a:p>
            <a:pPr>
              <a:lnSpc>
                <a:spcPct val="90000"/>
              </a:lnSpc>
              <a:buFontTx/>
              <a:buNone/>
            </a:pPr>
            <a:r>
              <a:rPr lang="en-US" sz="2800" smtClean="0"/>
              <a:t>    протеинско-енергетска потхрањеност.</a:t>
            </a:r>
          </a:p>
        </p:txBody>
      </p:sp>
    </p:spTree>
    <p:extLst>
      <p:ext uri="{BB962C8B-B14F-4D97-AF65-F5344CB8AC3E}">
        <p14:creationId xmlns:p14="http://schemas.microsoft.com/office/powerpoint/2010/main" xmlns="" val="39333797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p:txBody>
          <a:bodyPr/>
          <a:lstStyle/>
          <a:p>
            <a:r>
              <a:rPr lang="en-US" smtClean="0"/>
              <a:t> Протеинско енергетски дефицит као последица дефицитарног уноса, или апсорпције нутријената, или ексцесивног искоришћавања нутријената у телу, јавља се у два облика: као </a:t>
            </a:r>
            <a:r>
              <a:rPr lang="sr-Cyrl-CS" b="1" u="sng" smtClean="0">
                <a:solidFill>
                  <a:srgbClr val="0F0B05"/>
                </a:solidFill>
              </a:rPr>
              <a:t>мар</a:t>
            </a:r>
            <a:r>
              <a:rPr lang="en-US" b="1" u="sng" smtClean="0">
                <a:solidFill>
                  <a:srgbClr val="0F0B05"/>
                </a:solidFill>
              </a:rPr>
              <a:t>а</a:t>
            </a:r>
            <a:r>
              <a:rPr lang="sr-Cyrl-CS" b="1" u="sng" smtClean="0">
                <a:solidFill>
                  <a:srgbClr val="0F0B05"/>
                </a:solidFill>
              </a:rPr>
              <a:t>з</a:t>
            </a:r>
            <a:r>
              <a:rPr lang="en-US" b="1" u="sng" smtClean="0">
                <a:solidFill>
                  <a:srgbClr val="0F0B05"/>
                </a:solidFill>
              </a:rPr>
              <a:t>ам</a:t>
            </a:r>
            <a:r>
              <a:rPr lang="en-US" smtClean="0"/>
              <a:t> и као </a:t>
            </a:r>
            <a:r>
              <a:rPr lang="sr-Cyrl-CS" b="1" u="sng" smtClean="0">
                <a:solidFill>
                  <a:srgbClr val="0F0B05"/>
                </a:solidFill>
              </a:rPr>
              <a:t>квашиор</a:t>
            </a:r>
            <a:r>
              <a:rPr lang="en-US" b="1" u="sng" smtClean="0">
                <a:solidFill>
                  <a:srgbClr val="0F0B05"/>
                </a:solidFill>
              </a:rPr>
              <a:t>ко</a:t>
            </a:r>
            <a:r>
              <a:rPr lang="sr-Cyrl-CS" b="1" u="sng" smtClean="0">
                <a:solidFill>
                  <a:srgbClr val="0F0B05"/>
                </a:solidFill>
              </a:rPr>
              <a:t>р</a:t>
            </a:r>
            <a:r>
              <a:rPr lang="en-US" b="1" u="sng" smtClean="0">
                <a:solidFill>
                  <a:srgbClr val="0F0B05"/>
                </a:solidFill>
              </a:rPr>
              <a:t> </a:t>
            </a:r>
            <a:r>
              <a:rPr lang="en-US" b="1" u="sng" smtClean="0"/>
              <a:t>.</a:t>
            </a:r>
          </a:p>
        </p:txBody>
      </p:sp>
    </p:spTree>
    <p:extLst>
      <p:ext uri="{BB962C8B-B14F-4D97-AF65-F5344CB8AC3E}">
        <p14:creationId xmlns:p14="http://schemas.microsoft.com/office/powerpoint/2010/main" xmlns="" val="33240729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p:txBody>
          <a:bodyPr/>
          <a:lstStyle/>
          <a:p>
            <a:pPr>
              <a:lnSpc>
                <a:spcPct val="90000"/>
              </a:lnSpc>
            </a:pPr>
            <a:r>
              <a:rPr lang="en-US" sz="2400" smtClean="0"/>
              <a:t>Маразам или стање граничне нутритивне компензованости у коме болесник има значајно смањење мишићне масе и масних резерви, али нормални садржај висцералних протеина и функцију органа, и при минималном додатном метаболичком стресу због истрошених телесних резерви може врло брзо да прерасте у други  облик − квашиоркор или хипоалбуминемијску протеинско-енергетску потхрањеност.</a:t>
            </a:r>
          </a:p>
        </p:txBody>
      </p:sp>
    </p:spTree>
    <p:extLst>
      <p:ext uri="{BB962C8B-B14F-4D97-AF65-F5344CB8AC3E}">
        <p14:creationId xmlns:p14="http://schemas.microsoft.com/office/powerpoint/2010/main" xmlns="" val="6656313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457200" y="1524000"/>
            <a:ext cx="8229600" cy="4572000"/>
          </a:xfrm>
        </p:spPr>
        <p:txBody>
          <a:bodyPr/>
          <a:lstStyle/>
          <a:p>
            <a:pPr>
              <a:lnSpc>
                <a:spcPct val="80000"/>
              </a:lnSpc>
            </a:pPr>
            <a:r>
              <a:rPr lang="en-US" sz="2400" smtClean="0"/>
              <a:t>Стари су много осетљивији од млађих особа и развијају ове поремећаје много брже и у условима мањег (ди)стреса,као што су инфекција, операција, повреде и сл. , док млади људи могу поднети редуковани унос хранљивих материја до 10 дана без појаве манифестних промена у нутритивном статусу или исходу болести, стари показују негативне ефекте већ после 2−3 дана у виду хипоалбуминемије, компромитовања функције</a:t>
            </a:r>
          </a:p>
          <a:p>
            <a:pPr>
              <a:lnSpc>
                <a:spcPct val="80000"/>
              </a:lnSpc>
              <a:buFontTx/>
              <a:buNone/>
            </a:pPr>
            <a:r>
              <a:rPr lang="en-US" sz="2400" smtClean="0"/>
              <a:t>    имунског система, хематопоезе и функције јетре, што условљава  пораст морбидитета, развој компликација (пнеумонија), отежано зарастање рана (декубитусни улкуси) и статистички значајан пораст морталитета у угроженој популацији.</a:t>
            </a:r>
          </a:p>
        </p:txBody>
      </p:sp>
    </p:spTree>
    <p:extLst>
      <p:ext uri="{BB962C8B-B14F-4D97-AF65-F5344CB8AC3E}">
        <p14:creationId xmlns:p14="http://schemas.microsoft.com/office/powerpoint/2010/main" xmlns="" val="26036311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body" idx="1"/>
          </p:nvPr>
        </p:nvSpPr>
        <p:spPr/>
        <p:txBody>
          <a:bodyPr/>
          <a:lstStyle/>
          <a:p>
            <a:r>
              <a:rPr lang="en-US" smtClean="0"/>
              <a:t>Најтеже последице неадекватног протеинско-енергетског уноса трпе системи и органи са највишим нивоом синтезе протеина: хематопоезни и имунски систем и јетра, што је  нарочито  важно због функције неутрализације лекова и токсина.</a:t>
            </a:r>
          </a:p>
        </p:txBody>
      </p:sp>
    </p:spTree>
    <p:extLst>
      <p:ext uri="{BB962C8B-B14F-4D97-AF65-F5344CB8AC3E}">
        <p14:creationId xmlns:p14="http://schemas.microsoft.com/office/powerpoint/2010/main" xmlns="" val="13931067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sr-Cyrl-CS" sz="2800" b="1" smtClean="0"/>
              <a:t>ИИИ</a:t>
            </a:r>
            <a:r>
              <a:rPr lang="en-US" sz="2800" b="1" smtClean="0"/>
              <a:t> Узроци и последице протеинско-енергетског дефицита</a:t>
            </a:r>
          </a:p>
        </p:txBody>
      </p:sp>
      <p:sp>
        <p:nvSpPr>
          <p:cNvPr id="15363" name="Rectangle 3"/>
          <p:cNvSpPr>
            <a:spLocks noGrp="1" noChangeArrowheads="1"/>
          </p:cNvSpPr>
          <p:nvPr>
            <p:ph type="body" idx="1"/>
          </p:nvPr>
        </p:nvSpPr>
        <p:spPr/>
        <p:txBody>
          <a:bodyPr/>
          <a:lstStyle/>
          <a:p>
            <a:pPr>
              <a:lnSpc>
                <a:spcPct val="80000"/>
              </a:lnSpc>
            </a:pPr>
            <a:r>
              <a:rPr lang="en-US" sz="2800" b="1" i="1" u="sng" smtClean="0"/>
              <a:t>Узроци</a:t>
            </a:r>
            <a:r>
              <a:rPr lang="en-US" sz="2800" smtClean="0"/>
              <a:t> :</a:t>
            </a:r>
          </a:p>
          <a:p>
            <a:pPr>
              <a:lnSpc>
                <a:spcPct val="80000"/>
              </a:lnSpc>
              <a:buFontTx/>
              <a:buNone/>
            </a:pPr>
            <a:r>
              <a:rPr lang="en-US" sz="2800" smtClean="0"/>
              <a:t>       </a:t>
            </a:r>
            <a:r>
              <a:rPr lang="en-US" sz="2800" b="1" smtClean="0"/>
              <a:t>-</a:t>
            </a:r>
            <a:r>
              <a:rPr lang="en-US" sz="2800" smtClean="0"/>
              <a:t> </a:t>
            </a:r>
            <a:r>
              <a:rPr lang="en-US" sz="2400" smtClean="0"/>
              <a:t>Смањење осетљивости чула </a:t>
            </a:r>
          </a:p>
          <a:p>
            <a:pPr>
              <a:lnSpc>
                <a:spcPct val="80000"/>
              </a:lnSpc>
              <a:buFontTx/>
              <a:buNone/>
            </a:pPr>
            <a:r>
              <a:rPr lang="en-US" sz="2400" smtClean="0"/>
              <a:t>         </a:t>
            </a:r>
            <a:r>
              <a:rPr lang="en-US" sz="2400" b="1" smtClean="0"/>
              <a:t>- </a:t>
            </a:r>
            <a:r>
              <a:rPr lang="en-US" sz="2400" smtClean="0"/>
              <a:t>Поремећај уноса хране и ГИТ болести (стоматолошки проблеми, ксеростомија, дисфагија, мучнина, повраћање, неадекватна апсорпција или искоришћавање – синдром малапсорпције, ахлорхидрија, поремећаји мотилитета, дијареја, рестриктивна дијета).</a:t>
            </a:r>
          </a:p>
          <a:p>
            <a:pPr>
              <a:lnSpc>
                <a:spcPct val="80000"/>
              </a:lnSpc>
              <a:buFontTx/>
              <a:buNone/>
            </a:pPr>
            <a:r>
              <a:rPr lang="en-US" sz="2400" smtClean="0"/>
              <a:t>         - Психо-социјална депривација (депресија, параноја позних година, когнитивни поремећаји, социјална изолација, економски проблеми, функционална зависност, пролонгирани или перзистентни дистрес).</a:t>
            </a:r>
          </a:p>
        </p:txBody>
      </p:sp>
    </p:spTree>
    <p:extLst>
      <p:ext uri="{BB962C8B-B14F-4D97-AF65-F5344CB8AC3E}">
        <p14:creationId xmlns:p14="http://schemas.microsoft.com/office/powerpoint/2010/main" xmlns="" val="17120680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0" y="0"/>
            <a:ext cx="9144000" cy="1125538"/>
          </a:xfrm>
        </p:spPr>
        <p:txBody>
          <a:bodyPr/>
          <a:lstStyle/>
          <a:p>
            <a:pPr eaLnBrk="1" hangingPunct="1">
              <a:defRPr/>
            </a:pPr>
            <a:r>
              <a:rPr lang="sr-Cyrl-CS" sz="3200" dirty="0" smtClean="0"/>
              <a:t>ВРСТЕ ИСПИТИВАЊА ИСХРАНЕ-</a:t>
            </a:r>
            <a:r>
              <a:rPr lang="en-US" sz="3200" dirty="0" smtClean="0"/>
              <a:t> </a:t>
            </a:r>
            <a:r>
              <a:rPr lang="sr-Cyrl-CS" sz="3200" dirty="0" smtClean="0"/>
              <a:t>ТИПОВИ АНКЕТЕ ИСХРАНЕ</a:t>
            </a:r>
            <a:endParaRPr lang="sr-Latn-CS" sz="3200" dirty="0" smtClean="0"/>
          </a:p>
        </p:txBody>
      </p:sp>
      <p:sp>
        <p:nvSpPr>
          <p:cNvPr id="20483" name="Rectangle 3"/>
          <p:cNvSpPr>
            <a:spLocks noGrp="1" noChangeArrowheads="1"/>
          </p:cNvSpPr>
          <p:nvPr>
            <p:ph type="body" idx="4294967295"/>
          </p:nvPr>
        </p:nvSpPr>
        <p:spPr>
          <a:xfrm>
            <a:off x="0" y="1125538"/>
            <a:ext cx="9144000" cy="5732462"/>
          </a:xfrm>
        </p:spPr>
        <p:txBody>
          <a:bodyPr/>
          <a:lstStyle/>
          <a:p>
            <a:pPr eaLnBrk="1" hangingPunct="1">
              <a:defRPr/>
            </a:pPr>
            <a:r>
              <a:rPr lang="sr-Cyrl-CS" sz="2800" dirty="0" smtClean="0"/>
              <a:t>АНКЕТА ИНДИВИДУАЛНЕ ИСХРАНЕ</a:t>
            </a:r>
          </a:p>
          <a:p>
            <a:pPr eaLnBrk="1" hangingPunct="1">
              <a:defRPr/>
            </a:pPr>
            <a:r>
              <a:rPr lang="sr-Cyrl-CS" sz="2800" dirty="0" smtClean="0"/>
              <a:t>АНКЕТА КОЛЕКТИВНЕ ИСХРАНЕ</a:t>
            </a:r>
          </a:p>
          <a:p>
            <a:pPr eaLnBrk="1" hangingPunct="1">
              <a:defRPr/>
            </a:pPr>
            <a:r>
              <a:rPr lang="sr-Cyrl-CS" sz="2800" dirty="0" smtClean="0"/>
              <a:t>АНКЕТА ПОРОДИЧНЕ ИСХРАНЕ</a:t>
            </a:r>
          </a:p>
          <a:p>
            <a:pPr eaLnBrk="1" hangingPunct="1">
              <a:defRPr/>
            </a:pPr>
            <a:r>
              <a:rPr lang="sr-Cyrl-CS" sz="2800" dirty="0" smtClean="0"/>
              <a:t>НАЦИОНАЛНА АНКЕТА ИСХРАНЕ</a:t>
            </a:r>
          </a:p>
          <a:p>
            <a:pPr eaLnBrk="1" hangingPunct="1">
              <a:defRPr/>
            </a:pPr>
            <a:r>
              <a:rPr lang="sr-Cyrl-CS" sz="2800" dirty="0" smtClean="0"/>
              <a:t>БУЏЕТСКИ ТИП АНКЕТЕ ИСХРАНЕ</a:t>
            </a:r>
          </a:p>
          <a:p>
            <a:pPr eaLnBrk="1" hangingPunct="1">
              <a:buFontTx/>
              <a:buNone/>
              <a:defRPr/>
            </a:pPr>
            <a:r>
              <a:rPr lang="sr-Cyrl-CS" sz="2800" dirty="0" smtClean="0"/>
              <a:t>	До података у свим анкетама се долази на два начина:</a:t>
            </a:r>
            <a:endParaRPr lang="en-US" sz="2800" dirty="0" smtClean="0"/>
          </a:p>
          <a:p>
            <a:pPr eaLnBrk="1" hangingPunct="1">
              <a:buFontTx/>
              <a:buNone/>
              <a:defRPr/>
            </a:pPr>
            <a:r>
              <a:rPr lang="en-US" sz="2800" dirty="0" smtClean="0"/>
              <a:t>	</a:t>
            </a:r>
            <a:r>
              <a:rPr lang="sr-Cyrl-CS" sz="2800" dirty="0" smtClean="0"/>
              <a:t>1.непосредним мерењем</a:t>
            </a:r>
            <a:r>
              <a:rPr lang="en-US" sz="2800" dirty="0" smtClean="0"/>
              <a:t> </a:t>
            </a:r>
            <a:r>
              <a:rPr lang="sr-Cyrl-CS" sz="2800" dirty="0" smtClean="0"/>
              <a:t>(може и субјективном проценом количином унете хране,</a:t>
            </a:r>
            <a:r>
              <a:rPr lang="en-US" sz="2800" dirty="0" smtClean="0"/>
              <a:t> </a:t>
            </a:r>
            <a:r>
              <a:rPr lang="sr-Cyrl-CS" sz="2800" dirty="0" smtClean="0"/>
              <a:t>без непосредног мерења),</a:t>
            </a:r>
            <a:endParaRPr lang="en-US" sz="2800" dirty="0" smtClean="0"/>
          </a:p>
          <a:p>
            <a:pPr eaLnBrk="1" hangingPunct="1">
              <a:buFontTx/>
              <a:buNone/>
              <a:defRPr/>
            </a:pPr>
            <a:r>
              <a:rPr lang="en-US" sz="2800" dirty="0" smtClean="0"/>
              <a:t>	</a:t>
            </a:r>
            <a:r>
              <a:rPr lang="sr-Cyrl-CS" sz="2800" dirty="0" smtClean="0"/>
              <a:t>2.на бази присећања количине и врсте намирница конзумиране у протеклом периоду</a:t>
            </a:r>
            <a:endParaRPr lang="sr-Latn-CS" sz="2800"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250825" y="1143000"/>
            <a:ext cx="8229600" cy="5715000"/>
          </a:xfrm>
        </p:spPr>
        <p:txBody>
          <a:bodyPr/>
          <a:lstStyle/>
          <a:p>
            <a:pPr>
              <a:lnSpc>
                <a:spcPct val="80000"/>
              </a:lnSpc>
              <a:buFontTx/>
              <a:buNone/>
            </a:pPr>
            <a:r>
              <a:rPr lang="en-US" smtClean="0"/>
              <a:t> </a:t>
            </a:r>
            <a:r>
              <a:rPr lang="en-US" sz="2400" smtClean="0"/>
              <a:t>- (Поли)медикација (примена лекова који утичу на апетит и/или метаболизам нутријената).</a:t>
            </a:r>
          </a:p>
          <a:p>
            <a:pPr>
              <a:lnSpc>
                <a:spcPct val="80000"/>
              </a:lnSpc>
              <a:buFontTx/>
              <a:buNone/>
            </a:pPr>
            <a:r>
              <a:rPr lang="en-US" sz="2400" smtClean="0"/>
              <a:t> - Алкохолизам </a:t>
            </a:r>
          </a:p>
          <a:p>
            <a:pPr>
              <a:lnSpc>
                <a:spcPct val="80000"/>
              </a:lnSpc>
              <a:buFontTx/>
              <a:buNone/>
            </a:pPr>
            <a:r>
              <a:rPr lang="en-US" sz="2400" smtClean="0"/>
              <a:t> - Хронична системска обољења (плућа, јетре, бубрега, срца) која утичу на апетит и/или унос адекватне количине и врсте хране.</a:t>
            </a:r>
          </a:p>
          <a:p>
            <a:pPr>
              <a:lnSpc>
                <a:spcPct val="80000"/>
              </a:lnSpc>
              <a:buFontTx/>
              <a:buNone/>
            </a:pPr>
            <a:r>
              <a:rPr lang="en-US" sz="2400" smtClean="0"/>
              <a:t> - Поремећаји функције ендокриних жлезда (хипертиреоза).</a:t>
            </a:r>
          </a:p>
          <a:p>
            <a:pPr>
              <a:lnSpc>
                <a:spcPct val="80000"/>
              </a:lnSpc>
              <a:buFontTx/>
              <a:buNone/>
            </a:pPr>
            <a:r>
              <a:rPr lang="en-US" sz="2400" smtClean="0"/>
              <a:t> - Хроничне инфекције (туберкулоза) и фебрилна стања. </a:t>
            </a:r>
          </a:p>
          <a:p>
            <a:pPr>
              <a:lnSpc>
                <a:spcPct val="80000"/>
              </a:lnSpc>
              <a:buFontTx/>
              <a:buNone/>
            </a:pPr>
            <a:r>
              <a:rPr lang="en-US" sz="2400" smtClean="0"/>
              <a:t> </a:t>
            </a:r>
            <a:r>
              <a:rPr lang="en-US" sz="2800" smtClean="0"/>
              <a:t>- </a:t>
            </a:r>
            <a:r>
              <a:rPr lang="en-US" sz="2400" smtClean="0"/>
              <a:t>Смањена физичка активност и функционална способност (мождани удар, Паркинсонова болест, артритис).</a:t>
            </a:r>
          </a:p>
          <a:p>
            <a:pPr>
              <a:lnSpc>
                <a:spcPct val="80000"/>
              </a:lnSpc>
              <a:buFontTx/>
              <a:buNone/>
            </a:pPr>
            <a:r>
              <a:rPr lang="en-US" sz="2400" smtClean="0"/>
              <a:t>  - Малигно обољење.</a:t>
            </a:r>
          </a:p>
          <a:p>
            <a:pPr>
              <a:lnSpc>
                <a:spcPct val="80000"/>
              </a:lnSpc>
              <a:buFontTx/>
              <a:buNone/>
            </a:pPr>
            <a:r>
              <a:rPr lang="en-US" sz="2400" smtClean="0"/>
              <a:t>  - Хируршка интервенција (повећане потребе због операција,опекотина,повреда).</a:t>
            </a:r>
          </a:p>
          <a:p>
            <a:pPr>
              <a:lnSpc>
                <a:spcPct val="80000"/>
              </a:lnSpc>
              <a:buFontTx/>
              <a:buNone/>
            </a:pPr>
            <a:endParaRPr lang="en-US" sz="2400" smtClean="0"/>
          </a:p>
        </p:txBody>
      </p:sp>
    </p:spTree>
    <p:extLst>
      <p:ext uri="{BB962C8B-B14F-4D97-AF65-F5344CB8AC3E}">
        <p14:creationId xmlns:p14="http://schemas.microsoft.com/office/powerpoint/2010/main" xmlns="" val="11912832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468313" y="838200"/>
            <a:ext cx="8229600" cy="6019800"/>
          </a:xfrm>
        </p:spPr>
        <p:txBody>
          <a:bodyPr/>
          <a:lstStyle/>
          <a:p>
            <a:pPr>
              <a:lnSpc>
                <a:spcPct val="90000"/>
              </a:lnSpc>
            </a:pPr>
            <a:r>
              <a:rPr lang="en-US" i="1" u="sng" smtClean="0"/>
              <a:t>Последице :</a:t>
            </a:r>
          </a:p>
          <a:p>
            <a:pPr>
              <a:lnSpc>
                <a:spcPct val="90000"/>
              </a:lnSpc>
            </a:pPr>
            <a:endParaRPr lang="en-US" i="1" u="sng" smtClean="0"/>
          </a:p>
          <a:p>
            <a:pPr>
              <a:lnSpc>
                <a:spcPct val="90000"/>
              </a:lnSpc>
              <a:buFontTx/>
              <a:buNone/>
            </a:pPr>
            <a:r>
              <a:rPr lang="en-US" sz="2800" smtClean="0"/>
              <a:t> -</a:t>
            </a:r>
            <a:r>
              <a:rPr lang="sr-Cyrl-CS" sz="2800" smtClean="0"/>
              <a:t> Слабљење</a:t>
            </a:r>
            <a:r>
              <a:rPr lang="en-US" sz="2800" smtClean="0"/>
              <a:t> функционалног статуса.</a:t>
            </a:r>
          </a:p>
          <a:p>
            <a:pPr>
              <a:lnSpc>
                <a:spcPct val="90000"/>
              </a:lnSpc>
              <a:buFontTx/>
              <a:buNone/>
            </a:pPr>
            <a:r>
              <a:rPr lang="en-US" sz="2800" smtClean="0"/>
              <a:t> - Лако замарање, малаксалост, анергија.</a:t>
            </a:r>
          </a:p>
          <a:p>
            <a:pPr>
              <a:lnSpc>
                <a:spcPct val="90000"/>
              </a:lnSpc>
              <a:buFontTx/>
              <a:buNone/>
            </a:pPr>
            <a:r>
              <a:rPr lang="en-US" sz="2800" smtClean="0"/>
              <a:t> - Смањена маса и снага контракције мишића.</a:t>
            </a:r>
          </a:p>
          <a:p>
            <a:pPr>
              <a:lnSpc>
                <a:spcPct val="90000"/>
              </a:lnSpc>
              <a:buFontTx/>
              <a:buNone/>
            </a:pPr>
            <a:r>
              <a:rPr lang="en-US" sz="2800" smtClean="0"/>
              <a:t> - Ортостатска хипотензија.</a:t>
            </a:r>
          </a:p>
          <a:p>
            <a:pPr>
              <a:lnSpc>
                <a:spcPct val="90000"/>
              </a:lnSpc>
              <a:buFontTx/>
              <a:buNone/>
            </a:pPr>
            <a:r>
              <a:rPr lang="en-US" sz="2800" smtClean="0"/>
              <a:t> - Појава едема на ногама.</a:t>
            </a:r>
          </a:p>
          <a:p>
            <a:pPr>
              <a:lnSpc>
                <a:spcPct val="90000"/>
              </a:lnSpc>
              <a:buFontTx/>
              <a:buNone/>
            </a:pPr>
            <a:r>
              <a:rPr lang="en-US" sz="2800" smtClean="0"/>
              <a:t> - Анемија.</a:t>
            </a:r>
          </a:p>
          <a:p>
            <a:pPr>
              <a:lnSpc>
                <a:spcPct val="90000"/>
              </a:lnSpc>
              <a:buFontTx/>
              <a:buNone/>
            </a:pPr>
            <a:r>
              <a:rPr lang="en-US" sz="2800" smtClean="0"/>
              <a:t> - Поремећај имунитета и секундарне инфекције (смањено стварање серумских антитела на антигени стимулус, смањена активност НК ћелија).</a:t>
            </a:r>
          </a:p>
          <a:p>
            <a:pPr>
              <a:lnSpc>
                <a:spcPct val="90000"/>
              </a:lnSpc>
              <a:buFontTx/>
              <a:buNone/>
            </a:pPr>
            <a:r>
              <a:rPr lang="en-US" sz="2800" smtClean="0"/>
              <a:t> - Повећана инциденција прелома (кука).</a:t>
            </a:r>
          </a:p>
        </p:txBody>
      </p:sp>
    </p:spTree>
    <p:extLst>
      <p:ext uri="{BB962C8B-B14F-4D97-AF65-F5344CB8AC3E}">
        <p14:creationId xmlns:p14="http://schemas.microsoft.com/office/powerpoint/2010/main" xmlns="" val="17686132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a:xfrm>
            <a:off x="468313" y="1484313"/>
            <a:ext cx="8229600" cy="4525962"/>
          </a:xfrm>
        </p:spPr>
        <p:txBody>
          <a:bodyPr/>
          <a:lstStyle/>
          <a:p>
            <a:pPr>
              <a:lnSpc>
                <a:spcPct val="80000"/>
              </a:lnSpc>
              <a:buFontTx/>
              <a:buNone/>
            </a:pPr>
            <a:r>
              <a:rPr lang="en-US" sz="2000" smtClean="0"/>
              <a:t> - Појава декубитуса и отежано зарастање рана.</a:t>
            </a:r>
          </a:p>
          <a:p>
            <a:pPr>
              <a:lnSpc>
                <a:spcPct val="80000"/>
              </a:lnSpc>
              <a:buFontTx/>
              <a:buNone/>
            </a:pPr>
            <a:r>
              <a:rPr lang="en-US" sz="2000" smtClean="0"/>
              <a:t> - Алтерација функције штитасте жлезде (еутхyроид сицксyндроме).</a:t>
            </a:r>
          </a:p>
          <a:p>
            <a:pPr>
              <a:lnSpc>
                <a:spcPct val="80000"/>
              </a:lnSpc>
              <a:buFontTx/>
              <a:buNone/>
            </a:pPr>
            <a:r>
              <a:rPr lang="en-US" sz="2000" smtClean="0"/>
              <a:t> - Повећана интеракција између лекова (смањена концентрација транспортних протеина и редуковани депои масног ткива).</a:t>
            </a:r>
          </a:p>
          <a:p>
            <a:pPr>
              <a:lnSpc>
                <a:spcPct val="80000"/>
              </a:lnSpc>
              <a:buFontTx/>
              <a:buNone/>
            </a:pPr>
            <a:r>
              <a:rPr lang="en-US" sz="2000" smtClean="0"/>
              <a:t> - Когнитивна дисфункција, неуролошке и бихејвиоралне манифестације.</a:t>
            </a:r>
          </a:p>
          <a:p>
            <a:pPr>
              <a:lnSpc>
                <a:spcPct val="80000"/>
              </a:lnSpc>
              <a:buFontTx/>
              <a:buNone/>
            </a:pPr>
            <a:r>
              <a:rPr lang="en-US" sz="2000" smtClean="0"/>
              <a:t> - Промене на кожи, слузокожи, коси, ноктима.</a:t>
            </a:r>
          </a:p>
          <a:p>
            <a:pPr>
              <a:lnSpc>
                <a:spcPct val="80000"/>
              </a:lnSpc>
              <a:buFontTx/>
              <a:buNone/>
            </a:pPr>
            <a:r>
              <a:rPr lang="en-US" sz="2000" smtClean="0"/>
              <a:t> - Остеопороза (деплеција матрикса и садржаја минерала).</a:t>
            </a:r>
          </a:p>
          <a:p>
            <a:pPr>
              <a:lnSpc>
                <a:spcPct val="80000"/>
              </a:lnSpc>
              <a:buFontTx/>
              <a:buNone/>
            </a:pPr>
            <a:r>
              <a:rPr lang="en-US" sz="2000" smtClean="0"/>
              <a:t> - Погоршање клиничког тока и прогнозе код постојећих обољења, повећан ризик од појаве компликација и смртног исхода.</a:t>
            </a:r>
          </a:p>
        </p:txBody>
      </p:sp>
    </p:spTree>
    <p:extLst>
      <p:ext uri="{BB962C8B-B14F-4D97-AF65-F5344CB8AC3E}">
        <p14:creationId xmlns:p14="http://schemas.microsoft.com/office/powerpoint/2010/main" xmlns="" val="340689246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p:txBody>
          <a:bodyPr/>
          <a:lstStyle/>
          <a:p>
            <a:pPr>
              <a:lnSpc>
                <a:spcPct val="90000"/>
              </a:lnSpc>
            </a:pPr>
            <a:r>
              <a:rPr lang="en-US" sz="2400" smtClean="0"/>
              <a:t>Најтеже последице неадекватног протеинско-енергетског уноса трпе системи и органи са највишим нивоом синтезе</a:t>
            </a:r>
          </a:p>
          <a:p>
            <a:pPr>
              <a:lnSpc>
                <a:spcPct val="90000"/>
              </a:lnSpc>
              <a:buFontTx/>
              <a:buNone/>
            </a:pPr>
            <a:r>
              <a:rPr lang="en-US" sz="2400" smtClean="0"/>
              <a:t>    протеина: хематопоезни и имунски систем и јетра, што је  нарочито  важно због функције неутрализације лекова и токсина.</a:t>
            </a:r>
          </a:p>
          <a:p>
            <a:pPr>
              <a:lnSpc>
                <a:spcPct val="90000"/>
              </a:lnSpc>
            </a:pPr>
            <a:r>
              <a:rPr lang="en-US" sz="2400" smtClean="0"/>
              <a:t>Једна од физиолошких последица ПЕУ је редукција хематопоезе у костној сржи и анемија уз смањену концентрацију хемоглобина (10−12 г/дл), гвожђа и трансферина у серуму, а при том су ресерве гвожђа нормалне или повишене.</a:t>
            </a:r>
          </a:p>
        </p:txBody>
      </p:sp>
    </p:spTree>
    <p:extLst>
      <p:ext uri="{BB962C8B-B14F-4D97-AF65-F5344CB8AC3E}">
        <p14:creationId xmlns:p14="http://schemas.microsoft.com/office/powerpoint/2010/main" xmlns="" val="4032826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sr-Cyrl-CS" sz="2800" b="1" smtClean="0"/>
              <a:t>ИИИ</a:t>
            </a:r>
            <a:r>
              <a:rPr lang="en-US" sz="2800" b="1" smtClean="0"/>
              <a:t>.Дијагноза, превенција и лечење протеинско-енергетског дефицита (малнутриције).</a:t>
            </a:r>
          </a:p>
        </p:txBody>
      </p:sp>
      <p:sp>
        <p:nvSpPr>
          <p:cNvPr id="20483" name="Rectangle 3"/>
          <p:cNvSpPr>
            <a:spLocks noGrp="1" noChangeArrowheads="1"/>
          </p:cNvSpPr>
          <p:nvPr>
            <p:ph type="body" idx="1"/>
          </p:nvPr>
        </p:nvSpPr>
        <p:spPr>
          <a:xfrm>
            <a:off x="539750" y="2362200"/>
            <a:ext cx="8229600" cy="4495800"/>
          </a:xfrm>
        </p:spPr>
        <p:txBody>
          <a:bodyPr/>
          <a:lstStyle/>
          <a:p>
            <a:pPr>
              <a:buFontTx/>
              <a:buNone/>
            </a:pPr>
            <a:r>
              <a:rPr lang="en-US" sz="2400" smtClean="0"/>
              <a:t> - Глобална малнутриација је праћена низом лабораторијских абнормалности пропорционална тежини нутрититвног дефицита .</a:t>
            </a:r>
          </a:p>
          <a:p>
            <a:pPr>
              <a:buFontTx/>
              <a:buNone/>
            </a:pPr>
            <a:r>
              <a:rPr lang="en-US" sz="2400" smtClean="0"/>
              <a:t> - У блазим поремећајима се региструје само пад албумина,а у тежим и осталих протеина плазме .</a:t>
            </a:r>
          </a:p>
          <a:p>
            <a:pPr>
              <a:buFontTx/>
              <a:buNone/>
            </a:pPr>
            <a:r>
              <a:rPr lang="en-US" sz="2400" smtClean="0"/>
              <a:t> - Анализом крви се налази снижен ниво хемоглобина, глукозе,урее,липида,електролита,микроелемената и витамина.</a:t>
            </a:r>
          </a:p>
        </p:txBody>
      </p:sp>
    </p:spTree>
    <p:extLst>
      <p:ext uri="{BB962C8B-B14F-4D97-AF65-F5344CB8AC3E}">
        <p14:creationId xmlns:p14="http://schemas.microsoft.com/office/powerpoint/2010/main" xmlns="" val="4206456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539750" y="1196975"/>
            <a:ext cx="8229600" cy="4953000"/>
          </a:xfrm>
        </p:spPr>
        <p:txBody>
          <a:bodyPr>
            <a:normAutofit lnSpcReduction="10000"/>
          </a:bodyPr>
          <a:lstStyle/>
          <a:p>
            <a:pPr>
              <a:lnSpc>
                <a:spcPct val="80000"/>
              </a:lnSpc>
              <a:buFontTx/>
              <a:buNone/>
            </a:pPr>
            <a:r>
              <a:rPr lang="en-US" sz="2400" smtClean="0"/>
              <a:t> - </a:t>
            </a:r>
            <a:r>
              <a:rPr lang="en-US" sz="2200" smtClean="0"/>
              <a:t>Поред корекције нутритивног дефицита,терапија подразумева и отклањанје основног узрока.</a:t>
            </a:r>
          </a:p>
          <a:p>
            <a:pPr>
              <a:lnSpc>
                <a:spcPct val="80000"/>
              </a:lnSpc>
              <a:buFontTx/>
              <a:buNone/>
            </a:pPr>
            <a:r>
              <a:rPr lang="en-US" sz="2200" smtClean="0"/>
              <a:t> - У циљу бржег опоравка,неопходно је обезбедити већи протеинско-калоријски унос,као и надокнаду дефицита микроелемената и витамина.</a:t>
            </a:r>
          </a:p>
          <a:p>
            <a:pPr>
              <a:lnSpc>
                <a:spcPct val="80000"/>
              </a:lnSpc>
              <a:buFontTx/>
              <a:buNone/>
            </a:pPr>
            <a:r>
              <a:rPr lang="en-US" sz="2200" smtClean="0"/>
              <a:t> - Особама са ризиком од протеинско енергетског дефицита(ПЕД) препоручује се добро избалансирана исхрана са адекватном нутритивном густином. У том смислу протеинско-енергетска вредност хране треба да се повећава за најмање 35%. Хиперкалоријску надокнаду отпочети при концентрацији албумина у серуму &lt; 3,5г/дл, а предложени минимум је 35 кцал/кг телесне масе и 20% протеина у укупној енергетској вредности унесене хране.</a:t>
            </a:r>
          </a:p>
          <a:p>
            <a:pPr>
              <a:lnSpc>
                <a:spcPct val="80000"/>
              </a:lnSpc>
              <a:buFontTx/>
              <a:buNone/>
            </a:pPr>
            <a:r>
              <a:rPr lang="en-US" sz="2200" smtClean="0"/>
              <a:t> -  Концентрација албумина &lt; 3,2 г/дл, болест, продужено трајање ПЕД или критично здравствено стање, оболелог када уобичајени пут уноса хране и суплемената није могућ, намећу нужност примене алтернативног поступка исхране у виду периферне парентералне или ентералне исхране</a:t>
            </a:r>
            <a:r>
              <a:rPr lang="en-US" sz="2400" smtClean="0"/>
              <a:t>.</a:t>
            </a:r>
          </a:p>
        </p:txBody>
      </p:sp>
    </p:spTree>
    <p:extLst>
      <p:ext uri="{BB962C8B-B14F-4D97-AF65-F5344CB8AC3E}">
        <p14:creationId xmlns:p14="http://schemas.microsoft.com/office/powerpoint/2010/main" xmlns="" val="42521197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idx="1"/>
          </p:nvPr>
        </p:nvSpPr>
        <p:spPr/>
        <p:txBody>
          <a:bodyPr/>
          <a:lstStyle/>
          <a:p>
            <a:pPr>
              <a:buFontTx/>
              <a:buNone/>
            </a:pPr>
            <a:r>
              <a:rPr lang="en-US" sz="2400" smtClean="0"/>
              <a:t> - Начин и дужина примене, као и врста и количина суплемената морају бити прилагођени постојећој болести и стању болесника, јер правовремена, адекватна, агресивна надокнада нутријената може сачувати живот оболелој старој особи.</a:t>
            </a:r>
          </a:p>
          <a:p>
            <a:pPr>
              <a:buFontTx/>
              <a:buNone/>
            </a:pPr>
            <a:r>
              <a:rPr lang="en-US" sz="2800" smtClean="0"/>
              <a:t> </a:t>
            </a:r>
            <a:r>
              <a:rPr lang="en-US" sz="2400" smtClean="0"/>
              <a:t>- У случају потребе за тоталном (и дуготрајном) парентералном исхраном (нпр. тешки облици ПЕД са концентрацијомалбумина &lt; 2 г/дл) предност се даје увођењу перкутаног ентералног тубуса кроз гастростому, у односу на назогастричне сонде.</a:t>
            </a:r>
          </a:p>
        </p:txBody>
      </p:sp>
    </p:spTree>
    <p:extLst>
      <p:ext uri="{BB962C8B-B14F-4D97-AF65-F5344CB8AC3E}">
        <p14:creationId xmlns:p14="http://schemas.microsoft.com/office/powerpoint/2010/main" xmlns="" val="9723704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p:txBody>
          <a:bodyPr/>
          <a:lstStyle/>
          <a:p>
            <a:pPr>
              <a:buFontTx/>
              <a:buNone/>
            </a:pPr>
            <a:r>
              <a:rPr lang="en-US" sz="2400" smtClean="0"/>
              <a:t>Нужност правовремене интервенције види се по томе да побољшање биохемијских и физиолошких маркера ПЕД код протеинско-енергетске надокнаде није увек задовољавајуће.</a:t>
            </a:r>
          </a:p>
          <a:p>
            <a:pPr>
              <a:buFontTx/>
              <a:buNone/>
            </a:pPr>
            <a:r>
              <a:rPr lang="en-US" sz="2400" smtClean="0"/>
              <a:t> Могуће је да се рестаурација функције имунског система и хематопоезе (концентрације хемоглобина),  чак и након адекватне надокнаде хранљивих материја,не постиже у целости.</a:t>
            </a:r>
          </a:p>
        </p:txBody>
      </p:sp>
    </p:spTree>
    <p:extLst>
      <p:ext uri="{BB962C8B-B14F-4D97-AF65-F5344CB8AC3E}">
        <p14:creationId xmlns:p14="http://schemas.microsoft.com/office/powerpoint/2010/main" xmlns="" val="582223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title" idx="4294967295"/>
          </p:nvPr>
        </p:nvSpPr>
        <p:spPr>
          <a:xfrm>
            <a:off x="611188" y="2205038"/>
            <a:ext cx="8229600" cy="1143000"/>
          </a:xfrm>
        </p:spPr>
        <p:txBody>
          <a:bodyPr anchor="b">
            <a:normAutofit fontScale="90000"/>
          </a:bodyPr>
          <a:lstStyle/>
          <a:p>
            <a:pPr eaLnBrk="1" hangingPunct="1"/>
            <a:r>
              <a:rPr lang="sl-SI" smtClean="0">
                <a:latin typeface="Times New Roman" pitchFamily="18" charset="0"/>
              </a:rPr>
              <a:t>П</a:t>
            </a:r>
            <a:r>
              <a:rPr lang="sr-Cyrl-CS" smtClean="0">
                <a:latin typeface="Times New Roman" pitchFamily="18" charset="0"/>
              </a:rPr>
              <a:t>реједање</a:t>
            </a:r>
            <a:r>
              <a:rPr lang="sl-SI" smtClean="0">
                <a:latin typeface="Times New Roman" pitchFamily="18" charset="0"/>
              </a:rPr>
              <a:t> (</a:t>
            </a:r>
            <a:r>
              <a:rPr lang="sr-Cyrl-CS" smtClean="0">
                <a:latin typeface="Times New Roman" pitchFamily="18" charset="0"/>
              </a:rPr>
              <a:t>Бинге</a:t>
            </a:r>
            <a:r>
              <a:rPr lang="sl-SI" smtClean="0">
                <a:latin typeface="Times New Roman" pitchFamily="18" charset="0"/>
              </a:rPr>
              <a:t> </a:t>
            </a:r>
            <a:r>
              <a:rPr lang="sr-Cyrl-CS" smtClean="0">
                <a:latin typeface="Times New Roman" pitchFamily="18" charset="0"/>
              </a:rPr>
              <a:t>Еатинг</a:t>
            </a:r>
            <a:r>
              <a:rPr lang="sl-SI" smtClean="0">
                <a:latin typeface="Times New Roman" pitchFamily="18" charset="0"/>
              </a:rPr>
              <a:t> </a:t>
            </a:r>
            <a:r>
              <a:rPr lang="sr-Cyrl-CS" smtClean="0">
                <a:latin typeface="Times New Roman" pitchFamily="18" charset="0"/>
              </a:rPr>
              <a:t>Дисордер</a:t>
            </a:r>
            <a:r>
              <a:rPr lang="sl-SI" smtClean="0">
                <a:latin typeface="Times New Roman" pitchFamily="18" charset="0"/>
              </a:rPr>
              <a:t>)</a:t>
            </a:r>
            <a:endParaRPr lang="sr-Latn-CS" smtClean="0">
              <a:latin typeface="Times New Roman" pitchFamily="18" charset="0"/>
            </a:endParaRPr>
          </a:p>
        </p:txBody>
      </p:sp>
    </p:spTree>
    <p:extLst>
      <p:ext uri="{BB962C8B-B14F-4D97-AF65-F5344CB8AC3E}">
        <p14:creationId xmlns:p14="http://schemas.microsoft.com/office/powerpoint/2010/main" xmlns="" val="35496048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p:txBody>
          <a:bodyPr anchor="b">
            <a:normAutofit fontScale="90000"/>
          </a:bodyPr>
          <a:lstStyle/>
          <a:p>
            <a:pPr eaLnBrk="1" hangingPunct="1"/>
            <a:r>
              <a:rPr lang="sl-SI" smtClean="0">
                <a:latin typeface="Times New Roman" pitchFamily="18" charset="0"/>
              </a:rPr>
              <a:t>П</a:t>
            </a:r>
            <a:r>
              <a:rPr lang="sr-Cyrl-CS" smtClean="0">
                <a:latin typeface="Times New Roman" pitchFamily="18" charset="0"/>
              </a:rPr>
              <a:t>реједање</a:t>
            </a:r>
            <a:r>
              <a:rPr lang="sl-SI" smtClean="0">
                <a:latin typeface="Times New Roman" pitchFamily="18" charset="0"/>
              </a:rPr>
              <a:t> (</a:t>
            </a:r>
            <a:r>
              <a:rPr lang="sr-Cyrl-CS" smtClean="0">
                <a:latin typeface="Times New Roman" pitchFamily="18" charset="0"/>
              </a:rPr>
              <a:t>Бинге</a:t>
            </a:r>
            <a:r>
              <a:rPr lang="sl-SI" smtClean="0">
                <a:latin typeface="Times New Roman" pitchFamily="18" charset="0"/>
              </a:rPr>
              <a:t> </a:t>
            </a:r>
            <a:r>
              <a:rPr lang="sr-Cyrl-CS" smtClean="0">
                <a:latin typeface="Times New Roman" pitchFamily="18" charset="0"/>
              </a:rPr>
              <a:t>Еатинг</a:t>
            </a:r>
            <a:r>
              <a:rPr lang="sl-SI" smtClean="0">
                <a:latin typeface="Times New Roman" pitchFamily="18" charset="0"/>
              </a:rPr>
              <a:t> </a:t>
            </a:r>
            <a:r>
              <a:rPr lang="sr-Cyrl-CS" smtClean="0">
                <a:latin typeface="Times New Roman" pitchFamily="18" charset="0"/>
              </a:rPr>
              <a:t>Дисордер</a:t>
            </a:r>
            <a:r>
              <a:rPr lang="sl-SI" smtClean="0">
                <a:latin typeface="Times New Roman" pitchFamily="18" charset="0"/>
              </a:rPr>
              <a:t>)</a:t>
            </a:r>
            <a:endParaRPr lang="sr-Latn-CS" smtClean="0">
              <a:latin typeface="Times New Roman" pitchFamily="18" charset="0"/>
            </a:endParaRPr>
          </a:p>
        </p:txBody>
      </p:sp>
      <p:sp>
        <p:nvSpPr>
          <p:cNvPr id="25603" name="Rectangle 3"/>
          <p:cNvSpPr>
            <a:spLocks noGrp="1" noChangeArrowheads="1"/>
          </p:cNvSpPr>
          <p:nvPr>
            <p:ph type="body" idx="4294967295"/>
          </p:nvPr>
        </p:nvSpPr>
        <p:spPr/>
        <p:txBody>
          <a:bodyPr/>
          <a:lstStyle/>
          <a:p>
            <a:pPr marL="469900" indent="-469900" eaLnBrk="1" hangingPunct="1"/>
            <a:r>
              <a:rPr lang="sl-SI" sz="2800" smtClean="0">
                <a:latin typeface="Times New Roman" pitchFamily="18" charset="0"/>
              </a:rPr>
              <a:t>Преједање је импулсивно, неконтролисано и обично се завршава или значајним физичким сметњама или просто недостатком хране (поједу се све кућне залихе). </a:t>
            </a:r>
          </a:p>
          <a:p>
            <a:pPr marL="469900" indent="-469900" eaLnBrk="1" hangingPunct="1"/>
            <a:r>
              <a:rPr lang="sl-SI" sz="2800" smtClean="0">
                <a:latin typeface="Times New Roman" pitchFamily="18" charset="0"/>
              </a:rPr>
              <a:t>Епизода преједања се дешава повремено, траје неколико сати и за разлику од булимичног поремећаја, нема компензаторног понашања у виду изазивања повраћања или злоупотребе лекова за пражњење. Ово је основна разлика између ова два поремећаја.</a:t>
            </a:r>
            <a:endParaRPr lang="sr-Latn-CS" sz="2800" smtClean="0">
              <a:latin typeface="Times New Roman" pitchFamily="18" charset="0"/>
            </a:endParaRPr>
          </a:p>
        </p:txBody>
      </p:sp>
    </p:spTree>
    <p:extLst>
      <p:ext uri="{BB962C8B-B14F-4D97-AF65-F5344CB8AC3E}">
        <p14:creationId xmlns:p14="http://schemas.microsoft.com/office/powerpoint/2010/main" xmlns="" val="338240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0"/>
            <a:ext cx="9144000" cy="765175"/>
          </a:xfrm>
        </p:spPr>
        <p:txBody>
          <a:bodyPr/>
          <a:lstStyle/>
          <a:p>
            <a:pPr eaLnBrk="1" hangingPunct="1">
              <a:defRPr/>
            </a:pPr>
            <a:r>
              <a:rPr lang="sr-Cyrl-CS" sz="3600" dirty="0" smtClean="0"/>
              <a:t>АНКЕТА ИНДИВИДУАЛНЕ ИСХРАНЕ</a:t>
            </a:r>
            <a:endParaRPr lang="sr-Latn-CS" sz="3600" dirty="0" smtClean="0"/>
          </a:p>
        </p:txBody>
      </p:sp>
      <p:sp>
        <p:nvSpPr>
          <p:cNvPr id="22531" name="Rectangle 3"/>
          <p:cNvSpPr>
            <a:spLocks noGrp="1" noChangeArrowheads="1"/>
          </p:cNvSpPr>
          <p:nvPr>
            <p:ph type="body" idx="4294967295"/>
          </p:nvPr>
        </p:nvSpPr>
        <p:spPr>
          <a:xfrm>
            <a:off x="0" y="908050"/>
            <a:ext cx="9144000" cy="5949950"/>
          </a:xfrm>
        </p:spPr>
        <p:txBody>
          <a:bodyPr/>
          <a:lstStyle/>
          <a:p>
            <a:pPr eaLnBrk="1" hangingPunct="1">
              <a:buFontTx/>
              <a:buNone/>
              <a:defRPr/>
            </a:pPr>
            <a:r>
              <a:rPr lang="en-US" sz="2800" dirty="0" smtClean="0">
                <a:effectLst>
                  <a:outerShdw blurRad="38100" dist="38100" dir="2700000" algn="tl">
                    <a:srgbClr val="FFFFFF"/>
                  </a:outerShdw>
                </a:effectLst>
              </a:rPr>
              <a:t>       </a:t>
            </a:r>
            <a:r>
              <a:rPr lang="sr-Cyrl-CS" sz="2800" dirty="0" smtClean="0"/>
              <a:t>Прикупљају се подаци о исхрани једне особе:</a:t>
            </a:r>
          </a:p>
          <a:p>
            <a:pPr marL="514350" indent="-514350" eaLnBrk="1" hangingPunct="1">
              <a:buFont typeface="+mj-lt"/>
              <a:buAutoNum type="arabicPeriod"/>
              <a:defRPr/>
            </a:pPr>
            <a:r>
              <a:rPr lang="sr-Cyrl-CS" sz="2800" u="sng" dirty="0" smtClean="0"/>
              <a:t>Мерењем НАМИРНИЦА-ХРАНЕ</a:t>
            </a:r>
            <a:endParaRPr lang="sr-Cyrl-CS" sz="2800" dirty="0" smtClean="0"/>
          </a:p>
          <a:p>
            <a:pPr marL="514350" indent="-514350" eaLnBrk="1" hangingPunct="1">
              <a:buFont typeface="+mj-lt"/>
              <a:buAutoNum type="arabicPeriod"/>
              <a:defRPr/>
            </a:pPr>
            <a:r>
              <a:rPr lang="sr-Cyrl-CS" sz="2800" u="sng" dirty="0" smtClean="0"/>
              <a:t>Проценом количине унете хране</a:t>
            </a:r>
            <a:endParaRPr lang="sr-Cyrl-CS" sz="2800" dirty="0" smtClean="0"/>
          </a:p>
          <a:p>
            <a:pPr marL="514350" indent="-514350" eaLnBrk="1" hangingPunct="1">
              <a:buFont typeface="+mj-lt"/>
              <a:buAutoNum type="arabicPeriod"/>
              <a:defRPr/>
            </a:pPr>
            <a:r>
              <a:rPr lang="sr-Cyrl-CS" sz="2800" u="sng" dirty="0" smtClean="0"/>
              <a:t>Присећањем</a:t>
            </a:r>
            <a:r>
              <a:rPr lang="sr-Cyrl-CS" sz="2800" dirty="0" smtClean="0"/>
              <a:t> о количинама, врстама и начину припремања хране у протекла 24 сата</a:t>
            </a:r>
          </a:p>
          <a:p>
            <a:pPr eaLnBrk="1" hangingPunct="1">
              <a:defRPr/>
            </a:pPr>
            <a:endParaRPr lang="sr-Latn-CS" sz="2800"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nchor="b">
            <a:normAutofit fontScale="90000"/>
          </a:bodyPr>
          <a:lstStyle/>
          <a:p>
            <a:pPr eaLnBrk="1" hangingPunct="1"/>
            <a:r>
              <a:rPr lang="sl-SI" b="1" smtClean="0">
                <a:latin typeface="Times New Roman" pitchFamily="18" charset="0"/>
              </a:rPr>
              <a:t>П</a:t>
            </a:r>
            <a:r>
              <a:rPr lang="sr-Cyrl-CS" b="1" smtClean="0">
                <a:latin typeface="Times New Roman" pitchFamily="18" charset="0"/>
              </a:rPr>
              <a:t>реједање</a:t>
            </a:r>
            <a:r>
              <a:rPr lang="sl-SI" b="1" smtClean="0">
                <a:latin typeface="Times New Roman" pitchFamily="18" charset="0"/>
              </a:rPr>
              <a:t> (</a:t>
            </a:r>
            <a:r>
              <a:rPr lang="sr-Cyrl-CS" b="1" smtClean="0">
                <a:latin typeface="Times New Roman" pitchFamily="18" charset="0"/>
              </a:rPr>
              <a:t>Бинге</a:t>
            </a:r>
            <a:r>
              <a:rPr lang="sl-SI" b="1" smtClean="0">
                <a:latin typeface="Times New Roman" pitchFamily="18" charset="0"/>
              </a:rPr>
              <a:t> </a:t>
            </a:r>
            <a:r>
              <a:rPr lang="sr-Cyrl-CS" b="1" smtClean="0">
                <a:latin typeface="Times New Roman" pitchFamily="18" charset="0"/>
              </a:rPr>
              <a:t>Еатинг</a:t>
            </a:r>
            <a:r>
              <a:rPr lang="sl-SI" b="1" smtClean="0">
                <a:latin typeface="Times New Roman" pitchFamily="18" charset="0"/>
              </a:rPr>
              <a:t> </a:t>
            </a:r>
            <a:r>
              <a:rPr lang="sr-Cyrl-CS" b="1" smtClean="0">
                <a:latin typeface="Times New Roman" pitchFamily="18" charset="0"/>
              </a:rPr>
              <a:t>Дисордер</a:t>
            </a:r>
            <a:r>
              <a:rPr lang="sl-SI" b="1" smtClean="0">
                <a:latin typeface="Times New Roman" pitchFamily="18" charset="0"/>
              </a:rPr>
              <a:t>)</a:t>
            </a:r>
            <a:endParaRPr lang="sr-Latn-CS" b="1" smtClean="0">
              <a:latin typeface="Times New Roman" pitchFamily="18" charset="0"/>
            </a:endParaRPr>
          </a:p>
        </p:txBody>
      </p:sp>
      <p:sp>
        <p:nvSpPr>
          <p:cNvPr id="26627" name="Rectangle 3"/>
          <p:cNvSpPr>
            <a:spLocks noGrp="1" noChangeArrowheads="1"/>
          </p:cNvSpPr>
          <p:nvPr>
            <p:ph type="body" idx="4294967295"/>
          </p:nvPr>
        </p:nvSpPr>
        <p:spPr/>
        <p:txBody>
          <a:bodyPr>
            <a:normAutofit lnSpcReduction="10000"/>
          </a:bodyPr>
          <a:lstStyle/>
          <a:p>
            <a:pPr marL="469900" indent="-469900" eaLnBrk="1" hangingPunct="1">
              <a:lnSpc>
                <a:spcPct val="80000"/>
              </a:lnSpc>
            </a:pPr>
            <a:endParaRPr lang="sl-SI" sz="2800" smtClean="0">
              <a:latin typeface="Times New Roman" pitchFamily="18" charset="0"/>
            </a:endParaRPr>
          </a:p>
          <a:p>
            <a:pPr marL="469900" indent="-469900" eaLnBrk="1" hangingPunct="1">
              <a:lnSpc>
                <a:spcPct val="80000"/>
              </a:lnSpc>
            </a:pPr>
            <a:r>
              <a:rPr lang="sl-SI" sz="2800" smtClean="0">
                <a:latin typeface="Times New Roman" pitchFamily="18" charset="0"/>
              </a:rPr>
              <a:t>Провоцирајући фактори за епизоде преједања су по правилу стања туге и усамљености. </a:t>
            </a:r>
          </a:p>
          <a:p>
            <a:pPr marL="469900" indent="-469900" eaLnBrk="1" hangingPunct="1">
              <a:lnSpc>
                <a:spcPct val="80000"/>
              </a:lnSpc>
            </a:pPr>
            <a:r>
              <a:rPr lang="sl-SI" sz="2800" smtClean="0">
                <a:latin typeface="Times New Roman" pitchFamily="18" charset="0"/>
              </a:rPr>
              <a:t>Пратећи, додатно девастирајући чиниоци су осећање стида и самооптуживање  и самомржња, фаза која настаје после преједања. </a:t>
            </a:r>
          </a:p>
          <a:p>
            <a:pPr marL="469900" indent="-469900" eaLnBrk="1" hangingPunct="1">
              <a:lnSpc>
                <a:spcPct val="80000"/>
              </a:lnSpc>
            </a:pPr>
            <a:r>
              <a:rPr lang="ru-RU" sz="2800" smtClean="0">
                <a:latin typeface="Times New Roman" pitchFamily="18" charset="0"/>
              </a:rPr>
              <a:t>Често се </a:t>
            </a:r>
            <a:r>
              <a:rPr lang="sr-Cyrl-CS" sz="2800" smtClean="0">
                <a:latin typeface="Times New Roman" pitchFamily="18" charset="0"/>
              </a:rPr>
              <a:t>д</a:t>
            </a:r>
            <a:r>
              <a:rPr lang="ru-RU" sz="2800" smtClean="0">
                <a:latin typeface="Times New Roman" pitchFamily="18" charset="0"/>
              </a:rPr>
              <a:t>ешава да после епизода преједања спроводе врло строге дијете. </a:t>
            </a:r>
          </a:p>
          <a:p>
            <a:pPr marL="469900" indent="-469900" eaLnBrk="1" hangingPunct="1">
              <a:lnSpc>
                <a:spcPct val="80000"/>
              </a:lnSpc>
            </a:pPr>
            <a:r>
              <a:rPr lang="sl-SI" sz="2800" smtClean="0">
                <a:latin typeface="Times New Roman" pitchFamily="18" charset="0"/>
              </a:rPr>
              <a:t>У највећем броју случајева овај поремећај је праћен и повећаном телесном масом. Процењује се да 30% гојазних пате од овог поремећаја исхране.</a:t>
            </a:r>
            <a:endParaRPr lang="sr-Latn-CS" sz="2800" smtClean="0">
              <a:latin typeface="Times New Roman" pitchFamily="18" charset="0"/>
            </a:endParaRPr>
          </a:p>
        </p:txBody>
      </p:sp>
    </p:spTree>
    <p:extLst>
      <p:ext uri="{BB962C8B-B14F-4D97-AF65-F5344CB8AC3E}">
        <p14:creationId xmlns:p14="http://schemas.microsoft.com/office/powerpoint/2010/main" xmlns="" val="15991902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nchor="b">
            <a:normAutofit fontScale="90000"/>
          </a:bodyPr>
          <a:lstStyle/>
          <a:p>
            <a:pPr eaLnBrk="1" hangingPunct="1"/>
            <a:r>
              <a:rPr lang="sl-SI" smtClean="0">
                <a:latin typeface="Times New Roman" pitchFamily="18" charset="0"/>
              </a:rPr>
              <a:t>П</a:t>
            </a:r>
            <a:r>
              <a:rPr lang="sr-Cyrl-CS" smtClean="0">
                <a:latin typeface="Times New Roman" pitchFamily="18" charset="0"/>
              </a:rPr>
              <a:t>реједање</a:t>
            </a:r>
            <a:r>
              <a:rPr lang="sl-SI" smtClean="0">
                <a:latin typeface="Times New Roman" pitchFamily="18" charset="0"/>
              </a:rPr>
              <a:t> (</a:t>
            </a:r>
            <a:r>
              <a:rPr lang="sr-Cyrl-CS" smtClean="0">
                <a:latin typeface="Times New Roman" pitchFamily="18" charset="0"/>
              </a:rPr>
              <a:t>Бинге</a:t>
            </a:r>
            <a:r>
              <a:rPr lang="sl-SI" smtClean="0">
                <a:latin typeface="Times New Roman" pitchFamily="18" charset="0"/>
              </a:rPr>
              <a:t> </a:t>
            </a:r>
            <a:r>
              <a:rPr lang="sr-Cyrl-CS" smtClean="0">
                <a:latin typeface="Times New Roman" pitchFamily="18" charset="0"/>
              </a:rPr>
              <a:t>Еатинг</a:t>
            </a:r>
            <a:r>
              <a:rPr lang="sl-SI" smtClean="0">
                <a:latin typeface="Times New Roman" pitchFamily="18" charset="0"/>
              </a:rPr>
              <a:t> </a:t>
            </a:r>
            <a:r>
              <a:rPr lang="sr-Cyrl-CS" smtClean="0">
                <a:latin typeface="Times New Roman" pitchFamily="18" charset="0"/>
              </a:rPr>
              <a:t>Дисордер</a:t>
            </a:r>
            <a:r>
              <a:rPr lang="sl-SI" smtClean="0">
                <a:latin typeface="Times New Roman" pitchFamily="18" charset="0"/>
              </a:rPr>
              <a:t>)</a:t>
            </a:r>
            <a:endParaRPr lang="sr-Latn-CS" smtClean="0">
              <a:latin typeface="Times New Roman" pitchFamily="18" charset="0"/>
            </a:endParaRPr>
          </a:p>
        </p:txBody>
      </p:sp>
      <p:sp>
        <p:nvSpPr>
          <p:cNvPr id="27651" name="Rectangle 3"/>
          <p:cNvSpPr>
            <a:spLocks noGrp="1" noChangeArrowheads="1"/>
          </p:cNvSpPr>
          <p:nvPr>
            <p:ph type="body" idx="4294967295"/>
          </p:nvPr>
        </p:nvSpPr>
        <p:spPr/>
        <p:txBody>
          <a:bodyPr/>
          <a:lstStyle/>
          <a:p>
            <a:pPr marL="469900" indent="-469900" eaLnBrk="1" hangingPunct="1">
              <a:lnSpc>
                <a:spcPct val="90000"/>
              </a:lnSpc>
            </a:pPr>
            <a:endParaRPr lang="sr-Latn-CS" sz="2800" smtClean="0">
              <a:latin typeface="Times New Roman" pitchFamily="18" charset="0"/>
            </a:endParaRPr>
          </a:p>
          <a:p>
            <a:pPr marL="469900" indent="-469900" eaLnBrk="1" hangingPunct="1">
              <a:lnSpc>
                <a:spcPct val="90000"/>
              </a:lnSpc>
            </a:pPr>
            <a:r>
              <a:rPr lang="ru-RU" sz="2800" smtClean="0">
                <a:latin typeface="Times New Roman" pitchFamily="18" charset="0"/>
              </a:rPr>
              <a:t>У позадини поремећаја је, као и код булимије, депресивна компонента, ниско самопоштовање и ниска самооцена, тако да је стручњак за ментално здравље неопходан члан терапеутског тима.</a:t>
            </a:r>
            <a:endParaRPr lang="sr-Latn-CS" sz="2800" smtClean="0">
              <a:latin typeface="Times New Roman" pitchFamily="18" charset="0"/>
            </a:endParaRPr>
          </a:p>
          <a:p>
            <a:pPr marL="469900" indent="-469900" eaLnBrk="1" hangingPunct="1">
              <a:lnSpc>
                <a:spcPct val="90000"/>
              </a:lnSpc>
            </a:pPr>
            <a:r>
              <a:rPr lang="ru-RU" sz="2800" smtClean="0">
                <a:latin typeface="Times New Roman" pitchFamily="18" charset="0"/>
              </a:rPr>
              <a:t>Као и особе које пате од булимије и ови пацијенти су свесни да имају проблем и најчешће лечење почиње на њихову иницијативу. Уз адекватан терапеутски третман изгледи за излечење су велики.</a:t>
            </a:r>
            <a:endParaRPr lang="sr-Latn-CS" sz="2800" smtClean="0">
              <a:latin typeface="Times New Roman" pitchFamily="18" charset="0"/>
            </a:endParaRPr>
          </a:p>
          <a:p>
            <a:pPr marL="469900" indent="-469900" eaLnBrk="1" hangingPunct="1">
              <a:lnSpc>
                <a:spcPct val="90000"/>
              </a:lnSpc>
            </a:pPr>
            <a:endParaRPr lang="sr-Latn-CS" sz="2800" smtClean="0">
              <a:latin typeface="Times New Roman" pitchFamily="18" charset="0"/>
            </a:endParaRPr>
          </a:p>
        </p:txBody>
      </p:sp>
    </p:spTree>
    <p:extLst>
      <p:ext uri="{BB962C8B-B14F-4D97-AF65-F5344CB8AC3E}">
        <p14:creationId xmlns:p14="http://schemas.microsoft.com/office/powerpoint/2010/main" xmlns="" val="5584405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p:txBody>
          <a:bodyPr anchor="b">
            <a:normAutofit fontScale="90000"/>
          </a:bodyPr>
          <a:lstStyle/>
          <a:p>
            <a:pPr eaLnBrk="1" hangingPunct="1"/>
            <a:r>
              <a:rPr lang="en-US" b="1" smtClean="0">
                <a:latin typeface="Times New Roman" pitchFamily="18" charset="0"/>
              </a:rPr>
              <a:t>Здравствене последице преједања</a:t>
            </a:r>
            <a:r>
              <a:rPr lang="sr-Latn-CS" smtClean="0"/>
              <a:t> </a:t>
            </a:r>
          </a:p>
        </p:txBody>
      </p:sp>
      <p:sp>
        <p:nvSpPr>
          <p:cNvPr id="28675" name="Rectangle 3"/>
          <p:cNvSpPr>
            <a:spLocks noGrp="1" noChangeArrowheads="1"/>
          </p:cNvSpPr>
          <p:nvPr>
            <p:ph type="body" idx="4294967295"/>
          </p:nvPr>
        </p:nvSpPr>
        <p:spPr/>
        <p:txBody>
          <a:bodyPr/>
          <a:lstStyle/>
          <a:p>
            <a:pPr marL="469900" indent="-469900" eaLnBrk="1" hangingPunct="1">
              <a:buFontTx/>
              <a:buNone/>
            </a:pPr>
            <a:r>
              <a:rPr lang="ru-RU" smtClean="0">
                <a:latin typeface="Times New Roman" pitchFamily="18" charset="0"/>
              </a:rPr>
              <a:t>Поремећај (повећање) нивоа холестерола и триглицерида у серуму </a:t>
            </a:r>
          </a:p>
          <a:p>
            <a:pPr marL="469900" indent="-469900" eaLnBrk="1" hangingPunct="1">
              <a:buFont typeface="Wingdings" pitchFamily="2" charset="2"/>
              <a:buChar char="§"/>
            </a:pPr>
            <a:r>
              <a:rPr lang="ru-RU" smtClean="0">
                <a:latin typeface="Times New Roman" pitchFamily="18" charset="0"/>
              </a:rPr>
              <a:t>Висок крвни притисак и удружени кардиоваскуларни проблеми</a:t>
            </a:r>
          </a:p>
          <a:p>
            <a:pPr marL="469900" indent="-469900" eaLnBrk="1" hangingPunct="1">
              <a:buFont typeface="Wingdings" pitchFamily="2" charset="2"/>
              <a:buChar char="§"/>
            </a:pPr>
            <a:r>
              <a:rPr lang="ru-RU" smtClean="0">
                <a:latin typeface="Times New Roman" pitchFamily="18" charset="0"/>
              </a:rPr>
              <a:t>Висок ризик оболевања од шећерне болести</a:t>
            </a:r>
            <a:endParaRPr lang="en-US" smtClean="0">
              <a:latin typeface="Times New Roman" pitchFamily="18" charset="0"/>
            </a:endParaRPr>
          </a:p>
          <a:p>
            <a:pPr marL="469900" indent="-469900" eaLnBrk="1" hangingPunct="1">
              <a:buFont typeface="Wingdings" pitchFamily="2" charset="2"/>
              <a:buChar char="§"/>
            </a:pPr>
            <a:r>
              <a:rPr lang="en-US" smtClean="0">
                <a:latin typeface="Times New Roman" pitchFamily="18" charset="0"/>
              </a:rPr>
              <a:t>Проблеми са жучном кесом</a:t>
            </a:r>
          </a:p>
          <a:p>
            <a:pPr marL="469900" indent="-469900" eaLnBrk="1" hangingPunct="1">
              <a:buFont typeface="Wingdings" pitchFamily="2" charset="2"/>
              <a:buChar char="§"/>
            </a:pPr>
            <a:r>
              <a:rPr lang="en-US" smtClean="0">
                <a:latin typeface="Times New Roman" pitchFamily="18" charset="0"/>
              </a:rPr>
              <a:t>Пуцање зида желуца</a:t>
            </a:r>
            <a:endParaRPr lang="sr-Latn-CS" smtClean="0">
              <a:latin typeface="Times New Roman" pitchFamily="18" charset="0"/>
            </a:endParaRPr>
          </a:p>
        </p:txBody>
      </p:sp>
    </p:spTree>
    <p:extLst>
      <p:ext uri="{BB962C8B-B14F-4D97-AF65-F5344CB8AC3E}">
        <p14:creationId xmlns:p14="http://schemas.microsoft.com/office/powerpoint/2010/main" xmlns="" val="258276961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nchor="b">
            <a:normAutofit fontScale="90000"/>
          </a:bodyPr>
          <a:lstStyle/>
          <a:p>
            <a:pPr eaLnBrk="1" hangingPunct="1"/>
            <a:r>
              <a:rPr lang="sr-Cyrl-CS" b="1" smtClean="0">
                <a:latin typeface="Times New Roman" pitchFamily="18" charset="0"/>
              </a:rPr>
              <a:t>Поремећаји понашања у исхрани</a:t>
            </a:r>
            <a:endParaRPr lang="sr-Latn-CS" b="1" smtClean="0">
              <a:latin typeface="Times New Roman" pitchFamily="18" charset="0"/>
            </a:endParaRPr>
          </a:p>
        </p:txBody>
      </p:sp>
      <p:sp>
        <p:nvSpPr>
          <p:cNvPr id="29699" name="Rectangle 3"/>
          <p:cNvSpPr>
            <a:spLocks noGrp="1" noChangeArrowheads="1"/>
          </p:cNvSpPr>
          <p:nvPr>
            <p:ph type="body" idx="4294967295"/>
          </p:nvPr>
        </p:nvSpPr>
        <p:spPr/>
        <p:txBody>
          <a:bodyPr>
            <a:normAutofit lnSpcReduction="10000"/>
          </a:bodyPr>
          <a:lstStyle/>
          <a:p>
            <a:pPr marL="469900" indent="-469900" eaLnBrk="1" hangingPunct="1">
              <a:lnSpc>
                <a:spcPct val="90000"/>
              </a:lnSpc>
            </a:pPr>
            <a:endParaRPr lang="sr-Cyrl-CS" sz="2800" smtClean="0">
              <a:latin typeface="Times New Roman" pitchFamily="18" charset="0"/>
            </a:endParaRPr>
          </a:p>
          <a:p>
            <a:pPr marL="469900" indent="-469900" eaLnBrk="1" hangingPunct="1">
              <a:lnSpc>
                <a:spcPct val="90000"/>
              </a:lnSpc>
            </a:pPr>
            <a:r>
              <a:rPr lang="sl-SI" sz="2800" smtClean="0">
                <a:latin typeface="Times New Roman" pitchFamily="18" charset="0"/>
              </a:rPr>
              <a:t>Поремећаји исхране су озбиљна, понекад животно угрожавајућа, мултиузрочна обољења са тенденцијом стварања зачараног круга који резултира озбиљним физичким и психичким пропадањем особе. </a:t>
            </a:r>
          </a:p>
          <a:p>
            <a:pPr marL="469900" indent="-469900" eaLnBrk="1" hangingPunct="1">
              <a:lnSpc>
                <a:spcPct val="90000"/>
              </a:lnSpc>
            </a:pPr>
            <a:endParaRPr lang="sr-Cyrl-CS" sz="2800" smtClean="0">
              <a:latin typeface="Times New Roman" pitchFamily="18" charset="0"/>
            </a:endParaRPr>
          </a:p>
          <a:p>
            <a:pPr marL="469900" indent="-469900" eaLnBrk="1" hangingPunct="1">
              <a:lnSpc>
                <a:spcPct val="90000"/>
              </a:lnSpc>
            </a:pPr>
            <a:r>
              <a:rPr lang="sl-SI" sz="2800" smtClean="0">
                <a:latin typeface="Times New Roman" pitchFamily="18" charset="0"/>
              </a:rPr>
              <a:t>Поремећај исхране није нешто што се “закачи”. Ради се о стварним, сложеним и врло угрожавајућим стањима који узрокују озбиљне последице по здравље и укупно функционисање.</a:t>
            </a:r>
          </a:p>
        </p:txBody>
      </p:sp>
    </p:spTree>
    <p:extLst>
      <p:ext uri="{BB962C8B-B14F-4D97-AF65-F5344CB8AC3E}">
        <p14:creationId xmlns:p14="http://schemas.microsoft.com/office/powerpoint/2010/main" xmlns="" val="6747341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nchor="b">
            <a:normAutofit fontScale="90000"/>
          </a:bodyPr>
          <a:lstStyle/>
          <a:p>
            <a:pPr eaLnBrk="1" hangingPunct="1"/>
            <a:r>
              <a:rPr lang="sr-Cyrl-CS" b="1" smtClean="0">
                <a:latin typeface="Times New Roman" pitchFamily="18" charset="0"/>
              </a:rPr>
              <a:t>Поремећаји понашања у исхрани</a:t>
            </a:r>
            <a:endParaRPr lang="sr-Latn-CS" b="1" smtClean="0">
              <a:latin typeface="Times New Roman" pitchFamily="18" charset="0"/>
            </a:endParaRPr>
          </a:p>
        </p:txBody>
      </p:sp>
      <p:sp>
        <p:nvSpPr>
          <p:cNvPr id="30723" name="Rectangle 3"/>
          <p:cNvSpPr>
            <a:spLocks noGrp="1" noChangeArrowheads="1"/>
          </p:cNvSpPr>
          <p:nvPr>
            <p:ph type="body" idx="4294967295"/>
          </p:nvPr>
        </p:nvSpPr>
        <p:spPr/>
        <p:txBody>
          <a:bodyPr/>
          <a:lstStyle/>
          <a:p>
            <a:pPr marL="469900" indent="-469900" eaLnBrk="1" hangingPunct="1">
              <a:lnSpc>
                <a:spcPct val="80000"/>
              </a:lnSpc>
            </a:pPr>
            <a:endParaRPr lang="sr-Cyrl-CS" sz="2800" smtClean="0">
              <a:latin typeface="Times New Roman" pitchFamily="18" charset="0"/>
            </a:endParaRPr>
          </a:p>
          <a:p>
            <a:pPr marL="469900" indent="-469900" eaLnBrk="1" hangingPunct="1">
              <a:lnSpc>
                <a:spcPct val="80000"/>
              </a:lnSpc>
            </a:pPr>
            <a:r>
              <a:rPr lang="en-US" sz="2800" smtClean="0">
                <a:latin typeface="Times New Roman" pitchFamily="18" charset="0"/>
              </a:rPr>
              <a:t>Особама</a:t>
            </a:r>
            <a:r>
              <a:rPr lang="sl-SI" sz="2800" smtClean="0">
                <a:latin typeface="Times New Roman" pitchFamily="18" charset="0"/>
              </a:rPr>
              <a:t> кој</a:t>
            </a:r>
            <a:r>
              <a:rPr lang="en-US" sz="2800" smtClean="0">
                <a:latin typeface="Times New Roman" pitchFamily="18" charset="0"/>
              </a:rPr>
              <a:t>е</a:t>
            </a:r>
            <a:r>
              <a:rPr lang="sl-SI" sz="2800" smtClean="0">
                <a:latin typeface="Times New Roman" pitchFamily="18" charset="0"/>
              </a:rPr>
              <a:t> пате од ових поремећаја неопходна је стручна помоћ. Што се лечење пре започне, већи су изгледи за успешно и физичко и психичко оздрављење.</a:t>
            </a:r>
            <a:endParaRPr lang="sr-Cyrl-CS" sz="2800" smtClean="0">
              <a:latin typeface="Times New Roman" pitchFamily="18" charset="0"/>
            </a:endParaRPr>
          </a:p>
          <a:p>
            <a:pPr marL="469900" indent="-469900" eaLnBrk="1" hangingPunct="1">
              <a:lnSpc>
                <a:spcPct val="80000"/>
              </a:lnSpc>
              <a:buFontTx/>
              <a:buNone/>
            </a:pPr>
            <a:endParaRPr lang="sr-Cyrl-CS" sz="2800" smtClean="0">
              <a:latin typeface="Times New Roman" pitchFamily="18" charset="0"/>
            </a:endParaRPr>
          </a:p>
          <a:p>
            <a:pPr marL="469900" indent="-469900" eaLnBrk="1" hangingPunct="1">
              <a:lnSpc>
                <a:spcPct val="80000"/>
              </a:lnSpc>
            </a:pPr>
            <a:r>
              <a:rPr lang="ru-RU" sz="2800" smtClean="0">
                <a:latin typeface="Times New Roman" pitchFamily="18" charset="0"/>
              </a:rPr>
              <a:t>Превенција, с друге стране, захтева да сви сегменти друштва признају да проблем постоји и да удружено раде на томе да до ових поремећаја не дође. Овде се, пре свега мисли на међусобну сарадњу школских, породичних и здравствених система.</a:t>
            </a:r>
            <a:endParaRPr lang="sr-Latn-CS" sz="2800" smtClean="0">
              <a:latin typeface="Times New Roman" pitchFamily="18" charset="0"/>
            </a:endParaRPr>
          </a:p>
          <a:p>
            <a:pPr marL="469900" indent="-469900" eaLnBrk="1" hangingPunct="1">
              <a:lnSpc>
                <a:spcPct val="80000"/>
              </a:lnSpc>
            </a:pPr>
            <a:endParaRPr lang="sr-Latn-CS" sz="2800" smtClean="0">
              <a:latin typeface="Times New Roman" pitchFamily="18" charset="0"/>
            </a:endParaRPr>
          </a:p>
        </p:txBody>
      </p:sp>
    </p:spTree>
    <p:extLst>
      <p:ext uri="{BB962C8B-B14F-4D97-AF65-F5344CB8AC3E}">
        <p14:creationId xmlns:p14="http://schemas.microsoft.com/office/powerpoint/2010/main" xmlns="" val="20972728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body" idx="4294967295"/>
          </p:nvPr>
        </p:nvSpPr>
        <p:spPr>
          <a:xfrm>
            <a:off x="642938" y="836613"/>
            <a:ext cx="7773987" cy="4864100"/>
          </a:xfrm>
        </p:spPr>
        <p:txBody>
          <a:bodyPr>
            <a:normAutofit lnSpcReduction="10000"/>
          </a:bodyPr>
          <a:lstStyle/>
          <a:p>
            <a:pPr algn="just">
              <a:lnSpc>
                <a:spcPct val="90000"/>
              </a:lnSpc>
              <a:buFont typeface="Wingdings" pitchFamily="2" charset="2"/>
              <a:buNone/>
            </a:pPr>
            <a:r>
              <a:rPr lang="sr-Cyrl-CS" sz="2800" smtClean="0">
                <a:solidFill>
                  <a:schemeClr val="tx2"/>
                </a:solidFill>
                <a:latin typeface="Bookman Old Style" pitchFamily="18" charset="0"/>
              </a:rPr>
              <a:t>Последњих</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година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прошлог</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века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све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чешће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се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говорило</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о</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ментално</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условљеним</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поремећејима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узимања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хране који</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се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најчешће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јављају</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адолесцентском</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периоду, са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све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чешћом</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учесталошћу и</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млађем</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узрасту. </a:t>
            </a:r>
            <a:endParaRPr lang="sr-Latn-CS" sz="2800" smtClean="0">
              <a:solidFill>
                <a:schemeClr val="tx2"/>
              </a:solidFill>
              <a:latin typeface="Bookman Old Style" pitchFamily="18" charset="0"/>
            </a:endParaRPr>
          </a:p>
          <a:p>
            <a:pPr algn="just">
              <a:lnSpc>
                <a:spcPct val="90000"/>
              </a:lnSpc>
              <a:buFont typeface="Wingdings" pitchFamily="2" charset="2"/>
              <a:buNone/>
            </a:pPr>
            <a:r>
              <a:rPr lang="sr-Cyrl-CS" sz="2800" smtClean="0">
                <a:solidFill>
                  <a:schemeClr val="tx2"/>
                </a:solidFill>
                <a:latin typeface="Bookman Old Style" pitchFamily="18" charset="0"/>
              </a:rPr>
              <a:t>Озбиљност</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болести</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и</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прогноза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потпуног</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излечења налажу</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да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се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будућности све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већа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пажња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посвети</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изучавању</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етиологије, епидемилогије, клиничке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слике</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и</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начина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лечења ментално</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условљених</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поремећаја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узимања</a:t>
            </a:r>
            <a:r>
              <a:rPr lang="sr-Latn-CS" sz="2800" smtClean="0">
                <a:solidFill>
                  <a:schemeClr val="tx2"/>
                </a:solidFill>
                <a:latin typeface="Bookman Old Style" pitchFamily="18" charset="0"/>
              </a:rPr>
              <a:t> </a:t>
            </a:r>
            <a:r>
              <a:rPr lang="sr-Cyrl-CS" sz="2800" smtClean="0">
                <a:solidFill>
                  <a:schemeClr val="tx2"/>
                </a:solidFill>
                <a:latin typeface="Bookman Old Style" pitchFamily="18" charset="0"/>
              </a:rPr>
              <a:t>хране.</a:t>
            </a:r>
            <a:endParaRPr lang="sr-Latn-CS" sz="2800" smtClean="0">
              <a:solidFill>
                <a:schemeClr val="tx2"/>
              </a:solidFill>
              <a:latin typeface="Bookman Old Style" pitchFamily="18" charset="0"/>
            </a:endParaRPr>
          </a:p>
        </p:txBody>
      </p:sp>
    </p:spTree>
    <p:extLst>
      <p:ext uri="{BB962C8B-B14F-4D97-AF65-F5344CB8AC3E}">
        <p14:creationId xmlns:p14="http://schemas.microsoft.com/office/powerpoint/2010/main" xmlns="" val="878859589"/>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47675" y="549275"/>
            <a:ext cx="8312150" cy="1584325"/>
          </a:xfrm>
        </p:spPr>
        <p:txBody>
          <a:bodyPr lIns="90488" tIns="44450" rIns="90488" bIns="44450"/>
          <a:lstStyle/>
          <a:p>
            <a:r>
              <a:rPr lang="sr-Cyrl-CS" b="1" smtClean="0">
                <a:latin typeface="Bookman Old Style" pitchFamily="18" charset="0"/>
              </a:rPr>
              <a:t>АНОРЕКСИЈА</a:t>
            </a:r>
            <a:endParaRPr lang="en-US" b="1" smtClean="0">
              <a:latin typeface="Bookman Old Style" pitchFamily="18" charset="0"/>
            </a:endParaRPr>
          </a:p>
        </p:txBody>
      </p:sp>
      <p:pic>
        <p:nvPicPr>
          <p:cNvPr id="32771" name="Picture 5" descr="anorexia-kostur,bez teksta"/>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2771775" y="2133600"/>
            <a:ext cx="3816350" cy="4021138"/>
          </a:xfrm>
        </p:spPr>
      </p:pic>
    </p:spTree>
    <p:extLst>
      <p:ext uri="{BB962C8B-B14F-4D97-AF65-F5344CB8AC3E}">
        <p14:creationId xmlns:p14="http://schemas.microsoft.com/office/powerpoint/2010/main" xmlns="" val="2334902270"/>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064500" cy="1050925"/>
          </a:xfrm>
        </p:spPr>
        <p:txBody>
          <a:bodyPr>
            <a:normAutofit fontScale="90000"/>
          </a:bodyPr>
          <a:lstStyle/>
          <a:p>
            <a:r>
              <a:rPr lang="sr-Latn-CS" sz="4000" b="1" dirty="0" smtClean="0"/>
              <a:t/>
            </a:r>
            <a:br>
              <a:rPr lang="sr-Latn-CS" sz="4000" b="1" dirty="0" smtClean="0"/>
            </a:br>
            <a:r>
              <a:rPr lang="sr-Cyrl-CS" sz="3600" b="1" i="1" dirty="0"/>
              <a:t>ANORE</a:t>
            </a:r>
            <a:r>
              <a:rPr lang="en-US" sz="3600" b="1" i="1" dirty="0"/>
              <a:t>X</a:t>
            </a:r>
            <a:r>
              <a:rPr lang="sr-Cyrl-CS" sz="3600" b="1" i="1" dirty="0"/>
              <a:t>IA NERVOSA</a:t>
            </a:r>
            <a:endParaRPr lang="sr-Latn-RS" sz="3600" dirty="0"/>
          </a:p>
        </p:txBody>
      </p:sp>
      <p:sp>
        <p:nvSpPr>
          <p:cNvPr id="33795" name="Rectangle 3"/>
          <p:cNvSpPr>
            <a:spLocks noGrp="1" noChangeArrowheads="1"/>
          </p:cNvSpPr>
          <p:nvPr>
            <p:ph type="body" sz="half" idx="2"/>
          </p:nvPr>
        </p:nvSpPr>
        <p:spPr>
          <a:xfrm>
            <a:off x="3851275" y="1600200"/>
            <a:ext cx="4835525" cy="4525963"/>
          </a:xfrm>
        </p:spPr>
        <p:txBody>
          <a:bodyPr>
            <a:normAutofit lnSpcReduction="10000"/>
          </a:bodyPr>
          <a:lstStyle/>
          <a:p>
            <a:pPr algn="just">
              <a:lnSpc>
                <a:spcPct val="80000"/>
              </a:lnSpc>
              <a:buClr>
                <a:srgbClr val="000000"/>
              </a:buClr>
              <a:buFont typeface="Wingdings" pitchFamily="2" charset="2"/>
              <a:buNone/>
            </a:pPr>
            <a:r>
              <a:rPr lang="sr-Cyrl-CS" sz="2400" b="1" dirty="0" smtClean="0">
                <a:solidFill>
                  <a:schemeClr val="tx2"/>
                </a:solidFill>
                <a:latin typeface="Bookman Old Style" pitchFamily="18" charset="0"/>
              </a:rPr>
              <a:t>представља</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озбилјно</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обољење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које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се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карактерише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одбијањем постизанја очекиване</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уобичајене</a:t>
            </a:r>
            <a:r>
              <a:rPr lang="sr-Latn-CS" sz="2400" b="1" dirty="0" smtClean="0">
                <a:solidFill>
                  <a:schemeClr val="tx2"/>
                </a:solidFill>
                <a:latin typeface="Bookman Old Style" pitchFamily="18" charset="0"/>
              </a:rPr>
              <a:t>,</a:t>
            </a:r>
            <a:r>
              <a:rPr lang="sr-Cyrl-CS" sz="2400" b="1" dirty="0" smtClean="0">
                <a:solidFill>
                  <a:schemeClr val="tx2"/>
                </a:solidFill>
                <a:latin typeface="Bookman Old Style" pitchFamily="18" charset="0"/>
              </a:rPr>
              <a:t> телесне тежине (ТМ) за одређени узраст и телесну висину (ТВ);</a:t>
            </a:r>
            <a:endParaRPr lang="sr-Latn-CS" sz="2400" b="1" dirty="0" smtClean="0">
              <a:solidFill>
                <a:schemeClr val="tx2"/>
              </a:solidFill>
              <a:latin typeface="Bookman Old Style" pitchFamily="18" charset="0"/>
            </a:endParaRPr>
          </a:p>
          <a:p>
            <a:pPr algn="just">
              <a:lnSpc>
                <a:spcPct val="80000"/>
              </a:lnSpc>
              <a:buClr>
                <a:srgbClr val="000000"/>
              </a:buClr>
              <a:buFont typeface="Wingdings" pitchFamily="2" charset="2"/>
              <a:buNone/>
            </a:pPr>
            <a:r>
              <a:rPr lang="sr-Cyrl-CS" sz="2400" b="1" dirty="0" smtClean="0">
                <a:solidFill>
                  <a:schemeClr val="tx2"/>
                </a:solidFill>
                <a:latin typeface="Bookman Old Style" pitchFamily="18" charset="0"/>
              </a:rPr>
              <a:t>Телесна тежина је мања од 85% од очекиване</a:t>
            </a:r>
            <a:r>
              <a:rPr lang="sr-Latn-CS" sz="2400" b="1" dirty="0" smtClean="0">
                <a:solidFill>
                  <a:schemeClr val="tx2"/>
                </a:solidFill>
                <a:latin typeface="Bookman Old Style" pitchFamily="18" charset="0"/>
              </a:rPr>
              <a:t>;</a:t>
            </a:r>
          </a:p>
          <a:p>
            <a:pPr algn="just">
              <a:lnSpc>
                <a:spcPct val="80000"/>
              </a:lnSpc>
              <a:buClr>
                <a:srgbClr val="000000"/>
              </a:buClr>
              <a:buFont typeface="Wingdings" pitchFamily="2" charset="2"/>
              <a:buNone/>
            </a:pPr>
            <a:r>
              <a:rPr lang="sr-Cyrl-CS" sz="2400" b="1" dirty="0" smtClean="0">
                <a:solidFill>
                  <a:schemeClr val="tx2"/>
                </a:solidFill>
                <a:latin typeface="Bookman Old Style" pitchFamily="18" charset="0"/>
              </a:rPr>
              <a:t>Огроман</a:t>
            </a:r>
            <a:r>
              <a:rPr lang="sr-Latn-CS" sz="2400" b="1" dirty="0" smtClean="0">
                <a:solidFill>
                  <a:schemeClr val="tx2"/>
                </a:solidFill>
                <a:latin typeface="Bookman Old Style" pitchFamily="18" charset="0"/>
              </a:rPr>
              <a:t>, </a:t>
            </a:r>
            <a:r>
              <a:rPr lang="sr-Cyrl-CS" sz="2400" b="1" dirty="0" smtClean="0">
                <a:solidFill>
                  <a:schemeClr val="tx2"/>
                </a:solidFill>
                <a:latin typeface="Bookman Old Style" pitchFamily="18" charset="0"/>
              </a:rPr>
              <a:t>опсесиван страх од дебљања иако је телесна маса испод очекиване за одређени узраст и телесну висину.</a:t>
            </a:r>
            <a:endParaRPr lang="hr-HR" sz="2400" b="1" dirty="0" smtClean="0">
              <a:solidFill>
                <a:schemeClr val="tx2"/>
              </a:solidFill>
              <a:latin typeface="Bookman Old Style" pitchFamily="18" charset="0"/>
            </a:endParaRPr>
          </a:p>
          <a:p>
            <a:pPr algn="just">
              <a:lnSpc>
                <a:spcPct val="80000"/>
              </a:lnSpc>
              <a:buClr>
                <a:srgbClr val="000000"/>
              </a:buClr>
              <a:buFont typeface="Wingdings" pitchFamily="2" charset="2"/>
              <a:buNone/>
            </a:pPr>
            <a:endParaRPr lang="sr-Latn-CS" sz="2400" b="1" dirty="0" smtClean="0">
              <a:solidFill>
                <a:schemeClr val="tx2"/>
              </a:solidFill>
              <a:latin typeface="Bookman Old Style" pitchFamily="18" charset="0"/>
            </a:endParaRPr>
          </a:p>
          <a:p>
            <a:pPr>
              <a:lnSpc>
                <a:spcPct val="130000"/>
              </a:lnSpc>
              <a:buFontTx/>
              <a:buNone/>
            </a:pPr>
            <a:endParaRPr lang="en-US" sz="2800" b="1" dirty="0" smtClean="0">
              <a:solidFill>
                <a:schemeClr val="tx2"/>
              </a:solidFill>
            </a:endParaRPr>
          </a:p>
          <a:p>
            <a:pPr>
              <a:lnSpc>
                <a:spcPct val="130000"/>
              </a:lnSpc>
              <a:buFontTx/>
              <a:buNone/>
            </a:pPr>
            <a:endParaRPr lang="en-US" sz="2000" b="1" dirty="0" smtClean="0"/>
          </a:p>
        </p:txBody>
      </p:sp>
      <p:pic>
        <p:nvPicPr>
          <p:cNvPr id="33796" name="Picture 4" descr="anorexia-kostur,bez teksta"/>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850" y="1341438"/>
            <a:ext cx="3287713" cy="5040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xmlns="" val="293351618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r>
              <a:rPr lang="sr-Cyrl-CS" sz="3600" b="1" i="1" dirty="0"/>
              <a:t>ANORE</a:t>
            </a:r>
            <a:r>
              <a:rPr lang="en-US" sz="3600" b="1" i="1" dirty="0"/>
              <a:t>X</a:t>
            </a:r>
            <a:r>
              <a:rPr lang="sr-Cyrl-CS" sz="3600" b="1" i="1" dirty="0"/>
              <a:t>IA NERVOSA</a:t>
            </a:r>
            <a:endParaRPr lang="sr-Latn-RS" sz="3600" dirty="0"/>
          </a:p>
        </p:txBody>
      </p:sp>
      <p:sp>
        <p:nvSpPr>
          <p:cNvPr id="34819" name="Rectangle 5"/>
          <p:cNvSpPr>
            <a:spLocks noGrp="1" noChangeArrowheads="1"/>
          </p:cNvSpPr>
          <p:nvPr>
            <p:ph type="body" sz="half" idx="2"/>
          </p:nvPr>
        </p:nvSpPr>
        <p:spPr/>
        <p:txBody>
          <a:bodyPr>
            <a:normAutofit lnSpcReduction="10000"/>
          </a:bodyPr>
          <a:lstStyle/>
          <a:p>
            <a:pPr algn="just">
              <a:lnSpc>
                <a:spcPct val="80000"/>
              </a:lnSpc>
              <a:buClr>
                <a:srgbClr val="000000"/>
              </a:buClr>
              <a:buFont typeface="Wingdings" pitchFamily="2" charset="2"/>
              <a:buNone/>
            </a:pPr>
            <a:r>
              <a:rPr lang="sr-Cyrl-CS" sz="2400" b="1" smtClean="0">
                <a:solidFill>
                  <a:schemeClr val="tx2"/>
                </a:solidFill>
                <a:latin typeface="Bookman Old Style" pitchFamily="18" charset="0"/>
              </a:rPr>
              <a:t>Искривљена слика о сопственом телу</a:t>
            </a:r>
            <a:endParaRPr lang="sr-Latn-CS" sz="2400" b="1" smtClean="0">
              <a:solidFill>
                <a:schemeClr val="tx2"/>
              </a:solidFill>
              <a:latin typeface="Bookman Old Style" pitchFamily="18" charset="0"/>
            </a:endParaRPr>
          </a:p>
          <a:p>
            <a:pPr algn="just">
              <a:lnSpc>
                <a:spcPct val="80000"/>
              </a:lnSpc>
              <a:buClr>
                <a:srgbClr val="000000"/>
              </a:buClr>
              <a:buFont typeface="Wingdings" pitchFamily="2" charset="2"/>
              <a:buNone/>
            </a:pPr>
            <a:r>
              <a:rPr lang="sr-Cyrl-CS" sz="2400" b="1" smtClean="0">
                <a:solidFill>
                  <a:schemeClr val="tx2"/>
                </a:solidFill>
                <a:latin typeface="Bookman Old Style" pitchFamily="18" charset="0"/>
              </a:rPr>
              <a:t>Одбијање сазнања да изузетно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мала телесна тежина представља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озбиљну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претњу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за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здравље</a:t>
            </a:r>
            <a:endParaRPr lang="sr-Latn-CS" sz="2400" b="1" smtClean="0">
              <a:solidFill>
                <a:schemeClr val="tx2"/>
              </a:solidFill>
              <a:latin typeface="Bookman Old Style" pitchFamily="18" charset="0"/>
            </a:endParaRPr>
          </a:p>
          <a:p>
            <a:pPr algn="just">
              <a:lnSpc>
                <a:spcPct val="80000"/>
              </a:lnSpc>
              <a:buClr>
                <a:srgbClr val="000000"/>
              </a:buClr>
              <a:buFont typeface="Wingdings" pitchFamily="2" charset="2"/>
              <a:buNone/>
            </a:pPr>
            <a:r>
              <a:rPr lang="sr-Cyrl-CS" sz="2400" b="1" smtClean="0">
                <a:solidFill>
                  <a:schemeClr val="tx2"/>
                </a:solidFill>
                <a:latin typeface="Bookman Old Style" pitchFamily="18" charset="0"/>
              </a:rPr>
              <a:t>Код девојака које су имале редовне менструалне циклусе јавља се изостанак менструалних циклуса најчешће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 последња три месеца</a:t>
            </a:r>
            <a:endParaRPr lang="sr-Latn-CS" sz="2400" b="1" smtClean="0">
              <a:solidFill>
                <a:schemeClr val="tx2"/>
              </a:solidFill>
              <a:latin typeface="Bookman Old Style" pitchFamily="18" charset="0"/>
            </a:endParaRPr>
          </a:p>
        </p:txBody>
      </p:sp>
      <p:pic>
        <p:nvPicPr>
          <p:cNvPr id="34820" name="Picture 6" descr="debeli 05"/>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a:xfrm>
            <a:off x="900113" y="1125538"/>
            <a:ext cx="3455987" cy="5000625"/>
          </a:xfrm>
        </p:spPr>
      </p:pic>
    </p:spTree>
    <p:extLst>
      <p:ext uri="{BB962C8B-B14F-4D97-AF65-F5344CB8AC3E}">
        <p14:creationId xmlns:p14="http://schemas.microsoft.com/office/powerpoint/2010/main" xmlns="" val="13897295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77813" y="390525"/>
            <a:ext cx="8520112" cy="792163"/>
          </a:xfrm>
        </p:spPr>
        <p:txBody>
          <a:bodyPr lIns="90488" tIns="44450" rIns="90488" bIns="44450">
            <a:normAutofit fontScale="90000"/>
          </a:bodyPr>
          <a:lstStyle/>
          <a:p>
            <a:r>
              <a:rPr lang="sr-Latn-CS" sz="3200" b="1" smtClean="0"/>
              <a:t/>
            </a:r>
            <a:br>
              <a:rPr lang="sr-Latn-CS" sz="3200" b="1" smtClean="0"/>
            </a:br>
            <a:r>
              <a:rPr lang="sr-Cyrl-CS" sz="3200" b="1" smtClean="0">
                <a:solidFill>
                  <a:srgbClr val="CC3300"/>
                </a:solidFill>
                <a:latin typeface="Bookman Old Style" pitchFamily="18" charset="0"/>
              </a:rPr>
              <a:t>Први</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знаци</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који</a:t>
            </a:r>
            <a:r>
              <a:rPr lang="sr-Latn-CS" sz="3200" b="1" smtClean="0">
                <a:solidFill>
                  <a:srgbClr val="CC3300"/>
                </a:solidFill>
                <a:latin typeface="Bookman Old Style" pitchFamily="18" charset="0"/>
              </a:rPr>
              <a:t> </a:t>
            </a:r>
            <a:r>
              <a:rPr lang="sr-Cyrl-CS" sz="3200" b="1" u="sng" smtClean="0">
                <a:solidFill>
                  <a:srgbClr val="CC3300"/>
                </a:solidFill>
                <a:latin typeface="Bookman Old Style" pitchFamily="18" charset="0"/>
              </a:rPr>
              <a:t>могу</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да</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укажу</a:t>
            </a:r>
            <a:r>
              <a:rPr lang="sr-Latn-CS" sz="3200" b="1" smtClean="0">
                <a:solidFill>
                  <a:srgbClr val="CC3300"/>
                </a:solidFill>
                <a:latin typeface="Bookman Old Style" pitchFamily="18" charset="0"/>
              </a:rPr>
              <a:t> </a:t>
            </a:r>
            <a:r>
              <a:rPr lang="sr-Cyrl-CS" sz="3200" b="1" i="1" smtClean="0">
                <a:solidFill>
                  <a:srgbClr val="CC3300"/>
                </a:solidFill>
                <a:latin typeface="Bookman Old Style" pitchFamily="18" charset="0"/>
              </a:rPr>
              <a:t>да</a:t>
            </a:r>
            <a:r>
              <a:rPr lang="sr-Latn-CS" sz="3200" b="1" i="1" smtClean="0">
                <a:solidFill>
                  <a:srgbClr val="CC3300"/>
                </a:solidFill>
                <a:latin typeface="Bookman Old Style" pitchFamily="18" charset="0"/>
              </a:rPr>
              <a:t> </a:t>
            </a:r>
            <a:r>
              <a:rPr lang="sr-Cyrl-CS" sz="3200" b="1" i="1" smtClean="0">
                <a:solidFill>
                  <a:srgbClr val="CC3300"/>
                </a:solidFill>
                <a:latin typeface="Bookman Old Style" pitchFamily="18" charset="0"/>
              </a:rPr>
              <a:t>ће</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дете</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оболети</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од</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ментално</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условљених</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поремећаја</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узимања</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хране</a:t>
            </a:r>
            <a:r>
              <a:rPr lang="en-US" sz="4000" b="1" smtClean="0"/>
              <a:t> </a:t>
            </a:r>
          </a:p>
        </p:txBody>
      </p:sp>
      <p:sp>
        <p:nvSpPr>
          <p:cNvPr id="35843" name="Rectangle 3"/>
          <p:cNvSpPr>
            <a:spLocks noGrp="1" noChangeArrowheads="1"/>
          </p:cNvSpPr>
          <p:nvPr>
            <p:ph type="body" idx="1"/>
          </p:nvPr>
        </p:nvSpPr>
        <p:spPr>
          <a:xfrm>
            <a:off x="514350" y="1989138"/>
            <a:ext cx="8174038" cy="3060700"/>
          </a:xfrm>
        </p:spPr>
        <p:txBody>
          <a:bodyPr lIns="90488" tIns="44450" rIns="90488" bIns="44450">
            <a:normAutofit fontScale="92500" lnSpcReduction="10000"/>
          </a:bodyPr>
          <a:lstStyle/>
          <a:p>
            <a:r>
              <a:rPr lang="sr-Cyrl-CS" sz="2400" b="1" smtClean="0">
                <a:solidFill>
                  <a:srgbClr val="FF6600"/>
                </a:solidFill>
                <a:latin typeface="Bookman Old Style" pitchFamily="18" charset="0"/>
              </a:rPr>
              <a:t>Гојазно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дете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оправдано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жели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смањи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телесну</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масу</a:t>
            </a:r>
            <a:endParaRPr lang="en-US" sz="2400" b="1" smtClean="0">
              <a:solidFill>
                <a:srgbClr val="FF6600"/>
              </a:solidFill>
              <a:latin typeface="Bookman Old Style" pitchFamily="18" charset="0"/>
            </a:endParaRPr>
          </a:p>
          <a:p>
            <a:r>
              <a:rPr lang="sr-Cyrl-CS" sz="2400" b="1" smtClean="0">
                <a:solidFill>
                  <a:srgbClr val="FF6600"/>
                </a:solidFill>
                <a:latin typeface="Bookman Old Style" pitchFamily="18" charset="0"/>
              </a:rPr>
              <a:t>Дете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полако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почиње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избегава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поједине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намирнице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посебно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слаткише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масно</a:t>
            </a:r>
            <a:r>
              <a:rPr lang="sr-Latn-CS" sz="2400" b="1" smtClean="0">
                <a:solidFill>
                  <a:srgbClr val="FF6600"/>
                </a:solidFill>
                <a:latin typeface="Bookman Old Style" pitchFamily="18" charset="0"/>
              </a:rPr>
              <a:t>”</a:t>
            </a:r>
            <a:endParaRPr lang="en-US" sz="2400" b="1" smtClean="0">
              <a:solidFill>
                <a:srgbClr val="FF6600"/>
              </a:solidFill>
              <a:latin typeface="Bookman Old Style" pitchFamily="18" charset="0"/>
            </a:endParaRPr>
          </a:p>
          <a:p>
            <a:r>
              <a:rPr lang="sr-Cyrl-CS" sz="2400" b="1" smtClean="0">
                <a:solidFill>
                  <a:srgbClr val="FF6600"/>
                </a:solidFill>
                <a:latin typeface="Bookman Old Style" pitchFamily="18" charset="0"/>
              </a:rPr>
              <a:t>Дете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жели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буде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што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мршавије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полако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губи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контролу</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над</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телесном</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масом</a:t>
            </a:r>
            <a:endParaRPr lang="en-US" sz="2400" b="1" smtClean="0">
              <a:solidFill>
                <a:srgbClr val="FF6600"/>
              </a:solidFill>
              <a:latin typeface="Bookman Old Style" pitchFamily="18" charset="0"/>
            </a:endParaRPr>
          </a:p>
          <a:p>
            <a:r>
              <a:rPr lang="sr-Cyrl-CS" sz="2400" b="1" smtClean="0">
                <a:solidFill>
                  <a:srgbClr val="FF6600"/>
                </a:solidFill>
                <a:latin typeface="Bookman Old Style" pitchFamily="18" charset="0"/>
              </a:rPr>
              <a:t>На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почетку</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болести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могуће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је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детету</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објаснити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такав</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став</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преме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јелу</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није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физиолошки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може</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довести</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до</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озбиљних</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поремећаја</a:t>
            </a:r>
            <a:r>
              <a:rPr lang="sr-Latn-CS" sz="2400" b="1" smtClean="0">
                <a:solidFill>
                  <a:srgbClr val="FF6600"/>
                </a:solidFill>
                <a:latin typeface="Bookman Old Style" pitchFamily="18" charset="0"/>
              </a:rPr>
              <a:t> </a:t>
            </a:r>
            <a:r>
              <a:rPr lang="sr-Cyrl-CS" sz="2400" b="1" smtClean="0">
                <a:solidFill>
                  <a:srgbClr val="FF6600"/>
                </a:solidFill>
                <a:latin typeface="Bookman Old Style" pitchFamily="18" charset="0"/>
              </a:rPr>
              <a:t>здравља</a:t>
            </a:r>
            <a:endParaRPr lang="en-US" sz="2400" b="1" smtClean="0">
              <a:solidFill>
                <a:srgbClr val="FF6600"/>
              </a:solidFill>
              <a:latin typeface="Bookman Old Style" pitchFamily="18" charset="0"/>
            </a:endParaRPr>
          </a:p>
        </p:txBody>
      </p:sp>
    </p:spTree>
    <p:extLst>
      <p:ext uri="{BB962C8B-B14F-4D97-AF65-F5344CB8AC3E}">
        <p14:creationId xmlns:p14="http://schemas.microsoft.com/office/powerpoint/2010/main" xmlns="" val="154646427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0" y="0"/>
            <a:ext cx="9144000" cy="765175"/>
          </a:xfrm>
        </p:spPr>
        <p:txBody>
          <a:bodyPr/>
          <a:lstStyle/>
          <a:p>
            <a:pPr eaLnBrk="1" hangingPunct="1">
              <a:defRPr/>
            </a:pPr>
            <a:r>
              <a:rPr lang="sr-Cyrl-CS" sz="3600" dirty="0" smtClean="0"/>
              <a:t>АНКЕТА КОЛЕКТИВНЕ ИСХРАНЕ</a:t>
            </a:r>
            <a:endParaRPr lang="sr-Latn-CS" sz="3600" dirty="0" smtClean="0"/>
          </a:p>
        </p:txBody>
      </p:sp>
      <p:sp>
        <p:nvSpPr>
          <p:cNvPr id="23555" name="Rectangle 3"/>
          <p:cNvSpPr>
            <a:spLocks noGrp="1" noChangeArrowheads="1"/>
          </p:cNvSpPr>
          <p:nvPr>
            <p:ph type="body" idx="4294967295"/>
          </p:nvPr>
        </p:nvSpPr>
        <p:spPr>
          <a:xfrm>
            <a:off x="0" y="692150"/>
            <a:ext cx="9144000" cy="6165850"/>
          </a:xfrm>
        </p:spPr>
        <p:txBody>
          <a:bodyPr/>
          <a:lstStyle/>
          <a:p>
            <a:pPr marL="514350" indent="-514350" eaLnBrk="1" hangingPunct="1">
              <a:buFont typeface="+mj-lt"/>
              <a:buAutoNum type="arabicPeriod"/>
              <a:defRPr/>
            </a:pPr>
            <a:r>
              <a:rPr lang="sr-Cyrl-CS" sz="2800" dirty="0" smtClean="0"/>
              <a:t>сабирањем количина из евиденције о количинама набављених и употребљених намирница (бруто вредности) за одређени период</a:t>
            </a:r>
          </a:p>
          <a:p>
            <a:pPr marL="514350" indent="-514350" eaLnBrk="1" hangingPunct="1">
              <a:buFont typeface="+mj-lt"/>
              <a:buAutoNum type="arabicPeriod"/>
              <a:defRPr/>
            </a:pPr>
            <a:r>
              <a:rPr lang="sr-Cyrl-CS" sz="2800" dirty="0" smtClean="0"/>
              <a:t>свакодневним мерењем количина јестивог дела намирница непосредно пре кулинарске обраде (нето вредности)</a:t>
            </a:r>
          </a:p>
          <a:p>
            <a:pPr marL="514350" indent="-514350" eaLnBrk="1" hangingPunct="1">
              <a:buFont typeface="+mj-lt"/>
              <a:buAutoNum type="arabicPeriod"/>
              <a:defRPr/>
            </a:pPr>
            <a:r>
              <a:rPr lang="sr-Cyrl-CS" sz="2800" dirty="0" smtClean="0"/>
              <a:t>лабораторијско-аналитички метод-најпрецизнији метод (2 доручка, 2 ручка, 2 вечере)</a:t>
            </a:r>
          </a:p>
          <a:p>
            <a:pPr eaLnBrk="1" hangingPunct="1">
              <a:defRPr/>
            </a:pPr>
            <a:endParaRPr lang="sr-Latn-CS" sz="2800" dirty="0" smtClean="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77813" y="390525"/>
            <a:ext cx="8548687" cy="976313"/>
          </a:xfrm>
        </p:spPr>
        <p:txBody>
          <a:bodyPr lIns="90488" tIns="44450" rIns="90488" bIns="44450">
            <a:normAutofit fontScale="90000"/>
          </a:bodyPr>
          <a:lstStyle/>
          <a:p>
            <a:r>
              <a:rPr lang="sr-Latn-CS" sz="3200" b="1" smtClean="0"/>
              <a:t/>
            </a:r>
            <a:br>
              <a:rPr lang="sr-Latn-CS" sz="3200" b="1" smtClean="0"/>
            </a:br>
            <a:r>
              <a:rPr lang="sr-Latn-CS" sz="3200" b="1" smtClean="0"/>
              <a:t> </a:t>
            </a:r>
            <a:r>
              <a:rPr lang="sr-Cyrl-CS" sz="3200" b="1" smtClean="0">
                <a:solidFill>
                  <a:srgbClr val="CC3300"/>
                </a:solidFill>
                <a:latin typeface="Bookman Old Style" pitchFamily="18" charset="0"/>
              </a:rPr>
              <a:t>Први</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знаци</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који</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могу</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да</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укажу</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да</a:t>
            </a:r>
            <a:r>
              <a:rPr lang="sr-Latn-CS" sz="3200" b="1" i="1" smtClean="0">
                <a:solidFill>
                  <a:srgbClr val="CC3300"/>
                </a:solidFill>
                <a:latin typeface="Bookman Old Style" pitchFamily="18" charset="0"/>
              </a:rPr>
              <a:t> </a:t>
            </a:r>
            <a:r>
              <a:rPr lang="sr-Cyrl-CS" sz="3200" b="1" smtClean="0">
                <a:solidFill>
                  <a:srgbClr val="CC3300"/>
                </a:solidFill>
                <a:latin typeface="Bookman Old Style" pitchFamily="18" charset="0"/>
              </a:rPr>
              <a:t>је</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дете</a:t>
            </a:r>
            <a:r>
              <a:rPr lang="sr-Latn-CS" sz="3200" b="1" smtClean="0">
                <a:solidFill>
                  <a:srgbClr val="CC3300"/>
                </a:solidFill>
                <a:latin typeface="Bookman Old Style" pitchFamily="18" charset="0"/>
              </a:rPr>
              <a:t> </a:t>
            </a:r>
            <a:r>
              <a:rPr lang="sr-Cyrl-CS" sz="3200" b="1" i="1" u="sng" smtClean="0">
                <a:solidFill>
                  <a:srgbClr val="CC3300"/>
                </a:solidFill>
                <a:latin typeface="Bookman Old Style" pitchFamily="18" charset="0"/>
              </a:rPr>
              <a:t>оболело</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од</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ментално</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условљених</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поремећаја</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узимања</a:t>
            </a:r>
            <a:r>
              <a:rPr lang="sr-Latn-CS" sz="3200" b="1" smtClean="0">
                <a:solidFill>
                  <a:srgbClr val="CC3300"/>
                </a:solidFill>
                <a:latin typeface="Bookman Old Style" pitchFamily="18" charset="0"/>
              </a:rPr>
              <a:t> </a:t>
            </a:r>
            <a:r>
              <a:rPr lang="sr-Cyrl-CS" sz="3200" b="1" smtClean="0">
                <a:solidFill>
                  <a:srgbClr val="CC3300"/>
                </a:solidFill>
                <a:latin typeface="Bookman Old Style" pitchFamily="18" charset="0"/>
              </a:rPr>
              <a:t>хране</a:t>
            </a:r>
            <a:r>
              <a:rPr lang="en-US" sz="4000" b="1" smtClean="0"/>
              <a:t> </a:t>
            </a:r>
          </a:p>
        </p:txBody>
      </p:sp>
      <p:sp>
        <p:nvSpPr>
          <p:cNvPr id="36867" name="Rectangle 3"/>
          <p:cNvSpPr>
            <a:spLocks noGrp="1" noChangeArrowheads="1"/>
          </p:cNvSpPr>
          <p:nvPr>
            <p:ph type="body" idx="1"/>
          </p:nvPr>
        </p:nvSpPr>
        <p:spPr>
          <a:xfrm>
            <a:off x="484188" y="2205038"/>
            <a:ext cx="8175625" cy="2255837"/>
          </a:xfrm>
        </p:spPr>
        <p:txBody>
          <a:bodyPr lIns="90488" tIns="44450" rIns="90488" bIns="44450">
            <a:normAutofit fontScale="77500" lnSpcReduction="20000"/>
          </a:bodyPr>
          <a:lstStyle/>
          <a:p>
            <a:pPr>
              <a:lnSpc>
                <a:spcPct val="90000"/>
              </a:lnSpc>
            </a:pPr>
            <a:r>
              <a:rPr lang="sr-Cyrl-CS" sz="2800" b="1" smtClean="0">
                <a:solidFill>
                  <a:srgbClr val="FF6600"/>
                </a:solidFill>
                <a:latin typeface="Bookman Old Style" pitchFamily="18" charset="0"/>
              </a:rPr>
              <a:t>Строжији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критеријум</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при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одабиру</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намирница</a:t>
            </a:r>
            <a:endParaRPr lang="en-US" sz="2800" b="1" smtClean="0">
              <a:solidFill>
                <a:srgbClr val="FF6600"/>
              </a:solidFill>
              <a:latin typeface="Bookman Old Style" pitchFamily="18" charset="0"/>
            </a:endParaRPr>
          </a:p>
          <a:p>
            <a:pPr>
              <a:lnSpc>
                <a:spcPct val="90000"/>
              </a:lnSpc>
            </a:pPr>
            <a:r>
              <a:rPr lang="sr-Cyrl-CS" sz="2800" b="1" smtClean="0">
                <a:solidFill>
                  <a:srgbClr val="FF6600"/>
                </a:solidFill>
                <a:latin typeface="Bookman Old Style" pitchFamily="18" charset="0"/>
              </a:rPr>
              <a:t>Страх</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од</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дебљања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опсесија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да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се</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буде</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што</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мршавији</a:t>
            </a:r>
            <a:endParaRPr lang="en-US" sz="2800" b="1" smtClean="0">
              <a:solidFill>
                <a:srgbClr val="FF6600"/>
              </a:solidFill>
              <a:latin typeface="Bookman Old Style" pitchFamily="18" charset="0"/>
            </a:endParaRPr>
          </a:p>
          <a:p>
            <a:pPr>
              <a:lnSpc>
                <a:spcPct val="90000"/>
              </a:lnSpc>
            </a:pPr>
            <a:r>
              <a:rPr lang="sr-Cyrl-CS" sz="2800" b="1" smtClean="0">
                <a:solidFill>
                  <a:srgbClr val="FF6600"/>
                </a:solidFill>
                <a:latin typeface="Bookman Old Style" pitchFamily="18" charset="0"/>
              </a:rPr>
              <a:t>Нереална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слика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о</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сопственом</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изгледу</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одбијање</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сазнања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да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је</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избегавање</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намирница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стални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губитак</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на</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телесној</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маси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велики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здравствени</a:t>
            </a:r>
            <a:r>
              <a:rPr lang="sr-Latn-CS" sz="2800" b="1" smtClean="0">
                <a:solidFill>
                  <a:srgbClr val="FF6600"/>
                </a:solidFill>
                <a:latin typeface="Bookman Old Style" pitchFamily="18" charset="0"/>
              </a:rPr>
              <a:t> </a:t>
            </a:r>
            <a:r>
              <a:rPr lang="sr-Cyrl-CS" sz="2800" b="1" smtClean="0">
                <a:solidFill>
                  <a:srgbClr val="FF6600"/>
                </a:solidFill>
                <a:latin typeface="Bookman Old Style" pitchFamily="18" charset="0"/>
              </a:rPr>
              <a:t>проблем</a:t>
            </a:r>
            <a:endParaRPr lang="en-US" sz="2800" b="1" smtClean="0">
              <a:solidFill>
                <a:srgbClr val="FF6600"/>
              </a:solidFill>
              <a:latin typeface="Bookman Old Style" pitchFamily="18" charset="0"/>
            </a:endParaRPr>
          </a:p>
        </p:txBody>
      </p:sp>
      <p:sp>
        <p:nvSpPr>
          <p:cNvPr id="36868" name="Text Box 4"/>
          <p:cNvSpPr txBox="1">
            <a:spLocks noChangeArrowheads="1"/>
          </p:cNvSpPr>
          <p:nvPr/>
        </p:nvSpPr>
        <p:spPr bwMode="auto">
          <a:xfrm>
            <a:off x="571500" y="5783263"/>
            <a:ext cx="7896225" cy="1074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b="1">
                <a:solidFill>
                  <a:schemeClr val="tx2"/>
                </a:solidFill>
              </a:rPr>
              <a:t>W</a:t>
            </a:r>
            <a:r>
              <a:rPr lang="sr-Cyrl-CS" sz="1400" b="1">
                <a:solidFill>
                  <a:schemeClr val="tx2"/>
                </a:solidFill>
              </a:rPr>
              <a:t>олраицх</a:t>
            </a:r>
            <a:r>
              <a:rPr lang="en-US" sz="1400" b="1">
                <a:solidFill>
                  <a:schemeClr val="tx2"/>
                </a:solidFill>
              </a:rPr>
              <a:t> </a:t>
            </a:r>
            <a:r>
              <a:rPr lang="sr-Cyrl-CS" sz="1400" b="1">
                <a:solidFill>
                  <a:schemeClr val="tx2"/>
                </a:solidFill>
              </a:rPr>
              <a:t>МЛ</a:t>
            </a:r>
            <a:r>
              <a:rPr lang="en-US" sz="1400" b="1">
                <a:solidFill>
                  <a:schemeClr val="tx2"/>
                </a:solidFill>
              </a:rPr>
              <a:t>, </a:t>
            </a:r>
            <a:r>
              <a:rPr lang="sr-Cyrl-CS" sz="1400" b="1">
                <a:solidFill>
                  <a:schemeClr val="tx2"/>
                </a:solidFill>
              </a:rPr>
              <a:t>ет</a:t>
            </a:r>
            <a:r>
              <a:rPr lang="en-US" sz="1400" b="1">
                <a:solidFill>
                  <a:schemeClr val="tx2"/>
                </a:solidFill>
              </a:rPr>
              <a:t> </a:t>
            </a:r>
            <a:r>
              <a:rPr lang="sr-Cyrl-CS" sz="1400" b="1">
                <a:solidFill>
                  <a:schemeClr val="tx2"/>
                </a:solidFill>
              </a:rPr>
              <a:t>ал</a:t>
            </a:r>
            <a:r>
              <a:rPr lang="en-US" sz="1400" b="1">
                <a:solidFill>
                  <a:schemeClr val="tx2"/>
                </a:solidFill>
              </a:rPr>
              <a:t>.  </a:t>
            </a:r>
            <a:r>
              <a:rPr lang="sr-Cyrl-CS" sz="1400" b="1">
                <a:solidFill>
                  <a:schemeClr val="tx2"/>
                </a:solidFill>
              </a:rPr>
              <a:t>Тхе</a:t>
            </a:r>
            <a:r>
              <a:rPr lang="en-US" sz="1400" b="1">
                <a:solidFill>
                  <a:schemeClr val="tx2"/>
                </a:solidFill>
              </a:rPr>
              <a:t> </a:t>
            </a:r>
            <a:r>
              <a:rPr lang="sr-Cyrl-CS" sz="1400" b="1">
                <a:solidFill>
                  <a:schemeClr val="tx2"/>
                </a:solidFill>
              </a:rPr>
              <a:t>Цлассифицатион</a:t>
            </a:r>
            <a:r>
              <a:rPr lang="en-US" sz="1400" b="1">
                <a:solidFill>
                  <a:schemeClr val="tx2"/>
                </a:solidFill>
              </a:rPr>
              <a:t> </a:t>
            </a:r>
            <a:r>
              <a:rPr lang="sr-Cyrl-CS" sz="1400" b="1">
                <a:solidFill>
                  <a:schemeClr val="tx2"/>
                </a:solidFill>
              </a:rPr>
              <a:t>оф</a:t>
            </a:r>
            <a:r>
              <a:rPr lang="en-US" sz="1400" b="1">
                <a:solidFill>
                  <a:schemeClr val="tx2"/>
                </a:solidFill>
              </a:rPr>
              <a:t> </a:t>
            </a:r>
            <a:r>
              <a:rPr lang="sr-Cyrl-CS" sz="1400" b="1">
                <a:solidFill>
                  <a:schemeClr val="tx2"/>
                </a:solidFill>
              </a:rPr>
              <a:t>Цхилд</a:t>
            </a:r>
            <a:r>
              <a:rPr lang="en-US" sz="1400" b="1">
                <a:solidFill>
                  <a:schemeClr val="tx2"/>
                </a:solidFill>
              </a:rPr>
              <a:t> </a:t>
            </a:r>
            <a:r>
              <a:rPr lang="sr-Cyrl-CS" sz="1400" b="1">
                <a:solidFill>
                  <a:schemeClr val="tx2"/>
                </a:solidFill>
              </a:rPr>
              <a:t>анд</a:t>
            </a:r>
            <a:r>
              <a:rPr lang="en-US" sz="1400" b="1">
                <a:solidFill>
                  <a:schemeClr val="tx2"/>
                </a:solidFill>
              </a:rPr>
              <a:t> </a:t>
            </a:r>
            <a:r>
              <a:rPr lang="sr-Cyrl-CS" sz="1400" b="1">
                <a:solidFill>
                  <a:schemeClr val="tx2"/>
                </a:solidFill>
              </a:rPr>
              <a:t>Адолесцент</a:t>
            </a:r>
            <a:r>
              <a:rPr lang="en-US" sz="1400" b="1">
                <a:solidFill>
                  <a:schemeClr val="tx2"/>
                </a:solidFill>
              </a:rPr>
              <a:t> </a:t>
            </a:r>
            <a:r>
              <a:rPr lang="sr-Cyrl-CS" sz="1400" b="1">
                <a:solidFill>
                  <a:schemeClr val="tx2"/>
                </a:solidFill>
              </a:rPr>
              <a:t>Ментал</a:t>
            </a:r>
            <a:r>
              <a:rPr lang="en-US" sz="1400" b="1">
                <a:solidFill>
                  <a:schemeClr val="tx2"/>
                </a:solidFill>
              </a:rPr>
              <a:t> </a:t>
            </a:r>
            <a:r>
              <a:rPr lang="sr-Cyrl-CS" sz="1400" b="1">
                <a:solidFill>
                  <a:schemeClr val="tx2"/>
                </a:solidFill>
              </a:rPr>
              <a:t>Диагносес</a:t>
            </a:r>
            <a:r>
              <a:rPr lang="en-US" sz="1400" b="1">
                <a:solidFill>
                  <a:schemeClr val="tx2"/>
                </a:solidFill>
              </a:rPr>
              <a:t> </a:t>
            </a:r>
            <a:r>
              <a:rPr lang="sr-Cyrl-CS" sz="1400" b="1">
                <a:solidFill>
                  <a:schemeClr val="tx2"/>
                </a:solidFill>
              </a:rPr>
              <a:t>ин</a:t>
            </a:r>
            <a:r>
              <a:rPr lang="en-US" sz="1400" b="1">
                <a:solidFill>
                  <a:schemeClr val="tx2"/>
                </a:solidFill>
              </a:rPr>
              <a:t> </a:t>
            </a:r>
            <a:r>
              <a:rPr lang="sr-Cyrl-CS" sz="1400" b="1">
                <a:solidFill>
                  <a:schemeClr val="tx2"/>
                </a:solidFill>
              </a:rPr>
              <a:t>Примар</a:t>
            </a:r>
            <a:r>
              <a:rPr lang="en-US" sz="1400" b="1">
                <a:solidFill>
                  <a:schemeClr val="tx2"/>
                </a:solidFill>
              </a:rPr>
              <a:t>y </a:t>
            </a:r>
            <a:r>
              <a:rPr lang="sr-Cyrl-CS" sz="1400" b="1">
                <a:solidFill>
                  <a:schemeClr val="tx2"/>
                </a:solidFill>
              </a:rPr>
              <a:t>Царе</a:t>
            </a:r>
            <a:r>
              <a:rPr lang="en-US" sz="1400" b="1">
                <a:solidFill>
                  <a:schemeClr val="tx2"/>
                </a:solidFill>
              </a:rPr>
              <a:t>, </a:t>
            </a:r>
            <a:r>
              <a:rPr lang="sr-Cyrl-CS" sz="1400" b="1">
                <a:solidFill>
                  <a:schemeClr val="tx2"/>
                </a:solidFill>
              </a:rPr>
              <a:t>Диагностиц</a:t>
            </a:r>
            <a:r>
              <a:rPr lang="en-US" sz="1400" b="1">
                <a:solidFill>
                  <a:schemeClr val="tx2"/>
                </a:solidFill>
              </a:rPr>
              <a:t> </a:t>
            </a:r>
            <a:r>
              <a:rPr lang="sr-Cyrl-CS" sz="1400" b="1">
                <a:solidFill>
                  <a:schemeClr val="tx2"/>
                </a:solidFill>
              </a:rPr>
              <a:t>анд</a:t>
            </a:r>
            <a:r>
              <a:rPr lang="en-US" sz="1400" b="1">
                <a:solidFill>
                  <a:schemeClr val="tx2"/>
                </a:solidFill>
              </a:rPr>
              <a:t> </a:t>
            </a:r>
            <a:r>
              <a:rPr lang="sr-Cyrl-CS" sz="1400" b="1">
                <a:solidFill>
                  <a:schemeClr val="tx2"/>
                </a:solidFill>
              </a:rPr>
              <a:t>Статистицал</a:t>
            </a:r>
            <a:r>
              <a:rPr lang="en-US" sz="1400" b="1">
                <a:solidFill>
                  <a:schemeClr val="tx2"/>
                </a:solidFill>
              </a:rPr>
              <a:t> </a:t>
            </a:r>
            <a:r>
              <a:rPr lang="sr-Cyrl-CS" sz="1400" b="1">
                <a:solidFill>
                  <a:schemeClr val="tx2"/>
                </a:solidFill>
              </a:rPr>
              <a:t>Мануал</a:t>
            </a:r>
            <a:r>
              <a:rPr lang="en-US" sz="1400" b="1">
                <a:solidFill>
                  <a:schemeClr val="tx2"/>
                </a:solidFill>
              </a:rPr>
              <a:t> </a:t>
            </a:r>
            <a:r>
              <a:rPr lang="sr-Cyrl-CS" sz="1400" b="1">
                <a:solidFill>
                  <a:schemeClr val="tx2"/>
                </a:solidFill>
              </a:rPr>
              <a:t>фор</a:t>
            </a:r>
            <a:r>
              <a:rPr lang="en-US" sz="1400" b="1">
                <a:solidFill>
                  <a:schemeClr val="tx2"/>
                </a:solidFill>
              </a:rPr>
              <a:t> </a:t>
            </a:r>
            <a:r>
              <a:rPr lang="sr-Cyrl-CS" sz="1400" b="1">
                <a:solidFill>
                  <a:schemeClr val="tx2"/>
                </a:solidFill>
              </a:rPr>
              <a:t>Примар</a:t>
            </a:r>
            <a:r>
              <a:rPr lang="en-US" sz="1400" b="1">
                <a:solidFill>
                  <a:schemeClr val="tx2"/>
                </a:solidFill>
              </a:rPr>
              <a:t>y </a:t>
            </a:r>
            <a:r>
              <a:rPr lang="sr-Cyrl-CS" sz="1400" b="1">
                <a:solidFill>
                  <a:schemeClr val="tx2"/>
                </a:solidFill>
              </a:rPr>
              <a:t>Царе</a:t>
            </a:r>
            <a:r>
              <a:rPr lang="en-US" sz="1400" b="1">
                <a:solidFill>
                  <a:schemeClr val="tx2"/>
                </a:solidFill>
              </a:rPr>
              <a:t> (</a:t>
            </a:r>
            <a:r>
              <a:rPr lang="sr-Cyrl-CS" sz="1400" b="1">
                <a:solidFill>
                  <a:schemeClr val="tx2"/>
                </a:solidFill>
              </a:rPr>
              <a:t>ДСМ</a:t>
            </a:r>
            <a:r>
              <a:rPr lang="en-US" sz="1400" b="1">
                <a:solidFill>
                  <a:schemeClr val="tx2"/>
                </a:solidFill>
              </a:rPr>
              <a:t>-</a:t>
            </a:r>
            <a:r>
              <a:rPr lang="sr-Cyrl-CS" sz="1400" b="1">
                <a:solidFill>
                  <a:schemeClr val="tx2"/>
                </a:solidFill>
              </a:rPr>
              <a:t>ПЦ</a:t>
            </a:r>
            <a:r>
              <a:rPr lang="en-US" sz="1400" b="1">
                <a:solidFill>
                  <a:schemeClr val="tx2"/>
                </a:solidFill>
              </a:rPr>
              <a:t>), </a:t>
            </a:r>
            <a:r>
              <a:rPr lang="sr-Cyrl-CS" sz="1400" b="1">
                <a:solidFill>
                  <a:schemeClr val="tx2"/>
                </a:solidFill>
              </a:rPr>
              <a:t>Цхилд</a:t>
            </a:r>
            <a:r>
              <a:rPr lang="en-US" sz="1400" b="1">
                <a:solidFill>
                  <a:schemeClr val="tx2"/>
                </a:solidFill>
              </a:rPr>
              <a:t> </a:t>
            </a:r>
            <a:r>
              <a:rPr lang="sr-Cyrl-CS" sz="1400" b="1">
                <a:solidFill>
                  <a:schemeClr val="tx2"/>
                </a:solidFill>
              </a:rPr>
              <a:t>анд</a:t>
            </a:r>
            <a:r>
              <a:rPr lang="en-US" sz="1400" b="1">
                <a:solidFill>
                  <a:schemeClr val="tx2"/>
                </a:solidFill>
              </a:rPr>
              <a:t> </a:t>
            </a:r>
            <a:r>
              <a:rPr lang="sr-Cyrl-CS" sz="1400" b="1">
                <a:solidFill>
                  <a:schemeClr val="tx2"/>
                </a:solidFill>
              </a:rPr>
              <a:t>Адолесцент</a:t>
            </a:r>
            <a:r>
              <a:rPr lang="en-US" sz="1400" b="1">
                <a:solidFill>
                  <a:schemeClr val="tx2"/>
                </a:solidFill>
              </a:rPr>
              <a:t> </a:t>
            </a:r>
            <a:r>
              <a:rPr lang="sr-Cyrl-CS" sz="1400" b="1">
                <a:solidFill>
                  <a:schemeClr val="tx2"/>
                </a:solidFill>
              </a:rPr>
              <a:t>Версион</a:t>
            </a:r>
            <a:r>
              <a:rPr lang="en-US" sz="1400" b="1">
                <a:solidFill>
                  <a:schemeClr val="tx2"/>
                </a:solidFill>
              </a:rPr>
              <a:t>, </a:t>
            </a:r>
            <a:r>
              <a:rPr lang="sr-Cyrl-CS" sz="1400" b="1">
                <a:solidFill>
                  <a:schemeClr val="tx2"/>
                </a:solidFill>
              </a:rPr>
              <a:t>ААП</a:t>
            </a:r>
            <a:r>
              <a:rPr lang="en-US" sz="1400" b="1">
                <a:solidFill>
                  <a:schemeClr val="tx2"/>
                </a:solidFill>
              </a:rPr>
              <a:t>, 1996</a:t>
            </a:r>
          </a:p>
          <a:p>
            <a:pPr>
              <a:spcBef>
                <a:spcPct val="50000"/>
              </a:spcBef>
            </a:pPr>
            <a:endParaRPr lang="en-US" sz="1400"/>
          </a:p>
        </p:txBody>
      </p:sp>
    </p:spTree>
    <p:extLst>
      <p:ext uri="{BB962C8B-B14F-4D97-AF65-F5344CB8AC3E}">
        <p14:creationId xmlns:p14="http://schemas.microsoft.com/office/powerpoint/2010/main" xmlns="" val="454492542"/>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lIns="90488" tIns="44450" rIns="90488" bIns="44450"/>
          <a:lstStyle/>
          <a:p>
            <a:r>
              <a:rPr lang="sr-Cyrl-CS" sz="3200" b="1" dirty="0" smtClean="0">
                <a:solidFill>
                  <a:srgbClr val="CC3300"/>
                </a:solidFill>
                <a:latin typeface="Bookman Old Style" pitchFamily="18" charset="0"/>
              </a:rPr>
              <a:t>Чиниоци</a:t>
            </a:r>
            <a:r>
              <a:rPr lang="sr-Latn-CS" sz="3200" b="1" dirty="0" smtClean="0">
                <a:solidFill>
                  <a:srgbClr val="CC3300"/>
                </a:solidFill>
                <a:latin typeface="Bookman Old Style" pitchFamily="18" charset="0"/>
              </a:rPr>
              <a:t> </a:t>
            </a:r>
            <a:r>
              <a:rPr lang="sr-Cyrl-CS" sz="3200" b="1" dirty="0" smtClean="0">
                <a:solidFill>
                  <a:srgbClr val="CC3300"/>
                </a:solidFill>
                <a:latin typeface="Bookman Old Style" pitchFamily="18" charset="0"/>
              </a:rPr>
              <a:t>који</a:t>
            </a:r>
            <a:r>
              <a:rPr lang="sr-Latn-CS" sz="3200" b="1" dirty="0" smtClean="0">
                <a:solidFill>
                  <a:srgbClr val="CC3300"/>
                </a:solidFill>
                <a:latin typeface="Bookman Old Style" pitchFamily="18" charset="0"/>
              </a:rPr>
              <a:t> </a:t>
            </a:r>
            <a:r>
              <a:rPr lang="sr-Cyrl-CS" sz="3200" b="1" dirty="0" smtClean="0">
                <a:solidFill>
                  <a:srgbClr val="CC3300"/>
                </a:solidFill>
                <a:latin typeface="Bookman Old Style" pitchFamily="18" charset="0"/>
              </a:rPr>
              <a:t>доприносе</a:t>
            </a:r>
            <a:r>
              <a:rPr lang="sr-Latn-CS" sz="3200" b="1" dirty="0" smtClean="0">
                <a:solidFill>
                  <a:srgbClr val="CC3300"/>
                </a:solidFill>
                <a:latin typeface="Bookman Old Style" pitchFamily="18" charset="0"/>
              </a:rPr>
              <a:t> </a:t>
            </a:r>
            <a:r>
              <a:rPr lang="sr-Cyrl-CS" sz="3200" b="1" dirty="0" smtClean="0">
                <a:solidFill>
                  <a:srgbClr val="CC3300"/>
                </a:solidFill>
                <a:latin typeface="Bookman Old Style" pitchFamily="18" charset="0"/>
              </a:rPr>
              <a:t>развоју</a:t>
            </a:r>
            <a:endParaRPr lang="en-US" sz="3200" b="1" dirty="0" smtClean="0">
              <a:solidFill>
                <a:srgbClr val="CC3300"/>
              </a:solidFill>
              <a:latin typeface="Bookman Old Style" pitchFamily="18" charset="0"/>
            </a:endParaRPr>
          </a:p>
        </p:txBody>
      </p:sp>
      <p:sp>
        <p:nvSpPr>
          <p:cNvPr id="37891" name="Rectangle 3"/>
          <p:cNvSpPr>
            <a:spLocks noGrp="1" noChangeArrowheads="1"/>
          </p:cNvSpPr>
          <p:nvPr>
            <p:ph type="body" sz="half" idx="2"/>
          </p:nvPr>
        </p:nvSpPr>
        <p:spPr>
          <a:xfrm>
            <a:off x="4645025" y="1600200"/>
            <a:ext cx="4041775" cy="4525963"/>
          </a:xfrm>
        </p:spPr>
        <p:txBody>
          <a:bodyPr lIns="90488" tIns="44450" rIns="90488" bIns="44450">
            <a:normAutofit fontScale="92500" lnSpcReduction="10000"/>
          </a:bodyPr>
          <a:lstStyle/>
          <a:p>
            <a:pPr>
              <a:buFontTx/>
              <a:buNone/>
            </a:pPr>
            <a:r>
              <a:rPr lang="sr-Latn-CS" sz="2400" b="1" smtClean="0">
                <a:solidFill>
                  <a:schemeClr val="tx2"/>
                </a:solidFill>
                <a:latin typeface="Bookman Old Style" pitchFamily="18" charset="0"/>
              </a:rPr>
              <a:t>1. </a:t>
            </a:r>
            <a:r>
              <a:rPr lang="sr-Cyrl-CS" sz="2400" b="1" smtClean="0">
                <a:solidFill>
                  <a:schemeClr val="tx2"/>
                </a:solidFill>
                <a:latin typeface="Bookman Old Style" pitchFamily="18" charset="0"/>
              </a:rPr>
              <a:t>Предиспонирајући</a:t>
            </a:r>
            <a:r>
              <a:rPr lang="sr-Latn-CS" sz="2400" b="1" smtClean="0">
                <a:solidFill>
                  <a:schemeClr val="tx2"/>
                </a:solidFill>
                <a:latin typeface="Bookman Old Style" pitchFamily="18" charset="0"/>
              </a:rPr>
              <a:t> </a:t>
            </a:r>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чиниоци</a:t>
            </a:r>
            <a:endParaRPr lang="en-US" sz="24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Индивидуални</a:t>
            </a:r>
            <a:r>
              <a:rPr lang="en-US" sz="2200" b="1" smtClean="0">
                <a:solidFill>
                  <a:schemeClr val="tx2"/>
                </a:solidFill>
                <a:latin typeface="Bookman Old Style" pitchFamily="18" charset="0"/>
              </a:rPr>
              <a:t> </a:t>
            </a:r>
          </a:p>
          <a:p>
            <a:pPr lvl="1"/>
            <a:r>
              <a:rPr lang="sr-Cyrl-CS" sz="2200" b="1" smtClean="0">
                <a:solidFill>
                  <a:schemeClr val="tx2"/>
                </a:solidFill>
                <a:latin typeface="Bookman Old Style" pitchFamily="18" charset="0"/>
              </a:rPr>
              <a:t>Породични</a:t>
            </a:r>
            <a:endParaRPr lang="en-US" sz="22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Културални</a:t>
            </a:r>
            <a:endParaRPr lang="en-US" sz="22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2. </a:t>
            </a:r>
            <a:r>
              <a:rPr lang="sr-Cyrl-CS" sz="2400" b="1" smtClean="0">
                <a:solidFill>
                  <a:schemeClr val="tx2"/>
                </a:solidFill>
                <a:latin typeface="Bookman Old Style" pitchFamily="18" charset="0"/>
              </a:rPr>
              <a:t>Доприносећи</a:t>
            </a:r>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чиниоци</a:t>
            </a:r>
            <a:endParaRPr lang="en-US" sz="24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Развојни</a:t>
            </a:r>
            <a:endParaRPr lang="en-US" sz="22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Окружење</a:t>
            </a:r>
            <a:endParaRPr lang="en-US" sz="22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Социјални</a:t>
            </a:r>
            <a:endParaRPr lang="en-US" sz="22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3. </a:t>
            </a:r>
            <a:r>
              <a:rPr lang="sr-Cyrl-CS" sz="2400" b="1" smtClean="0">
                <a:solidFill>
                  <a:schemeClr val="tx2"/>
                </a:solidFill>
                <a:latin typeface="Bookman Old Style" pitchFamily="18" charset="0"/>
              </a:rPr>
              <a:t>Наследни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чиниоци</a:t>
            </a:r>
            <a:endParaRPr lang="en-US" sz="24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Биолошки</a:t>
            </a:r>
            <a:endParaRPr lang="en-US" sz="2200" b="1" smtClean="0">
              <a:solidFill>
                <a:schemeClr val="tx2"/>
              </a:solidFill>
              <a:latin typeface="Bookman Old Style" pitchFamily="18" charset="0"/>
            </a:endParaRPr>
          </a:p>
          <a:p>
            <a:pPr lvl="1"/>
            <a:r>
              <a:rPr lang="sr-Cyrl-CS" sz="2200" b="1" smtClean="0">
                <a:solidFill>
                  <a:schemeClr val="tx2"/>
                </a:solidFill>
                <a:latin typeface="Bookman Old Style" pitchFamily="18" charset="0"/>
              </a:rPr>
              <a:t>Психолошки</a:t>
            </a:r>
            <a:endParaRPr lang="en-US" sz="2200" b="1" smtClean="0">
              <a:solidFill>
                <a:schemeClr val="tx2"/>
              </a:solidFill>
              <a:latin typeface="Bookman Old Style" pitchFamily="18" charset="0"/>
            </a:endParaRPr>
          </a:p>
        </p:txBody>
      </p:sp>
      <p:pic>
        <p:nvPicPr>
          <p:cNvPr id="37892" name="Picture 4" descr="anorexia"/>
          <p:cNvPicPr>
            <a:picLocks noGrp="1" noChangeAspect="1" noChangeArrowheads="1"/>
          </p:cNvPicPr>
          <p:nvPr>
            <p:ph type="clipArt" sz="half" idx="1"/>
          </p:nvPr>
        </p:nvPicPr>
        <p:blipFill>
          <a:blip r:embed="rId3" cstate="print">
            <a:extLst>
              <a:ext uri="{28A0092B-C50C-407E-A947-70E740481C1C}">
                <a14:useLocalDpi xmlns:a14="http://schemas.microsoft.com/office/drawing/2010/main" xmlns="" val="0"/>
              </a:ext>
            </a:extLst>
          </a:blip>
          <a:srcRect/>
          <a:stretch>
            <a:fillRect/>
          </a:stretch>
        </p:blipFill>
        <p:spPr>
          <a:xfrm>
            <a:off x="1138238" y="1739900"/>
            <a:ext cx="2678112" cy="4244975"/>
          </a:xfrm>
        </p:spPr>
      </p:pic>
    </p:spTree>
    <p:extLst>
      <p:ext uri="{BB962C8B-B14F-4D97-AF65-F5344CB8AC3E}">
        <p14:creationId xmlns:p14="http://schemas.microsoft.com/office/powerpoint/2010/main" xmlns="" val="470181268"/>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685800" y="476250"/>
            <a:ext cx="7772400" cy="5213350"/>
          </a:xfrm>
        </p:spPr>
        <p:txBody>
          <a:bodyPr lIns="90488" tIns="44450" rIns="90488" bIns="44450"/>
          <a:lstStyle/>
          <a:p>
            <a:r>
              <a:rPr lang="sr-Cyrl-CS" b="1" smtClean="0">
                <a:solidFill>
                  <a:schemeClr val="tx2"/>
                </a:solidFill>
                <a:latin typeface="Bookman Old Style" pitchFamily="18" charset="0"/>
              </a:rPr>
              <a:t>Пол</a:t>
            </a:r>
            <a:r>
              <a:rPr lang="en-U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en-US" b="1" smtClean="0">
                <a:solidFill>
                  <a:schemeClr val="tx2"/>
                </a:solidFill>
                <a:latin typeface="Bookman Old Style" pitchFamily="18" charset="0"/>
              </a:rPr>
              <a:t>90-95% </a:t>
            </a:r>
            <a:r>
              <a:rPr lang="sr-Cyrl-CS" b="1" smtClean="0">
                <a:solidFill>
                  <a:schemeClr val="tx2"/>
                </a:solidFill>
                <a:latin typeface="Bookman Old Style" pitchFamily="18" charset="0"/>
              </a:rPr>
              <a:t>оболелих</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жене</a:t>
            </a:r>
            <a:endParaRPr lang="sr-Latn-CS" b="1" smtClean="0">
              <a:solidFill>
                <a:schemeClr val="tx2"/>
              </a:solidFill>
              <a:latin typeface="Bookman Old Style" pitchFamily="18" charset="0"/>
            </a:endParaRPr>
          </a:p>
          <a:p>
            <a:r>
              <a:rPr lang="sr-Cyrl-CS" b="1" smtClean="0">
                <a:solidFill>
                  <a:schemeClr val="tx2"/>
                </a:solidFill>
                <a:latin typeface="Bookman Old Style" pitchFamily="18" charset="0"/>
              </a:rPr>
              <a:t>Узраст</a:t>
            </a:r>
            <a:r>
              <a:rPr lang="en-US" b="1" smtClean="0">
                <a:solidFill>
                  <a:schemeClr val="tx2"/>
                </a:solidFill>
                <a:latin typeface="Bookman Old Style" pitchFamily="18" charset="0"/>
              </a:rPr>
              <a:t>: &gt;80% </a:t>
            </a:r>
            <a:r>
              <a:rPr lang="sr-Cyrl-CS" b="1" smtClean="0">
                <a:solidFill>
                  <a:schemeClr val="tx2"/>
                </a:solidFill>
                <a:latin typeface="Bookman Old Style" pitchFamily="18" charset="0"/>
              </a:rPr>
              <a:t>адолесценти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младе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одрасле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особе</a:t>
            </a:r>
            <a:endParaRPr lang="en-US" b="1" smtClean="0">
              <a:solidFill>
                <a:schemeClr val="tx2"/>
              </a:solidFill>
              <a:latin typeface="Bookman Old Style" pitchFamily="18" charset="0"/>
            </a:endParaRPr>
          </a:p>
          <a:p>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САД</a:t>
            </a:r>
            <a:r>
              <a:rPr lang="sr-Latn-CS" b="1" smtClean="0">
                <a:solidFill>
                  <a:schemeClr val="tx2"/>
                </a:solidFill>
                <a:latin typeface="Bookman Old Style" pitchFamily="18" charset="0"/>
              </a:rPr>
              <a:t>-</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трећа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учесталости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масовна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незаразна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болест</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адолесцената</a:t>
            </a:r>
            <a:endParaRPr lang="en-US" b="1" smtClean="0">
              <a:solidFill>
                <a:schemeClr val="tx2"/>
              </a:solidFill>
              <a:latin typeface="Bookman Old Style" pitchFamily="18" charset="0"/>
            </a:endParaRPr>
          </a:p>
          <a:p>
            <a:pPr lvl="1"/>
            <a:r>
              <a:rPr lang="en-US" b="1" smtClean="0">
                <a:solidFill>
                  <a:schemeClr val="tx2"/>
                </a:solidFill>
                <a:latin typeface="Bookman Old Style" pitchFamily="18" charset="0"/>
              </a:rPr>
              <a:t>0</a:t>
            </a:r>
            <a:r>
              <a:rPr lang="sr-Latn-CS" b="1" smtClean="0">
                <a:solidFill>
                  <a:schemeClr val="tx2"/>
                </a:solidFill>
                <a:latin typeface="Bookman Old Style" pitchFamily="18" charset="0"/>
              </a:rPr>
              <a:t>,</a:t>
            </a:r>
            <a:r>
              <a:rPr lang="en-US" b="1" smtClean="0">
                <a:solidFill>
                  <a:schemeClr val="tx2"/>
                </a:solidFill>
                <a:latin typeface="Bookman Old Style" pitchFamily="18" charset="0"/>
              </a:rPr>
              <a:t>5-5% </a:t>
            </a:r>
            <a:r>
              <a:rPr lang="sr-Cyrl-CS" b="1" smtClean="0">
                <a:solidFill>
                  <a:schemeClr val="tx2"/>
                </a:solidFill>
                <a:latin typeface="Bookman Old Style" pitchFamily="18" charset="0"/>
              </a:rPr>
              <a:t>девојака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узраста</a:t>
            </a:r>
            <a:r>
              <a:rPr lang="sr-Latn-CS" b="1" smtClean="0">
                <a:solidFill>
                  <a:schemeClr val="tx2"/>
                </a:solidFill>
                <a:latin typeface="Bookman Old Style" pitchFamily="18" charset="0"/>
              </a:rPr>
              <a:t> </a:t>
            </a:r>
            <a:r>
              <a:rPr lang="en-US" b="1" smtClean="0">
                <a:solidFill>
                  <a:schemeClr val="tx2"/>
                </a:solidFill>
                <a:latin typeface="Bookman Old Style" pitchFamily="18" charset="0"/>
              </a:rPr>
              <a:t>15-19 </a:t>
            </a:r>
            <a:r>
              <a:rPr lang="sr-Cyrl-CS" b="1" smtClean="0">
                <a:solidFill>
                  <a:schemeClr val="tx2"/>
                </a:solidFill>
                <a:latin typeface="Bookman Old Style" pitchFamily="18" charset="0"/>
              </a:rPr>
              <a:t>година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болује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од</a:t>
            </a:r>
            <a:r>
              <a:rPr lang="sr-Latn-CS" b="1" smtClean="0">
                <a:solidFill>
                  <a:schemeClr val="tx2"/>
                </a:solidFill>
                <a:latin typeface="Bookman Old Style" pitchFamily="18" charset="0"/>
              </a:rPr>
              <a:t> </a:t>
            </a:r>
            <a:r>
              <a:rPr lang="en-US" b="1" smtClean="0">
                <a:solidFill>
                  <a:schemeClr val="tx2"/>
                </a:solidFill>
                <a:latin typeface="Bookman Old Style" pitchFamily="18" charset="0"/>
              </a:rPr>
              <a:t> </a:t>
            </a:r>
            <a:r>
              <a:rPr lang="sr-Cyrl-CS" b="1" smtClean="0">
                <a:solidFill>
                  <a:schemeClr val="tx2"/>
                </a:solidFill>
                <a:latin typeface="Bookman Old Style" pitchFamily="18" charset="0"/>
              </a:rPr>
              <a:t>АН</a:t>
            </a:r>
            <a:endParaRPr lang="en-US" b="1" smtClean="0">
              <a:solidFill>
                <a:schemeClr val="tx2"/>
              </a:solidFill>
              <a:latin typeface="Bookman Old Style" pitchFamily="18" charset="0"/>
            </a:endParaRPr>
          </a:p>
          <a:p>
            <a:pPr lvl="1"/>
            <a:r>
              <a:rPr lang="en-US" b="1" smtClean="0">
                <a:solidFill>
                  <a:schemeClr val="tx2"/>
                </a:solidFill>
                <a:latin typeface="Bookman Old Style" pitchFamily="18" charset="0"/>
              </a:rPr>
              <a:t>5-10% </a:t>
            </a:r>
            <a:r>
              <a:rPr lang="sr-Cyrl-CS" b="1" smtClean="0">
                <a:solidFill>
                  <a:schemeClr val="tx2"/>
                </a:solidFill>
                <a:latin typeface="Bookman Old Style" pitchFamily="18" charset="0"/>
              </a:rPr>
              <a:t>средњошколки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болује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од</a:t>
            </a:r>
            <a:r>
              <a:rPr lang="en-US" b="1" smtClean="0">
                <a:solidFill>
                  <a:schemeClr val="tx2"/>
                </a:solidFill>
                <a:latin typeface="Bookman Old Style" pitchFamily="18" charset="0"/>
              </a:rPr>
              <a:t> </a:t>
            </a:r>
            <a:r>
              <a:rPr lang="sr-Cyrl-CS" b="1" smtClean="0">
                <a:solidFill>
                  <a:schemeClr val="tx2"/>
                </a:solidFill>
                <a:latin typeface="Bookman Old Style" pitchFamily="18" charset="0"/>
              </a:rPr>
              <a:t>БН</a:t>
            </a:r>
            <a:endParaRPr lang="en-US" b="1" smtClean="0">
              <a:solidFill>
                <a:schemeClr val="tx2"/>
              </a:solidFill>
              <a:latin typeface="Bookman Old Style" pitchFamily="18" charset="0"/>
            </a:endParaRPr>
          </a:p>
        </p:txBody>
      </p:sp>
    </p:spTree>
    <p:extLst>
      <p:ext uri="{BB962C8B-B14F-4D97-AF65-F5344CB8AC3E}">
        <p14:creationId xmlns:p14="http://schemas.microsoft.com/office/powerpoint/2010/main" xmlns="" val="2449087509"/>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28625" y="357188"/>
            <a:ext cx="8229600" cy="830262"/>
          </a:xfrm>
        </p:spPr>
        <p:txBody>
          <a:bodyPr lIns="90488" tIns="44450" rIns="90488" bIns="44450"/>
          <a:lstStyle/>
          <a:p>
            <a:r>
              <a:rPr lang="sr-Cyrl-CS" b="1" smtClean="0">
                <a:solidFill>
                  <a:srgbClr val="CC3300"/>
                </a:solidFill>
                <a:latin typeface="Bookman Old Style" pitchFamily="18" charset="0"/>
              </a:rPr>
              <a:t>Ризичне</a:t>
            </a:r>
            <a:r>
              <a:rPr lang="sr-Latn-CS" b="1" smtClean="0">
                <a:solidFill>
                  <a:srgbClr val="CC3300"/>
                </a:solidFill>
                <a:latin typeface="Bookman Old Style" pitchFamily="18" charset="0"/>
              </a:rPr>
              <a:t> </a:t>
            </a:r>
            <a:r>
              <a:rPr lang="sr-Cyrl-CS" b="1" smtClean="0">
                <a:solidFill>
                  <a:srgbClr val="CC3300"/>
                </a:solidFill>
                <a:latin typeface="Bookman Old Style" pitchFamily="18" charset="0"/>
              </a:rPr>
              <a:t>групе</a:t>
            </a:r>
            <a:endParaRPr lang="en-US" b="1" smtClean="0">
              <a:solidFill>
                <a:srgbClr val="CC3300"/>
              </a:solidFill>
              <a:latin typeface="Bookman Old Style" pitchFamily="18" charset="0"/>
            </a:endParaRPr>
          </a:p>
        </p:txBody>
      </p:sp>
      <p:sp>
        <p:nvSpPr>
          <p:cNvPr id="39939" name="Rectangle 3"/>
          <p:cNvSpPr>
            <a:spLocks noGrp="1" noChangeArrowheads="1"/>
          </p:cNvSpPr>
          <p:nvPr>
            <p:ph type="body" sz="half" idx="2"/>
          </p:nvPr>
        </p:nvSpPr>
        <p:spPr>
          <a:xfrm>
            <a:off x="3983038" y="1484313"/>
            <a:ext cx="4910137" cy="4611687"/>
          </a:xfrm>
        </p:spPr>
        <p:txBody>
          <a:bodyPr lIns="90488" tIns="44450" rIns="90488" bIns="44450">
            <a:normAutofit lnSpcReduction="10000"/>
          </a:bodyPr>
          <a:lstStyle/>
          <a:p>
            <a:pPr>
              <a:lnSpc>
                <a:spcPct val="130000"/>
              </a:lnSpc>
              <a:buFont typeface="Wingdings" pitchFamily="2" charset="2"/>
              <a:buChar char="v"/>
            </a:pPr>
            <a:r>
              <a:rPr lang="en-US" sz="1400" b="1" smtClean="0"/>
              <a:t> </a:t>
            </a:r>
            <a:r>
              <a:rPr lang="sr-Cyrl-CS" sz="2000" b="1" smtClean="0">
                <a:solidFill>
                  <a:schemeClr val="tx2"/>
                </a:solidFill>
                <a:latin typeface="Bookman Old Style" pitchFamily="18" charset="0"/>
              </a:rPr>
              <a:t>Адолесценткиње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које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имају</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лоше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мишљење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себи</a:t>
            </a:r>
            <a:endParaRPr lang="en-US" sz="2000" b="1" smtClean="0">
              <a:solidFill>
                <a:schemeClr val="tx2"/>
              </a:solidFill>
              <a:latin typeface="Bookman Old Style" pitchFamily="18" charset="0"/>
            </a:endParaRPr>
          </a:p>
          <a:p>
            <a:pPr>
              <a:lnSpc>
                <a:spcPct val="130000"/>
              </a:lnSpc>
              <a:buFont typeface="Wingdings" pitchFamily="2" charset="2"/>
              <a:buChar char="v"/>
            </a:pPr>
            <a:r>
              <a:rPr lang="en-US" sz="2000" b="1" smtClean="0">
                <a:solidFill>
                  <a:schemeClr val="tx2"/>
                </a:solidFill>
                <a:latin typeface="Bookman Old Style" pitchFamily="18" charset="0"/>
              </a:rPr>
              <a:t> </a:t>
            </a:r>
            <a:r>
              <a:rPr lang="sr-Cyrl-CS" sz="2000" b="1" smtClean="0">
                <a:solidFill>
                  <a:schemeClr val="tx2"/>
                </a:solidFill>
                <a:latin typeface="Bookman Old Style" pitchFamily="18" charset="0"/>
              </a:rPr>
              <a:t>Гимнастичарке</a:t>
            </a:r>
            <a:endParaRPr lang="en-US" sz="2000" b="1" smtClean="0">
              <a:solidFill>
                <a:schemeClr val="tx2"/>
              </a:solidFill>
              <a:latin typeface="Bookman Old Style" pitchFamily="18" charset="0"/>
            </a:endParaRPr>
          </a:p>
          <a:p>
            <a:pPr>
              <a:lnSpc>
                <a:spcPct val="130000"/>
              </a:lnSpc>
              <a:buFont typeface="Wingdings" pitchFamily="2" charset="2"/>
              <a:buChar char="v"/>
            </a:pPr>
            <a:r>
              <a:rPr lang="en-US" sz="2000" b="1" smtClean="0">
                <a:solidFill>
                  <a:schemeClr val="tx2"/>
                </a:solidFill>
                <a:latin typeface="Bookman Old Style" pitchFamily="18" charset="0"/>
              </a:rPr>
              <a:t> </a:t>
            </a:r>
            <a:r>
              <a:rPr lang="sr-Cyrl-CS" sz="2000" b="1" smtClean="0">
                <a:solidFill>
                  <a:schemeClr val="tx2"/>
                </a:solidFill>
                <a:latin typeface="Bookman Old Style" pitchFamily="18" charset="0"/>
              </a:rPr>
              <a:t>Балерине</a:t>
            </a:r>
            <a:endParaRPr lang="en-US" sz="2000" b="1" smtClean="0">
              <a:solidFill>
                <a:schemeClr val="tx2"/>
              </a:solidFill>
              <a:latin typeface="Bookman Old Style" pitchFamily="18" charset="0"/>
            </a:endParaRPr>
          </a:p>
          <a:p>
            <a:pPr>
              <a:lnSpc>
                <a:spcPct val="130000"/>
              </a:lnSpc>
              <a:buFont typeface="Wingdings" pitchFamily="2" charset="2"/>
              <a:buChar char="v"/>
            </a:pPr>
            <a:r>
              <a:rPr lang="en-US" sz="2000" b="1" smtClean="0">
                <a:solidFill>
                  <a:schemeClr val="tx2"/>
                </a:solidFill>
                <a:latin typeface="Bookman Old Style" pitchFamily="18" charset="0"/>
              </a:rPr>
              <a:t> </a:t>
            </a:r>
            <a:r>
              <a:rPr lang="sr-Cyrl-CS" sz="2000" b="1" smtClean="0">
                <a:solidFill>
                  <a:schemeClr val="tx2"/>
                </a:solidFill>
                <a:latin typeface="Bookman Old Style" pitchFamily="18" charset="0"/>
              </a:rPr>
              <a:t>Рвачице</a:t>
            </a:r>
            <a:endParaRPr lang="en-US" sz="2000" b="1" smtClean="0">
              <a:solidFill>
                <a:schemeClr val="tx2"/>
              </a:solidFill>
              <a:latin typeface="Bookman Old Style" pitchFamily="18" charset="0"/>
            </a:endParaRPr>
          </a:p>
          <a:p>
            <a:pPr>
              <a:lnSpc>
                <a:spcPct val="130000"/>
              </a:lnSpc>
              <a:buFont typeface="Wingdings" pitchFamily="2" charset="2"/>
              <a:buChar char="v"/>
            </a:pPr>
            <a:r>
              <a:rPr lang="en-US" sz="2000" b="1" smtClean="0">
                <a:solidFill>
                  <a:schemeClr val="tx2"/>
                </a:solidFill>
                <a:latin typeface="Bookman Old Style" pitchFamily="18" charset="0"/>
              </a:rPr>
              <a:t> </a:t>
            </a:r>
            <a:r>
              <a:rPr lang="sr-Cyrl-CS" sz="2000" b="1" smtClean="0">
                <a:solidFill>
                  <a:schemeClr val="tx2"/>
                </a:solidFill>
                <a:latin typeface="Bookman Old Style" pitchFamily="18" charset="0"/>
              </a:rPr>
              <a:t>Атлетичарке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посебно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тркачице</a:t>
            </a:r>
            <a:endParaRPr lang="en-US" sz="2000" b="1" smtClean="0">
              <a:solidFill>
                <a:schemeClr val="tx2"/>
              </a:solidFill>
              <a:latin typeface="Bookman Old Style" pitchFamily="18" charset="0"/>
            </a:endParaRPr>
          </a:p>
          <a:p>
            <a:pPr>
              <a:lnSpc>
                <a:spcPct val="130000"/>
              </a:lnSpc>
              <a:buFont typeface="Wingdings" pitchFamily="2" charset="2"/>
              <a:buChar char="v"/>
            </a:pPr>
            <a:r>
              <a:rPr lang="en-US" sz="2000" b="1" smtClean="0">
                <a:solidFill>
                  <a:schemeClr val="tx2"/>
                </a:solidFill>
                <a:latin typeface="Bookman Old Style" pitchFamily="18" charset="0"/>
              </a:rPr>
              <a:t> </a:t>
            </a:r>
            <a:r>
              <a:rPr lang="sr-Cyrl-CS" sz="2000" b="1" smtClean="0">
                <a:solidFill>
                  <a:schemeClr val="tx2"/>
                </a:solidFill>
                <a:latin typeface="Bookman Old Style" pitchFamily="18" charset="0"/>
              </a:rPr>
              <a:t>Јавне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личности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од</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којих</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захтева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су</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што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мршавије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манекенке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фото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модели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певачице</a:t>
            </a:r>
            <a:r>
              <a:rPr lang="sr-Latn-CS" sz="2000" b="1" smtClean="0">
                <a:solidFill>
                  <a:schemeClr val="tx2"/>
                </a:solidFill>
                <a:latin typeface="Bookman Old Style" pitchFamily="18" charset="0"/>
              </a:rPr>
              <a:t>)</a:t>
            </a:r>
            <a:endParaRPr lang="en-US" sz="2000" b="1" smtClean="0">
              <a:solidFill>
                <a:schemeClr val="tx2"/>
              </a:solidFill>
              <a:latin typeface="Bookman Old Style" pitchFamily="18" charset="0"/>
            </a:endParaRPr>
          </a:p>
        </p:txBody>
      </p:sp>
      <p:pic>
        <p:nvPicPr>
          <p:cNvPr id="39940" name="Picture 4" descr="tvigi"/>
          <p:cNvPicPr>
            <a:picLocks noGrp="1" noChangeAspect="1" noChangeArrowheads="1"/>
          </p:cNvPicPr>
          <p:nvPr>
            <p:ph type="clipArt" sz="half" idx="1"/>
          </p:nvPr>
        </p:nvPicPr>
        <p:blipFill>
          <a:blip r:embed="rId3" cstate="print">
            <a:extLst>
              <a:ext uri="{28A0092B-C50C-407E-A947-70E740481C1C}">
                <a14:useLocalDpi xmlns:a14="http://schemas.microsoft.com/office/drawing/2010/main" xmlns="" val="0"/>
              </a:ext>
            </a:extLst>
          </a:blip>
          <a:srcRect/>
          <a:stretch>
            <a:fillRect/>
          </a:stretch>
        </p:blipFill>
        <p:spPr>
          <a:xfrm>
            <a:off x="709613" y="1808163"/>
            <a:ext cx="2832100" cy="3979862"/>
          </a:xfrm>
        </p:spPr>
      </p:pic>
      <p:pic>
        <p:nvPicPr>
          <p:cNvPr id="39941" name="Picture 5" descr="anorexia-kostur,bez teksta"/>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3850" y="1341438"/>
            <a:ext cx="3287713" cy="5040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xmlns="" val="3338630899"/>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765175" y="176213"/>
            <a:ext cx="8378825" cy="6681787"/>
            <a:chOff x="1417" y="1057"/>
            <a:chExt cx="8280" cy="10980"/>
          </a:xfrm>
        </p:grpSpPr>
        <p:pic>
          <p:nvPicPr>
            <p:cNvPr id="40963" name="Picture 3" descr="anorexia,bulimia copy,bez teksta"/>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23" y="1423"/>
              <a:ext cx="8020" cy="9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64" name="Text Box 4"/>
            <p:cNvSpPr txBox="1">
              <a:spLocks noChangeArrowheads="1"/>
            </p:cNvSpPr>
            <p:nvPr/>
          </p:nvSpPr>
          <p:spPr bwMode="auto">
            <a:xfrm>
              <a:off x="7177" y="1057"/>
              <a:ext cx="1440" cy="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600" b="1">
                  <a:solidFill>
                    <a:srgbClr val="000000"/>
                  </a:solidFill>
                  <a:latin typeface="Bookman Old Style" pitchFamily="18" charset="0"/>
                </a:rPr>
                <a:t>ANOREXIA NERVOSA</a:t>
              </a:r>
              <a:endParaRPr lang="sr-Latn-CS" sz="1600">
                <a:solidFill>
                  <a:srgbClr val="000000"/>
                </a:solidFill>
                <a:latin typeface="Century Gothic" pitchFamily="34" charset="0"/>
              </a:endParaRPr>
            </a:p>
          </p:txBody>
        </p:sp>
        <p:sp>
          <p:nvSpPr>
            <p:cNvPr id="40965" name="Text Box 5"/>
            <p:cNvSpPr txBox="1">
              <a:spLocks noChangeArrowheads="1"/>
            </p:cNvSpPr>
            <p:nvPr/>
          </p:nvSpPr>
          <p:spPr bwMode="auto">
            <a:xfrm>
              <a:off x="1597" y="1057"/>
              <a:ext cx="144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600" b="1">
                  <a:solidFill>
                    <a:srgbClr val="000000"/>
                  </a:solidFill>
                  <a:latin typeface="Bookman Old Style" pitchFamily="18" charset="0"/>
                </a:rPr>
                <a:t>BULIMIA NERVOSA</a:t>
              </a:r>
              <a:endParaRPr lang="sr-Latn-CS" sz="1600">
                <a:solidFill>
                  <a:srgbClr val="000000"/>
                </a:solidFill>
                <a:latin typeface="Century Gothic" pitchFamily="34" charset="0"/>
              </a:endParaRPr>
            </a:p>
          </p:txBody>
        </p:sp>
        <p:sp>
          <p:nvSpPr>
            <p:cNvPr id="40966" name="Text Box 6"/>
            <p:cNvSpPr txBox="1">
              <a:spLocks noChangeArrowheads="1"/>
            </p:cNvSpPr>
            <p:nvPr/>
          </p:nvSpPr>
          <p:spPr bwMode="auto">
            <a:xfrm>
              <a:off x="6277" y="1957"/>
              <a:ext cx="144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Језа, конфузија</a:t>
              </a:r>
              <a:endParaRPr lang="sr-Latn-CS" sz="1400">
                <a:solidFill>
                  <a:srgbClr val="000000"/>
                </a:solidFill>
                <a:latin typeface="Century Gothic" pitchFamily="34" charset="0"/>
              </a:endParaRPr>
            </a:p>
          </p:txBody>
        </p:sp>
        <p:sp>
          <p:nvSpPr>
            <p:cNvPr id="40967" name="Text Box 7"/>
            <p:cNvSpPr txBox="1">
              <a:spLocks noChangeArrowheads="1"/>
            </p:cNvSpPr>
            <p:nvPr/>
          </p:nvSpPr>
          <p:spPr bwMode="auto">
            <a:xfrm>
              <a:off x="6457" y="2497"/>
              <a:ext cx="198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Сува, оштећена коса</a:t>
              </a:r>
              <a:endParaRPr lang="sr-Latn-CS" sz="1400">
                <a:solidFill>
                  <a:srgbClr val="000000"/>
                </a:solidFill>
                <a:latin typeface="Century Gothic" pitchFamily="34" charset="0"/>
              </a:endParaRPr>
            </a:p>
          </p:txBody>
        </p:sp>
        <p:sp>
          <p:nvSpPr>
            <p:cNvPr id="40968" name="Text Box 8"/>
            <p:cNvSpPr txBox="1">
              <a:spLocks noChangeArrowheads="1"/>
            </p:cNvSpPr>
            <p:nvPr/>
          </p:nvSpPr>
          <p:spPr bwMode="auto">
            <a:xfrm>
              <a:off x="6817" y="3037"/>
              <a:ext cx="2160"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Лануго маље</a:t>
              </a:r>
              <a:endParaRPr lang="sr-Latn-CS" sz="1400">
                <a:solidFill>
                  <a:srgbClr val="000000"/>
                </a:solidFill>
                <a:latin typeface="Century Gothic" pitchFamily="34" charset="0"/>
              </a:endParaRPr>
            </a:p>
          </p:txBody>
        </p:sp>
        <p:sp>
          <p:nvSpPr>
            <p:cNvPr id="40969" name="Text Box 9"/>
            <p:cNvSpPr txBox="1">
              <a:spLocks noChangeArrowheads="1"/>
            </p:cNvSpPr>
            <p:nvPr/>
          </p:nvSpPr>
          <p:spPr bwMode="auto">
            <a:xfrm>
              <a:off x="6637" y="3577"/>
              <a:ext cx="3060" cy="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Хипотензија, брадикардија, ниска волтажа ЕКG</a:t>
              </a:r>
              <a:endParaRPr lang="sr-Latn-CS" sz="1400">
                <a:solidFill>
                  <a:srgbClr val="000000"/>
                </a:solidFill>
                <a:latin typeface="Century Gothic" pitchFamily="34" charset="0"/>
              </a:endParaRPr>
            </a:p>
          </p:txBody>
        </p:sp>
        <p:sp>
          <p:nvSpPr>
            <p:cNvPr id="40970" name="Text Box 10"/>
            <p:cNvSpPr txBox="1">
              <a:spLocks noChangeArrowheads="1"/>
            </p:cNvSpPr>
            <p:nvPr/>
          </p:nvSpPr>
          <p:spPr bwMode="auto">
            <a:xfrm>
              <a:off x="6817" y="4477"/>
              <a:ext cx="1440"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Кахексија</a:t>
              </a:r>
            </a:p>
            <a:p>
              <a:pPr eaLnBrk="1" hangingPunct="1"/>
              <a:endParaRPr lang="sr-Latn-CS">
                <a:solidFill>
                  <a:srgbClr val="000000"/>
                </a:solidFill>
                <a:latin typeface="Century Gothic" pitchFamily="34" charset="0"/>
              </a:endParaRPr>
            </a:p>
          </p:txBody>
        </p:sp>
        <p:sp>
          <p:nvSpPr>
            <p:cNvPr id="40971" name="Text Box 11"/>
            <p:cNvSpPr txBox="1">
              <a:spLocks noChangeArrowheads="1"/>
            </p:cNvSpPr>
            <p:nvPr/>
          </p:nvSpPr>
          <p:spPr bwMode="auto">
            <a:xfrm>
              <a:off x="6817" y="5197"/>
              <a:ext cx="2160" cy="1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CS" sz="1000">
                  <a:solidFill>
                    <a:srgbClr val="000000"/>
                  </a:solidFill>
                  <a:latin typeface="Bookman Old Style" pitchFamily="18" charset="0"/>
                </a:rPr>
                <a:t>↑</a:t>
              </a:r>
              <a:r>
                <a:rPr lang="sr-Cyrl-CS" sz="1000">
                  <a:solidFill>
                    <a:srgbClr val="000000"/>
                  </a:solidFill>
                  <a:latin typeface="Bookman Old Style" pitchFamily="18" charset="0"/>
                </a:rPr>
                <a:t> </a:t>
              </a:r>
              <a:r>
                <a:rPr lang="sr-Cyrl-CS" sz="1400">
                  <a:solidFill>
                    <a:srgbClr val="000000"/>
                  </a:solidFill>
                  <a:latin typeface="Bookman Old Style" pitchFamily="18" charset="0"/>
                </a:rPr>
                <a:t>холестерол</a:t>
              </a:r>
            </a:p>
            <a:p>
              <a:pPr eaLnBrk="1" hangingPunct="1"/>
              <a:r>
                <a:rPr lang="sr-Cyrl-CS" sz="1400">
                  <a:solidFill>
                    <a:srgbClr val="000000"/>
                  </a:solidFill>
                  <a:latin typeface="Bookman Old Style" pitchFamily="18" charset="0"/>
                </a:rPr>
                <a:t>↓ глукоза</a:t>
              </a:r>
            </a:p>
            <a:p>
              <a:pPr eaLnBrk="1" hangingPunct="1"/>
              <a:r>
                <a:rPr lang="sr-Cyrl-CS" sz="1400">
                  <a:solidFill>
                    <a:srgbClr val="000000"/>
                  </a:solidFill>
                  <a:latin typeface="Bookman Old Style" pitchFamily="18" charset="0"/>
                </a:rPr>
                <a:t>Затвор</a:t>
              </a:r>
            </a:p>
            <a:p>
              <a:pPr eaLnBrk="1" hangingPunct="1"/>
              <a:r>
                <a:rPr lang="sr-Cyrl-CS" sz="1400">
                  <a:solidFill>
                    <a:srgbClr val="000000"/>
                  </a:solidFill>
                  <a:latin typeface="Bookman Old Style" pitchFamily="18" charset="0"/>
                </a:rPr>
                <a:t>Аменореа</a:t>
              </a:r>
            </a:p>
            <a:p>
              <a:pPr eaLnBrk="1" hangingPunct="1"/>
              <a:endParaRPr lang="sr-Latn-CS" sz="1400">
                <a:solidFill>
                  <a:srgbClr val="000000"/>
                </a:solidFill>
                <a:latin typeface="Century Gothic" pitchFamily="34" charset="0"/>
              </a:endParaRPr>
            </a:p>
          </p:txBody>
        </p:sp>
        <p:sp>
          <p:nvSpPr>
            <p:cNvPr id="40972" name="Text Box 12"/>
            <p:cNvSpPr txBox="1">
              <a:spLocks noChangeArrowheads="1"/>
            </p:cNvSpPr>
            <p:nvPr/>
          </p:nvSpPr>
          <p:spPr bwMode="auto">
            <a:xfrm>
              <a:off x="6997" y="6637"/>
              <a:ext cx="216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000">
                  <a:solidFill>
                    <a:srgbClr val="000000"/>
                  </a:solidFill>
                  <a:latin typeface="Bookman Old Style" pitchFamily="18" charset="0"/>
                </a:rPr>
                <a:t>Акроцијаноза</a:t>
              </a:r>
            </a:p>
            <a:p>
              <a:pPr eaLnBrk="1" hangingPunct="1"/>
              <a:endParaRPr lang="sr-Latn-CS">
                <a:solidFill>
                  <a:srgbClr val="000000"/>
                </a:solidFill>
                <a:latin typeface="Century Gothic" pitchFamily="34" charset="0"/>
              </a:endParaRPr>
            </a:p>
          </p:txBody>
        </p:sp>
        <p:sp>
          <p:nvSpPr>
            <p:cNvPr id="40973" name="Text Box 13"/>
            <p:cNvSpPr txBox="1">
              <a:spLocks noChangeArrowheads="1"/>
            </p:cNvSpPr>
            <p:nvPr/>
          </p:nvSpPr>
          <p:spPr bwMode="auto">
            <a:xfrm>
              <a:off x="6277" y="7537"/>
              <a:ext cx="252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Губитак мишића</a:t>
              </a:r>
              <a:endParaRPr lang="sr-Latn-CS" sz="1400">
                <a:solidFill>
                  <a:srgbClr val="000000"/>
                </a:solidFill>
                <a:latin typeface="Century Gothic" pitchFamily="34" charset="0"/>
              </a:endParaRPr>
            </a:p>
          </p:txBody>
        </p:sp>
        <p:sp>
          <p:nvSpPr>
            <p:cNvPr id="40974" name="Text Box 14"/>
            <p:cNvSpPr txBox="1">
              <a:spLocks noChangeArrowheads="1"/>
            </p:cNvSpPr>
            <p:nvPr/>
          </p:nvSpPr>
          <p:spPr bwMode="auto">
            <a:xfrm>
              <a:off x="6277" y="8077"/>
              <a:ext cx="198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остеопороза</a:t>
              </a:r>
              <a:endParaRPr lang="sr-Latn-CS" sz="1400">
                <a:solidFill>
                  <a:srgbClr val="000000"/>
                </a:solidFill>
                <a:latin typeface="Century Gothic" pitchFamily="34" charset="0"/>
              </a:endParaRPr>
            </a:p>
          </p:txBody>
        </p:sp>
        <p:sp>
          <p:nvSpPr>
            <p:cNvPr id="40975" name="Text Box 15"/>
            <p:cNvSpPr txBox="1">
              <a:spLocks noChangeArrowheads="1"/>
            </p:cNvSpPr>
            <p:nvPr/>
          </p:nvSpPr>
          <p:spPr bwMode="auto">
            <a:xfrm>
              <a:off x="6277" y="8437"/>
              <a:ext cx="144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Сува кожа</a:t>
              </a:r>
              <a:endParaRPr lang="sr-Latn-CS" sz="1400">
                <a:solidFill>
                  <a:srgbClr val="000000"/>
                </a:solidFill>
                <a:latin typeface="Century Gothic" pitchFamily="34" charset="0"/>
              </a:endParaRPr>
            </a:p>
          </p:txBody>
        </p:sp>
        <p:sp>
          <p:nvSpPr>
            <p:cNvPr id="40976" name="Text Box 16"/>
            <p:cNvSpPr txBox="1">
              <a:spLocks noChangeArrowheads="1"/>
            </p:cNvSpPr>
            <p:nvPr/>
          </p:nvSpPr>
          <p:spPr bwMode="auto">
            <a:xfrm>
              <a:off x="6277" y="9337"/>
              <a:ext cx="1440"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Отоци</a:t>
              </a:r>
            </a:p>
            <a:p>
              <a:pPr eaLnBrk="1" hangingPunct="1"/>
              <a:endParaRPr lang="sr-Latn-CS" sz="1400">
                <a:solidFill>
                  <a:srgbClr val="000000"/>
                </a:solidFill>
                <a:latin typeface="Century Gothic" pitchFamily="34" charset="0"/>
              </a:endParaRPr>
            </a:p>
          </p:txBody>
        </p:sp>
        <p:sp>
          <p:nvSpPr>
            <p:cNvPr id="40977" name="Text Box 17"/>
            <p:cNvSpPr txBox="1">
              <a:spLocks noChangeArrowheads="1"/>
            </p:cNvSpPr>
            <p:nvPr/>
          </p:nvSpPr>
          <p:spPr bwMode="auto">
            <a:xfrm>
              <a:off x="6817" y="10057"/>
              <a:ext cx="1800"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000">
                  <a:latin typeface="Bookman Old Style" pitchFamily="18" charset="0"/>
                </a:rPr>
                <a:t>Хипотермија</a:t>
              </a:r>
            </a:p>
            <a:p>
              <a:pPr eaLnBrk="1" hangingPunct="1"/>
              <a:endParaRPr lang="sr-Latn-CS">
                <a:latin typeface="Century Gothic" pitchFamily="34" charset="0"/>
              </a:endParaRPr>
            </a:p>
          </p:txBody>
        </p:sp>
        <p:sp>
          <p:nvSpPr>
            <p:cNvPr id="40978" name="Text Box 18"/>
            <p:cNvSpPr txBox="1">
              <a:spLocks noChangeArrowheads="1"/>
            </p:cNvSpPr>
            <p:nvPr/>
          </p:nvSpPr>
          <p:spPr bwMode="auto">
            <a:xfrm>
              <a:off x="6277" y="10960"/>
              <a:ext cx="3060" cy="7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b="1">
                  <a:solidFill>
                    <a:srgbClr val="000000"/>
                  </a:solidFill>
                  <a:latin typeface="Bookman Old Style" pitchFamily="18" charset="0"/>
                </a:rPr>
                <a:t>ГУБИТАК ТЕЛЕСНЕ МАСЕ И МАЛНУТРИЦИЈА</a:t>
              </a:r>
              <a:endParaRPr lang="sr-Latn-CS" sz="1400">
                <a:solidFill>
                  <a:srgbClr val="000000"/>
                </a:solidFill>
                <a:latin typeface="Century Gothic" pitchFamily="34" charset="0"/>
              </a:endParaRPr>
            </a:p>
          </p:txBody>
        </p:sp>
        <p:sp>
          <p:nvSpPr>
            <p:cNvPr id="40979" name="Text Box 19"/>
            <p:cNvSpPr txBox="1">
              <a:spLocks noChangeArrowheads="1"/>
            </p:cNvSpPr>
            <p:nvPr/>
          </p:nvSpPr>
          <p:spPr bwMode="auto">
            <a:xfrm>
              <a:off x="1417" y="10597"/>
              <a:ext cx="2700" cy="1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b="1">
                  <a:solidFill>
                    <a:srgbClr val="000000"/>
                  </a:solidFill>
                  <a:latin typeface="Bookman Old Style" pitchFamily="18" charset="0"/>
                </a:rPr>
                <a:t>ПРЕЈЕДАЊЕ, ПОВРАЋАЊЕ И ЗЛОУПОТРЕБА ЛЕКОВА</a:t>
              </a:r>
              <a:endParaRPr lang="sr-Latn-CS" sz="1400">
                <a:solidFill>
                  <a:srgbClr val="000000"/>
                </a:solidFill>
                <a:latin typeface="Century Gothic" pitchFamily="34" charset="0"/>
              </a:endParaRPr>
            </a:p>
          </p:txBody>
        </p:sp>
        <p:sp>
          <p:nvSpPr>
            <p:cNvPr id="40980" name="Text Box 20"/>
            <p:cNvSpPr txBox="1">
              <a:spLocks noChangeArrowheads="1"/>
            </p:cNvSpPr>
            <p:nvPr/>
          </p:nvSpPr>
          <p:spPr bwMode="auto">
            <a:xfrm>
              <a:off x="1957" y="9697"/>
              <a:ext cx="1440" cy="3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Отоци</a:t>
              </a:r>
            </a:p>
            <a:p>
              <a:pPr eaLnBrk="1" hangingPunct="1"/>
              <a:endParaRPr lang="sr-Latn-CS" sz="1400">
                <a:solidFill>
                  <a:srgbClr val="000000"/>
                </a:solidFill>
                <a:latin typeface="Century Gothic" pitchFamily="34" charset="0"/>
              </a:endParaRPr>
            </a:p>
          </p:txBody>
        </p:sp>
        <p:sp>
          <p:nvSpPr>
            <p:cNvPr id="40981" name="Text Box 21"/>
            <p:cNvSpPr txBox="1">
              <a:spLocks noChangeArrowheads="1"/>
            </p:cNvSpPr>
            <p:nvPr/>
          </p:nvSpPr>
          <p:spPr bwMode="auto">
            <a:xfrm>
              <a:off x="1774" y="7357"/>
              <a:ext cx="144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000">
                  <a:latin typeface="Bookman Old Style" pitchFamily="18" charset="0"/>
                </a:rPr>
                <a:t>Калуси</a:t>
              </a:r>
              <a:endParaRPr lang="sr-Latn-CS">
                <a:latin typeface="Century Gothic" pitchFamily="34" charset="0"/>
              </a:endParaRPr>
            </a:p>
          </p:txBody>
        </p:sp>
        <p:sp>
          <p:nvSpPr>
            <p:cNvPr id="40982" name="Text Box 22"/>
            <p:cNvSpPr txBox="1">
              <a:spLocks noChangeArrowheads="1"/>
            </p:cNvSpPr>
            <p:nvPr/>
          </p:nvSpPr>
          <p:spPr bwMode="auto">
            <a:xfrm>
              <a:off x="2137" y="8617"/>
              <a:ext cx="144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Дијареја</a:t>
              </a:r>
              <a:endParaRPr lang="sr-Latn-CS" sz="1400">
                <a:solidFill>
                  <a:srgbClr val="000000"/>
                </a:solidFill>
                <a:latin typeface="Century Gothic" pitchFamily="34" charset="0"/>
              </a:endParaRPr>
            </a:p>
          </p:txBody>
        </p:sp>
        <p:sp>
          <p:nvSpPr>
            <p:cNvPr id="40983" name="Text Box 23"/>
            <p:cNvSpPr txBox="1">
              <a:spLocks noChangeArrowheads="1"/>
            </p:cNvSpPr>
            <p:nvPr/>
          </p:nvSpPr>
          <p:spPr bwMode="auto">
            <a:xfrm>
              <a:off x="1774" y="5737"/>
              <a:ext cx="1800" cy="1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Latn-CS" sz="1200">
                  <a:solidFill>
                    <a:srgbClr val="000000"/>
                  </a:solidFill>
                  <a:latin typeface="Bookman Old Style" pitchFamily="18" charset="0"/>
                </a:rPr>
                <a:t>↓</a:t>
              </a:r>
              <a:r>
                <a:rPr lang="sr-Cyrl-CS" sz="1200">
                  <a:solidFill>
                    <a:srgbClr val="000000"/>
                  </a:solidFill>
                  <a:latin typeface="Bookman Old Style" pitchFamily="18" charset="0"/>
                </a:rPr>
                <a:t> </a:t>
              </a:r>
              <a:r>
                <a:rPr lang="sr-Cyrl-CS" sz="1400">
                  <a:solidFill>
                    <a:srgbClr val="000000"/>
                  </a:solidFill>
                  <a:latin typeface="Bookman Old Style" pitchFamily="18" charset="0"/>
                </a:rPr>
                <a:t>калијум</a:t>
              </a:r>
            </a:p>
            <a:p>
              <a:pPr eaLnBrk="1" hangingPunct="1"/>
              <a:r>
                <a:rPr lang="sr-Cyrl-CS" sz="1400">
                  <a:solidFill>
                    <a:srgbClr val="000000"/>
                  </a:solidFill>
                  <a:latin typeface="Bookman Old Style" pitchFamily="18" charset="0"/>
                </a:rPr>
                <a:t>↑ СО</a:t>
              </a:r>
              <a:r>
                <a:rPr lang="sr-Cyrl-CS" sz="1400" baseline="-25000">
                  <a:solidFill>
                    <a:srgbClr val="000000"/>
                  </a:solidFill>
                  <a:latin typeface="Bookman Old Style" pitchFamily="18" charset="0"/>
                </a:rPr>
                <a:t>2</a:t>
              </a:r>
              <a:endParaRPr lang="sr-Cyrl-CS" sz="1400">
                <a:solidFill>
                  <a:srgbClr val="000000"/>
                </a:solidFill>
                <a:latin typeface="Bookman Old Style" pitchFamily="18" charset="0"/>
              </a:endParaRPr>
            </a:p>
            <a:p>
              <a:pPr eaLnBrk="1" hangingPunct="1"/>
              <a:r>
                <a:rPr lang="sr-Cyrl-CS" sz="1400">
                  <a:solidFill>
                    <a:srgbClr val="000000"/>
                  </a:solidFill>
                  <a:latin typeface="Bookman Old Style" pitchFamily="18" charset="0"/>
                </a:rPr>
                <a:t>↑ амилазе</a:t>
              </a:r>
            </a:p>
            <a:p>
              <a:pPr eaLnBrk="1" hangingPunct="1"/>
              <a:r>
                <a:rPr lang="sr-Cyrl-CS" sz="1400">
                  <a:solidFill>
                    <a:srgbClr val="000000"/>
                  </a:solidFill>
                  <a:latin typeface="Bookman Old Style" pitchFamily="18" charset="0"/>
                </a:rPr>
                <a:t>аритмија</a:t>
              </a:r>
            </a:p>
            <a:p>
              <a:pPr eaLnBrk="1" hangingPunct="1"/>
              <a:endParaRPr lang="sr-Cyrl-CS" sz="1400">
                <a:solidFill>
                  <a:srgbClr val="000000"/>
                </a:solidFill>
                <a:latin typeface="Bookman Old Style" pitchFamily="18" charset="0"/>
              </a:endParaRPr>
            </a:p>
            <a:p>
              <a:pPr eaLnBrk="1" hangingPunct="1"/>
              <a:endParaRPr lang="sr-Latn-CS" sz="1400">
                <a:solidFill>
                  <a:srgbClr val="000000"/>
                </a:solidFill>
                <a:latin typeface="Century Gothic" pitchFamily="34" charset="0"/>
              </a:endParaRPr>
            </a:p>
          </p:txBody>
        </p:sp>
        <p:sp>
          <p:nvSpPr>
            <p:cNvPr id="40984" name="Text Box 24"/>
            <p:cNvSpPr txBox="1">
              <a:spLocks noChangeArrowheads="1"/>
            </p:cNvSpPr>
            <p:nvPr/>
          </p:nvSpPr>
          <p:spPr bwMode="auto">
            <a:xfrm>
              <a:off x="1957" y="4657"/>
              <a:ext cx="1620" cy="1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000">
                  <a:latin typeface="Bookman Old Style" pitchFamily="18" charset="0"/>
                </a:rPr>
                <a:t>Физиолошка </a:t>
              </a:r>
              <a:r>
                <a:rPr lang="sr-Cyrl-CS" sz="1400">
                  <a:latin typeface="Bookman Old Style" pitchFamily="18" charset="0"/>
                </a:rPr>
                <a:t>ухрањеност</a:t>
              </a:r>
              <a:r>
                <a:rPr lang="sr-Cyrl-CS" sz="1000">
                  <a:latin typeface="Bookman Old Style" pitchFamily="18" charset="0"/>
                </a:rPr>
                <a:t> или гојазност</a:t>
              </a:r>
              <a:endParaRPr lang="sr-Latn-CS">
                <a:latin typeface="Century Gothic" pitchFamily="34" charset="0"/>
              </a:endParaRPr>
            </a:p>
          </p:txBody>
        </p:sp>
        <p:sp>
          <p:nvSpPr>
            <p:cNvPr id="40985" name="Text Box 25"/>
            <p:cNvSpPr txBox="1">
              <a:spLocks noChangeArrowheads="1"/>
            </p:cNvSpPr>
            <p:nvPr/>
          </p:nvSpPr>
          <p:spPr bwMode="auto">
            <a:xfrm>
              <a:off x="1774" y="3577"/>
              <a:ext cx="2160" cy="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Оштећење зубне глеђи</a:t>
              </a:r>
              <a:endParaRPr lang="sr-Latn-CS" sz="1400">
                <a:solidFill>
                  <a:srgbClr val="000000"/>
                </a:solidFill>
                <a:latin typeface="Century Gothic" pitchFamily="34" charset="0"/>
              </a:endParaRPr>
            </a:p>
          </p:txBody>
        </p:sp>
        <p:sp>
          <p:nvSpPr>
            <p:cNvPr id="40986" name="Text Box 26"/>
            <p:cNvSpPr txBox="1">
              <a:spLocks noChangeArrowheads="1"/>
            </p:cNvSpPr>
            <p:nvPr/>
          </p:nvSpPr>
          <p:spPr bwMode="auto">
            <a:xfrm>
              <a:off x="2137" y="2677"/>
              <a:ext cx="1980" cy="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sr-Cyrl-CS" sz="1400">
                  <a:solidFill>
                    <a:srgbClr val="000000"/>
                  </a:solidFill>
                  <a:latin typeface="Bookman Old Style" pitchFamily="18" charset="0"/>
                </a:rPr>
                <a:t>Увећање пљувачних жлезда</a:t>
              </a:r>
              <a:endParaRPr lang="sr-Latn-CS" sz="1400">
                <a:solidFill>
                  <a:srgbClr val="000000"/>
                </a:solidFill>
                <a:latin typeface="Century Gothic" pitchFamily="34" charset="0"/>
              </a:endParaRPr>
            </a:p>
          </p:txBody>
        </p:sp>
      </p:grpSp>
    </p:spTree>
    <p:extLst>
      <p:ext uri="{BB962C8B-B14F-4D97-AF65-F5344CB8AC3E}">
        <p14:creationId xmlns:p14="http://schemas.microsoft.com/office/powerpoint/2010/main" xmlns="" val="262015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dissolve">
                                      <p:cBhvr>
                                        <p:cTn id="7" dur="5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5950" y="233363"/>
            <a:ext cx="7773988" cy="1144587"/>
          </a:xfrm>
        </p:spPr>
        <p:txBody>
          <a:bodyPr lIns="90488" tIns="44450" rIns="90488" bIns="44450">
            <a:normAutofit fontScale="90000"/>
          </a:bodyPr>
          <a:lstStyle/>
          <a:p>
            <a:r>
              <a:rPr lang="sr-Cyrl-CS" b="1" smtClean="0">
                <a:solidFill>
                  <a:srgbClr val="CC3300"/>
                </a:solidFill>
                <a:latin typeface="Bookman Old Style" pitchFamily="18" charset="0"/>
              </a:rPr>
              <a:t>Како</a:t>
            </a:r>
            <a:r>
              <a:rPr lang="sr-Latn-CS" b="1" smtClean="0">
                <a:solidFill>
                  <a:srgbClr val="CC3300"/>
                </a:solidFill>
                <a:latin typeface="Bookman Old Style" pitchFamily="18" charset="0"/>
              </a:rPr>
              <a:t> </a:t>
            </a:r>
            <a:r>
              <a:rPr lang="sr-Cyrl-CS" b="1" smtClean="0">
                <a:solidFill>
                  <a:srgbClr val="CC3300"/>
                </a:solidFill>
                <a:latin typeface="Bookman Old Style" pitchFamily="18" charset="0"/>
              </a:rPr>
              <a:t>потврдити</a:t>
            </a:r>
            <a:r>
              <a:rPr lang="sr-Latn-CS" b="1" smtClean="0">
                <a:solidFill>
                  <a:srgbClr val="CC3300"/>
                </a:solidFill>
                <a:latin typeface="Bookman Old Style" pitchFamily="18" charset="0"/>
              </a:rPr>
              <a:t> </a:t>
            </a:r>
            <a:r>
              <a:rPr lang="sr-Cyrl-CS" b="1" smtClean="0">
                <a:solidFill>
                  <a:srgbClr val="CC3300"/>
                </a:solidFill>
                <a:latin typeface="Bookman Old Style" pitchFamily="18" charset="0"/>
              </a:rPr>
              <a:t>сумњу</a:t>
            </a:r>
            <a:r>
              <a:rPr lang="sr-Latn-CS" b="1" smtClean="0">
                <a:solidFill>
                  <a:srgbClr val="CC3300"/>
                </a:solidFill>
                <a:latin typeface="Bookman Old Style" pitchFamily="18" charset="0"/>
              </a:rPr>
              <a:t> </a:t>
            </a:r>
            <a:r>
              <a:rPr lang="sr-Cyrl-CS" b="1" smtClean="0">
                <a:solidFill>
                  <a:srgbClr val="CC3300"/>
                </a:solidFill>
                <a:latin typeface="Bookman Old Style" pitchFamily="18" charset="0"/>
              </a:rPr>
              <a:t>на</a:t>
            </a:r>
            <a:r>
              <a:rPr lang="sr-Latn-CS" b="1" smtClean="0">
                <a:solidFill>
                  <a:srgbClr val="CC3300"/>
                </a:solidFill>
                <a:latin typeface="Bookman Old Style" pitchFamily="18" charset="0"/>
              </a:rPr>
              <a:t> </a:t>
            </a:r>
            <a:r>
              <a:rPr lang="sr-Cyrl-CS" b="1" smtClean="0">
                <a:solidFill>
                  <a:srgbClr val="CC3300"/>
                </a:solidFill>
                <a:latin typeface="Bookman Old Style" pitchFamily="18" charset="0"/>
              </a:rPr>
              <a:t>анорексију</a:t>
            </a:r>
            <a:endParaRPr lang="en-US" b="1" smtClean="0">
              <a:solidFill>
                <a:srgbClr val="CC3300"/>
              </a:solidFill>
              <a:latin typeface="Bookman Old Style" pitchFamily="18" charset="0"/>
            </a:endParaRPr>
          </a:p>
        </p:txBody>
      </p:sp>
      <p:sp>
        <p:nvSpPr>
          <p:cNvPr id="41987" name="Rectangle 3"/>
          <p:cNvSpPr>
            <a:spLocks noGrp="1" noChangeArrowheads="1"/>
          </p:cNvSpPr>
          <p:nvPr>
            <p:ph type="body" idx="1"/>
          </p:nvPr>
        </p:nvSpPr>
        <p:spPr>
          <a:xfrm>
            <a:off x="579438" y="1628775"/>
            <a:ext cx="7972425" cy="4679950"/>
          </a:xfrm>
        </p:spPr>
        <p:txBody>
          <a:bodyPr lIns="90488" tIns="44450" rIns="90488" bIns="44450"/>
          <a:lstStyle/>
          <a:p>
            <a:pPr>
              <a:buFontTx/>
              <a:buNone/>
            </a:pPr>
            <a:r>
              <a:rPr lang="sr-Latn-CS" sz="3600" b="1" smtClean="0">
                <a:solidFill>
                  <a:schemeClr val="tx2"/>
                </a:solidFill>
                <a:latin typeface="Bookman Old Style" pitchFamily="18" charset="0"/>
              </a:rPr>
              <a:t>1. </a:t>
            </a:r>
            <a:r>
              <a:rPr lang="sr-Cyrl-CS" sz="3600" b="1" smtClean="0">
                <a:solidFill>
                  <a:schemeClr val="tx2"/>
                </a:solidFill>
                <a:latin typeface="Bookman Old Style" pitchFamily="18" charset="0"/>
              </a:rPr>
              <a:t>Одласком</a:t>
            </a:r>
            <a:r>
              <a:rPr lang="sr-Latn-CS" sz="3600" b="1" smtClean="0">
                <a:solidFill>
                  <a:schemeClr val="tx2"/>
                </a:solidFill>
                <a:latin typeface="Bookman Old Style" pitchFamily="18" charset="0"/>
              </a:rPr>
              <a:t> </a:t>
            </a:r>
            <a:r>
              <a:rPr lang="sr-Cyrl-CS" sz="3600" b="1" smtClean="0">
                <a:solidFill>
                  <a:schemeClr val="tx2"/>
                </a:solidFill>
                <a:latin typeface="Bookman Old Style" pitchFamily="18" charset="0"/>
              </a:rPr>
              <a:t>код</a:t>
            </a:r>
            <a:r>
              <a:rPr lang="sr-Latn-CS" sz="3600" b="1" smtClean="0">
                <a:solidFill>
                  <a:schemeClr val="tx2"/>
                </a:solidFill>
                <a:latin typeface="Bookman Old Style" pitchFamily="18" charset="0"/>
              </a:rPr>
              <a:t> </a:t>
            </a:r>
            <a:r>
              <a:rPr lang="sr-Cyrl-CS" sz="3600" b="1" smtClean="0">
                <a:solidFill>
                  <a:schemeClr val="tx2"/>
                </a:solidFill>
                <a:latin typeface="Bookman Old Style" pitchFamily="18" charset="0"/>
              </a:rPr>
              <a:t>лекара</a:t>
            </a:r>
            <a:r>
              <a:rPr lang="sr-Latn-CS" sz="3600" b="1" smtClean="0">
                <a:solidFill>
                  <a:schemeClr val="tx2"/>
                </a:solidFill>
                <a:latin typeface="Bookman Old Style" pitchFamily="18" charset="0"/>
              </a:rPr>
              <a:t>-</a:t>
            </a:r>
            <a:r>
              <a:rPr lang="sr-Cyrl-CS" sz="3600" b="1" smtClean="0">
                <a:solidFill>
                  <a:schemeClr val="tx2"/>
                </a:solidFill>
                <a:latin typeface="Bookman Old Style" pitchFamily="18" charset="0"/>
              </a:rPr>
              <a:t>клиничким</a:t>
            </a:r>
            <a:r>
              <a:rPr lang="sr-Latn-CS" sz="3600" b="1" smtClean="0">
                <a:solidFill>
                  <a:schemeClr val="tx2"/>
                </a:solidFill>
                <a:latin typeface="Bookman Old Style" pitchFamily="18" charset="0"/>
              </a:rPr>
              <a:t> </a:t>
            </a:r>
            <a:r>
              <a:rPr lang="sr-Cyrl-CS" sz="3600" b="1" smtClean="0">
                <a:solidFill>
                  <a:schemeClr val="tx2"/>
                </a:solidFill>
                <a:latin typeface="Bookman Old Style" pitchFamily="18" charset="0"/>
              </a:rPr>
              <a:t>прегледом</a:t>
            </a:r>
            <a:endParaRPr lang="en-US" sz="36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Хипотермија</a:t>
            </a:r>
            <a:r>
              <a:rPr lang="en-US" sz="3200" b="1" smtClean="0">
                <a:solidFill>
                  <a:schemeClr val="tx2"/>
                </a:solidFill>
                <a:latin typeface="Bookman Old Style" pitchFamily="18" charset="0"/>
              </a:rPr>
              <a:t>, </a:t>
            </a:r>
            <a:r>
              <a:rPr lang="sr-Cyrl-CS" sz="3200" b="1" smtClean="0">
                <a:solidFill>
                  <a:schemeClr val="tx2"/>
                </a:solidFill>
                <a:latin typeface="Bookman Old Style" pitchFamily="18" charset="0"/>
              </a:rPr>
              <a:t>ортостаза</a:t>
            </a:r>
            <a:endParaRPr lang="en-US" sz="32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Акроцијаноза</a:t>
            </a:r>
            <a:endParaRPr lang="en-US" sz="32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Сува</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кожа</a:t>
            </a:r>
            <a:r>
              <a:rPr lang="en-US" sz="3200" b="1" smtClean="0">
                <a:solidFill>
                  <a:schemeClr val="tx2"/>
                </a:solidFill>
                <a:latin typeface="Bookman Old Style" pitchFamily="18" charset="0"/>
              </a:rPr>
              <a:t>, </a:t>
            </a:r>
            <a:r>
              <a:rPr lang="sr-Cyrl-CS" sz="3200" b="1" smtClean="0">
                <a:solidFill>
                  <a:schemeClr val="tx2"/>
                </a:solidFill>
                <a:latin typeface="Bookman Old Style" pitchFamily="18" charset="0"/>
              </a:rPr>
              <a:t>алопеција</a:t>
            </a:r>
            <a:endParaRPr lang="en-US" sz="32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Губитак</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поткожног</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масног</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ткива</a:t>
            </a:r>
            <a:endParaRPr lang="en-US" sz="32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Увећане</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пљувачне</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жлезде</a:t>
            </a:r>
            <a:endParaRPr lang="en-US" sz="3200" b="1" smtClean="0">
              <a:solidFill>
                <a:schemeClr val="tx2"/>
              </a:solidFill>
              <a:latin typeface="Bookman Old Style" pitchFamily="18" charset="0"/>
            </a:endParaRPr>
          </a:p>
          <a:p>
            <a:endParaRPr lang="en-US" b="1" smtClean="0">
              <a:solidFill>
                <a:schemeClr val="tx2"/>
              </a:solidFill>
              <a:latin typeface="Bookman Old Style" pitchFamily="18" charset="0"/>
            </a:endParaRPr>
          </a:p>
        </p:txBody>
      </p:sp>
    </p:spTree>
    <p:extLst>
      <p:ext uri="{BB962C8B-B14F-4D97-AF65-F5344CB8AC3E}">
        <p14:creationId xmlns:p14="http://schemas.microsoft.com/office/powerpoint/2010/main" xmlns="" val="3485519345"/>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fontScale="90000"/>
          </a:bodyPr>
          <a:lstStyle/>
          <a:p>
            <a:r>
              <a:rPr lang="sr-Cyrl-CS" sz="4000" b="1" smtClean="0">
                <a:solidFill>
                  <a:srgbClr val="CC3300"/>
                </a:solidFill>
                <a:latin typeface="Bookman Old Style" pitchFamily="18" charset="0"/>
              </a:rPr>
              <a:t>Како</a:t>
            </a:r>
            <a:r>
              <a:rPr lang="sr-Latn-CS" sz="4000" b="1" smtClean="0">
                <a:solidFill>
                  <a:srgbClr val="CC3300"/>
                </a:solidFill>
                <a:latin typeface="Bookman Old Style" pitchFamily="18" charset="0"/>
              </a:rPr>
              <a:t> </a:t>
            </a:r>
            <a:r>
              <a:rPr lang="sr-Cyrl-CS" sz="4000" b="1" smtClean="0">
                <a:solidFill>
                  <a:srgbClr val="CC3300"/>
                </a:solidFill>
                <a:latin typeface="Bookman Old Style" pitchFamily="18" charset="0"/>
              </a:rPr>
              <a:t>потврдити</a:t>
            </a:r>
            <a:r>
              <a:rPr lang="sr-Latn-CS" sz="4000" b="1" smtClean="0">
                <a:solidFill>
                  <a:srgbClr val="CC3300"/>
                </a:solidFill>
                <a:latin typeface="Bookman Old Style" pitchFamily="18" charset="0"/>
              </a:rPr>
              <a:t> </a:t>
            </a:r>
            <a:r>
              <a:rPr lang="sr-Cyrl-CS" sz="4000" b="1" smtClean="0">
                <a:solidFill>
                  <a:srgbClr val="CC3300"/>
                </a:solidFill>
                <a:latin typeface="Bookman Old Style" pitchFamily="18" charset="0"/>
              </a:rPr>
              <a:t>сумњу</a:t>
            </a:r>
            <a:r>
              <a:rPr lang="sr-Latn-CS" sz="4000" b="1" smtClean="0">
                <a:solidFill>
                  <a:srgbClr val="CC3300"/>
                </a:solidFill>
                <a:latin typeface="Bookman Old Style" pitchFamily="18" charset="0"/>
              </a:rPr>
              <a:t> </a:t>
            </a:r>
            <a:r>
              <a:rPr lang="sr-Cyrl-CS" sz="4000" b="1" smtClean="0">
                <a:solidFill>
                  <a:srgbClr val="CC3300"/>
                </a:solidFill>
                <a:latin typeface="Bookman Old Style" pitchFamily="18" charset="0"/>
              </a:rPr>
              <a:t>на</a:t>
            </a:r>
            <a:r>
              <a:rPr lang="sr-Latn-CS" sz="4000" b="1" smtClean="0">
                <a:solidFill>
                  <a:srgbClr val="CC3300"/>
                </a:solidFill>
                <a:latin typeface="Bookman Old Style" pitchFamily="18" charset="0"/>
              </a:rPr>
              <a:t> </a:t>
            </a:r>
            <a:r>
              <a:rPr lang="sr-Cyrl-CS" sz="4000" b="1" smtClean="0">
                <a:solidFill>
                  <a:srgbClr val="CC3300"/>
                </a:solidFill>
                <a:latin typeface="Bookman Old Style" pitchFamily="18" charset="0"/>
              </a:rPr>
              <a:t>анорексију</a:t>
            </a:r>
            <a:endParaRPr lang="sr-Latn-CS" sz="4000" b="1" smtClean="0">
              <a:solidFill>
                <a:srgbClr val="CC3300"/>
              </a:solidFill>
              <a:latin typeface="Bookman Old Style" pitchFamily="18" charset="0"/>
            </a:endParaRPr>
          </a:p>
        </p:txBody>
      </p:sp>
      <p:sp>
        <p:nvSpPr>
          <p:cNvPr id="43011" name="Rectangle 3"/>
          <p:cNvSpPr>
            <a:spLocks noGrp="1" noChangeArrowheads="1"/>
          </p:cNvSpPr>
          <p:nvPr>
            <p:ph type="body" idx="1"/>
          </p:nvPr>
        </p:nvSpPr>
        <p:spPr/>
        <p:txBody>
          <a:bodyPr/>
          <a:lstStyle/>
          <a:p>
            <a:pPr>
              <a:buFontTx/>
              <a:buNone/>
            </a:pPr>
            <a:r>
              <a:rPr lang="sr-Latn-CS" sz="3600" b="1" smtClean="0">
                <a:solidFill>
                  <a:schemeClr val="tx2"/>
                </a:solidFill>
                <a:latin typeface="Bookman Old Style" pitchFamily="18" charset="0"/>
              </a:rPr>
              <a:t>2. </a:t>
            </a:r>
            <a:r>
              <a:rPr lang="sr-Cyrl-CS" sz="3600" b="1" smtClean="0">
                <a:solidFill>
                  <a:schemeClr val="tx2"/>
                </a:solidFill>
                <a:latin typeface="Bookman Old Style" pitchFamily="18" charset="0"/>
              </a:rPr>
              <a:t>Редовним</a:t>
            </a:r>
            <a:r>
              <a:rPr lang="sr-Latn-CS" sz="3600" b="1" smtClean="0">
                <a:solidFill>
                  <a:schemeClr val="tx2"/>
                </a:solidFill>
                <a:latin typeface="Bookman Old Style" pitchFamily="18" charset="0"/>
              </a:rPr>
              <a:t> </a:t>
            </a:r>
            <a:r>
              <a:rPr lang="sr-Cyrl-CS" sz="3600" b="1" smtClean="0">
                <a:solidFill>
                  <a:schemeClr val="tx2"/>
                </a:solidFill>
                <a:latin typeface="Bookman Old Style" pitchFamily="18" charset="0"/>
              </a:rPr>
              <a:t>праћењем</a:t>
            </a:r>
            <a:r>
              <a:rPr lang="sr-Latn-CS" sz="3600" b="1" smtClean="0">
                <a:solidFill>
                  <a:schemeClr val="tx2"/>
                </a:solidFill>
                <a:latin typeface="Bookman Old Style" pitchFamily="18" charset="0"/>
              </a:rPr>
              <a:t> </a:t>
            </a:r>
            <a:r>
              <a:rPr lang="sr-Cyrl-CS" sz="3600" b="1" smtClean="0">
                <a:solidFill>
                  <a:schemeClr val="tx2"/>
                </a:solidFill>
                <a:latin typeface="Bookman Old Style" pitchFamily="18" charset="0"/>
              </a:rPr>
              <a:t>исхране</a:t>
            </a:r>
            <a:endParaRPr lang="en-US" sz="3600" b="1" smtClean="0">
              <a:solidFill>
                <a:schemeClr val="tx2"/>
              </a:solidFill>
              <a:latin typeface="Bookman Old Style" pitchFamily="18" charset="0"/>
            </a:endParaRPr>
          </a:p>
          <a:p>
            <a:pPr lvl="1">
              <a:spcBef>
                <a:spcPct val="10000"/>
              </a:spcBef>
            </a:pPr>
            <a:endParaRPr lang="en-US" sz="32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Промењен</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однос</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према</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храни</a:t>
            </a:r>
            <a:endParaRPr lang="sr-Latn-CS" sz="3200" b="1" smtClean="0">
              <a:solidFill>
                <a:schemeClr val="tx2"/>
              </a:solidFill>
              <a:latin typeface="Bookman Old Style" pitchFamily="18" charset="0"/>
            </a:endParaRPr>
          </a:p>
          <a:p>
            <a:pPr lvl="1">
              <a:spcBef>
                <a:spcPct val="10000"/>
              </a:spcBef>
            </a:pPr>
            <a:r>
              <a:rPr lang="sr-Cyrl-CS" sz="3200" b="1" smtClean="0">
                <a:solidFill>
                  <a:schemeClr val="tx2"/>
                </a:solidFill>
                <a:latin typeface="Bookman Old Style" pitchFamily="18" charset="0"/>
              </a:rPr>
              <a:t>Занемаривање</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потреба</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за</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хранљивим</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и</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заштитним</a:t>
            </a:r>
            <a:r>
              <a:rPr lang="sr-Latn-CS" sz="3200" b="1" smtClean="0">
                <a:solidFill>
                  <a:schemeClr val="tx2"/>
                </a:solidFill>
                <a:latin typeface="Bookman Old Style" pitchFamily="18" charset="0"/>
              </a:rPr>
              <a:t> </a:t>
            </a:r>
            <a:r>
              <a:rPr lang="sr-Cyrl-CS" sz="3200" b="1" smtClean="0">
                <a:solidFill>
                  <a:schemeClr val="tx2"/>
                </a:solidFill>
                <a:latin typeface="Bookman Old Style" pitchFamily="18" charset="0"/>
              </a:rPr>
              <a:t>материјама</a:t>
            </a:r>
            <a:endParaRPr lang="en-US" b="1" smtClean="0">
              <a:solidFill>
                <a:schemeClr val="tx2"/>
              </a:solidFill>
              <a:latin typeface="Bookman Old Style" pitchFamily="18" charset="0"/>
            </a:endParaRPr>
          </a:p>
          <a:p>
            <a:endParaRPr lang="sr-Latn-CS" smtClean="0"/>
          </a:p>
        </p:txBody>
      </p:sp>
    </p:spTree>
    <p:extLst>
      <p:ext uri="{BB962C8B-B14F-4D97-AF65-F5344CB8AC3E}">
        <p14:creationId xmlns:p14="http://schemas.microsoft.com/office/powerpoint/2010/main" xmlns="" val="9803632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sr-Latn-CS" b="1" smtClean="0">
                <a:solidFill>
                  <a:srgbClr val="CC3300"/>
                </a:solidFill>
                <a:latin typeface="Bookman Old Style" pitchFamily="18" charset="0"/>
              </a:rPr>
              <a:t> </a:t>
            </a:r>
            <a:endParaRPr lang="en-US" smtClean="0">
              <a:solidFill>
                <a:srgbClr val="CC3300"/>
              </a:solidFill>
              <a:latin typeface="Bookman Old Style" pitchFamily="18" charset="0"/>
            </a:endParaRPr>
          </a:p>
        </p:txBody>
      </p:sp>
      <p:sp>
        <p:nvSpPr>
          <p:cNvPr id="44035" name="Rectangle 3"/>
          <p:cNvSpPr>
            <a:spLocks noGrp="1" noChangeArrowheads="1"/>
          </p:cNvSpPr>
          <p:nvPr>
            <p:ph type="body" idx="1"/>
          </p:nvPr>
        </p:nvSpPr>
        <p:spPr/>
        <p:txBody>
          <a:bodyPr>
            <a:normAutofit lnSpcReduction="10000"/>
          </a:bodyPr>
          <a:lstStyle/>
          <a:p>
            <a:pPr>
              <a:spcBef>
                <a:spcPct val="65000"/>
              </a:spcBef>
            </a:pPr>
            <a:r>
              <a:rPr lang="sr-Latn-CS" b="1" smtClean="0">
                <a:latin typeface="Bookman Old Style" pitchFamily="18" charset="0"/>
              </a:rPr>
              <a:t>3. </a:t>
            </a:r>
            <a:r>
              <a:rPr lang="sr-Cyrl-CS" b="1" smtClean="0">
                <a:latin typeface="Bookman Old Style" pitchFamily="18" charset="0"/>
              </a:rPr>
              <a:t>Лабораторијске</a:t>
            </a:r>
            <a:r>
              <a:rPr lang="sr-Latn-CS" b="1" smtClean="0">
                <a:latin typeface="Bookman Old Style" pitchFamily="18" charset="0"/>
              </a:rPr>
              <a:t> </a:t>
            </a:r>
            <a:r>
              <a:rPr lang="sr-Cyrl-CS" b="1" smtClean="0">
                <a:latin typeface="Bookman Old Style" pitchFamily="18" charset="0"/>
              </a:rPr>
              <a:t>анализе</a:t>
            </a:r>
            <a:r>
              <a:rPr lang="sr-Latn-CS" b="1" smtClean="0">
                <a:latin typeface="Bookman Old Style" pitchFamily="18" charset="0"/>
              </a:rPr>
              <a:t> </a:t>
            </a:r>
          </a:p>
          <a:p>
            <a:pPr>
              <a:spcBef>
                <a:spcPct val="65000"/>
              </a:spcBef>
            </a:pPr>
            <a:r>
              <a:rPr lang="sr-Cyrl-CS" b="1" smtClean="0">
                <a:solidFill>
                  <a:schemeClr val="tx2"/>
                </a:solidFill>
                <a:latin typeface="Bookman Old Style" pitchFamily="18" charset="0"/>
              </a:rPr>
              <a:t>Комплетна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крвна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слика</a:t>
            </a:r>
            <a:endParaRPr lang="en-US" b="1" smtClean="0">
              <a:solidFill>
                <a:schemeClr val="tx2"/>
              </a:solidFill>
              <a:latin typeface="Bookman Old Style" pitchFamily="18" charset="0"/>
            </a:endParaRPr>
          </a:p>
          <a:p>
            <a:pPr>
              <a:spcBef>
                <a:spcPct val="65000"/>
              </a:spcBef>
            </a:pPr>
            <a:r>
              <a:rPr lang="sr-Cyrl-CS" b="1" smtClean="0">
                <a:solidFill>
                  <a:schemeClr val="tx2"/>
                </a:solidFill>
                <a:latin typeface="Bookman Old Style" pitchFamily="18" charset="0"/>
              </a:rPr>
              <a:t>Биохемијски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преглед</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урина</a:t>
            </a:r>
            <a:endParaRPr lang="en-US" b="1" smtClean="0">
              <a:solidFill>
                <a:schemeClr val="tx2"/>
              </a:solidFill>
              <a:latin typeface="Bookman Old Style" pitchFamily="18" charset="0"/>
            </a:endParaRPr>
          </a:p>
          <a:p>
            <a:pPr>
              <a:spcBef>
                <a:spcPct val="65000"/>
              </a:spcBef>
            </a:pPr>
            <a:r>
              <a:rPr lang="sr-Cyrl-CS" b="1" smtClean="0">
                <a:solidFill>
                  <a:schemeClr val="tx2"/>
                </a:solidFill>
                <a:latin typeface="Bookman Old Style" pitchFamily="18" charset="0"/>
              </a:rPr>
              <a:t>Електролити</a:t>
            </a:r>
            <a:endParaRPr lang="en-US" b="1" smtClean="0">
              <a:solidFill>
                <a:schemeClr val="tx2"/>
              </a:solidFill>
              <a:latin typeface="Bookman Old Style" pitchFamily="18" charset="0"/>
            </a:endParaRPr>
          </a:p>
          <a:p>
            <a:pPr>
              <a:spcBef>
                <a:spcPct val="65000"/>
              </a:spcBef>
            </a:pPr>
            <a:r>
              <a:rPr lang="sr-Cyrl-CS" b="1" smtClean="0">
                <a:solidFill>
                  <a:schemeClr val="tx2"/>
                </a:solidFill>
                <a:latin typeface="Bookman Old Style" pitchFamily="18" charset="0"/>
              </a:rPr>
              <a:t>Други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тестови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уколико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индиковани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гликемија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липидни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статус</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хормони</a:t>
            </a:r>
            <a:r>
              <a:rPr lang="sr-Latn-CS" b="1" smtClean="0">
                <a:solidFill>
                  <a:schemeClr val="tx2"/>
                </a:solidFill>
                <a:latin typeface="Bookman Old Style" pitchFamily="18" charset="0"/>
              </a:rPr>
              <a:t>)</a:t>
            </a:r>
            <a:endParaRPr lang="en-US" b="1" smtClean="0">
              <a:solidFill>
                <a:schemeClr val="tx2"/>
              </a:solidFill>
              <a:latin typeface="Bookman Old Style" pitchFamily="18" charset="0"/>
            </a:endParaRPr>
          </a:p>
        </p:txBody>
      </p:sp>
      <p:sp>
        <p:nvSpPr>
          <p:cNvPr id="44036" name="Rectangle 4"/>
          <p:cNvSpPr>
            <a:spLocks noChangeArrowheads="1"/>
          </p:cNvSpPr>
          <p:nvPr/>
        </p:nvSpPr>
        <p:spPr bwMode="auto">
          <a:xfrm>
            <a:off x="684213" y="260350"/>
            <a:ext cx="784860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sr-Cyrl-CS" sz="3200" b="1">
                <a:solidFill>
                  <a:srgbClr val="CC3300"/>
                </a:solidFill>
              </a:rPr>
              <a:t>Како</a:t>
            </a:r>
            <a:r>
              <a:rPr lang="sr-Latn-CS" sz="3200" b="1">
                <a:solidFill>
                  <a:srgbClr val="CC3300"/>
                </a:solidFill>
              </a:rPr>
              <a:t> </a:t>
            </a:r>
            <a:r>
              <a:rPr lang="sr-Cyrl-CS" sz="3200" b="1">
                <a:solidFill>
                  <a:srgbClr val="CC3300"/>
                </a:solidFill>
              </a:rPr>
              <a:t>потврдити</a:t>
            </a:r>
            <a:r>
              <a:rPr lang="sr-Latn-CS" sz="3200" b="1">
                <a:solidFill>
                  <a:srgbClr val="CC3300"/>
                </a:solidFill>
              </a:rPr>
              <a:t> </a:t>
            </a:r>
            <a:r>
              <a:rPr lang="sr-Cyrl-CS" sz="3200" b="1">
                <a:solidFill>
                  <a:srgbClr val="CC3300"/>
                </a:solidFill>
              </a:rPr>
              <a:t>сумњу</a:t>
            </a:r>
            <a:r>
              <a:rPr lang="sr-Latn-CS" sz="3200" b="1">
                <a:solidFill>
                  <a:srgbClr val="CC3300"/>
                </a:solidFill>
              </a:rPr>
              <a:t> </a:t>
            </a:r>
            <a:r>
              <a:rPr lang="sr-Cyrl-CS" sz="3200" b="1">
                <a:solidFill>
                  <a:srgbClr val="CC3300"/>
                </a:solidFill>
              </a:rPr>
              <a:t>на</a:t>
            </a:r>
            <a:r>
              <a:rPr lang="sr-Latn-CS" sz="3200" b="1">
                <a:solidFill>
                  <a:srgbClr val="CC3300"/>
                </a:solidFill>
              </a:rPr>
              <a:t> </a:t>
            </a:r>
            <a:r>
              <a:rPr lang="sr-Cyrl-CS" sz="3200" b="1">
                <a:solidFill>
                  <a:srgbClr val="CC3300"/>
                </a:solidFill>
              </a:rPr>
              <a:t>анорексију</a:t>
            </a:r>
            <a:endParaRPr lang="sr-Latn-CS" sz="3200" b="1">
              <a:solidFill>
                <a:srgbClr val="CC3300"/>
              </a:solidFill>
            </a:endParaRPr>
          </a:p>
        </p:txBody>
      </p:sp>
    </p:spTree>
    <p:extLst>
      <p:ext uri="{BB962C8B-B14F-4D97-AF65-F5344CB8AC3E}">
        <p14:creationId xmlns:p14="http://schemas.microsoft.com/office/powerpoint/2010/main" xmlns="" val="267369641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sr-Cyrl-CS" sz="4800" b="1" smtClean="0">
                <a:latin typeface="Bookman Old Style" pitchFamily="18" charset="0"/>
              </a:rPr>
              <a:t>Клинички</a:t>
            </a:r>
            <a:r>
              <a:rPr lang="sr-Latn-CS" sz="4800" b="1" smtClean="0">
                <a:latin typeface="Bookman Old Style" pitchFamily="18" charset="0"/>
              </a:rPr>
              <a:t> </a:t>
            </a:r>
            <a:r>
              <a:rPr lang="sr-Cyrl-CS" sz="4800" b="1" smtClean="0">
                <a:latin typeface="Bookman Old Style" pitchFamily="18" charset="0"/>
              </a:rPr>
              <a:t>знаци</a:t>
            </a:r>
            <a:r>
              <a:rPr lang="en-US" sz="4800" b="1" smtClean="0"/>
              <a:t> </a:t>
            </a:r>
          </a:p>
        </p:txBody>
      </p:sp>
      <p:sp>
        <p:nvSpPr>
          <p:cNvPr id="45059" name="Rectangle 3"/>
          <p:cNvSpPr>
            <a:spLocks noGrp="1" noChangeArrowheads="1"/>
          </p:cNvSpPr>
          <p:nvPr>
            <p:ph type="body" sz="half" idx="1"/>
          </p:nvPr>
        </p:nvSpPr>
        <p:spPr>
          <a:xfrm>
            <a:off x="685800" y="1587500"/>
            <a:ext cx="3816350" cy="4508500"/>
          </a:xfrm>
        </p:spPr>
        <p:txBody>
          <a:bodyPr>
            <a:normAutofit fontScale="85000" lnSpcReduction="20000"/>
          </a:bodyPr>
          <a:lstStyle/>
          <a:p>
            <a:pPr>
              <a:lnSpc>
                <a:spcPct val="90000"/>
              </a:lnSpc>
            </a:pPr>
            <a:r>
              <a:rPr lang="sr-Cyrl-CS" sz="2400" b="1" smtClean="0">
                <a:solidFill>
                  <a:schemeClr val="tx2"/>
                </a:solidFill>
                <a:latin typeface="Bookman Old Style" pitchFamily="18" charset="0"/>
              </a:rPr>
              <a:t>Промене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усној</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дупљи</a:t>
            </a:r>
            <a:r>
              <a:rPr lang="sr-Latn-CS" sz="2400" smtClean="0">
                <a:solidFill>
                  <a:schemeClr val="tx2"/>
                </a:solidFill>
                <a:latin typeface="Bookman Old Style" pitchFamily="18" charset="0"/>
              </a:rPr>
              <a:t> </a:t>
            </a:r>
          </a:p>
          <a:p>
            <a:pPr>
              <a:lnSpc>
                <a:spcPct val="90000"/>
              </a:lnSpc>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 цариес</a:t>
            </a:r>
            <a:r>
              <a:rPr lang="en-US" sz="2000" smtClean="0">
                <a:solidFill>
                  <a:schemeClr val="tx2"/>
                </a:solidFill>
                <a:latin typeface="Bookman Old Style" pitchFamily="18" charset="0"/>
              </a:rPr>
              <a:t> </a:t>
            </a:r>
            <a:r>
              <a:rPr lang="sr-Cyrl-CS" sz="2000" smtClean="0">
                <a:solidFill>
                  <a:schemeClr val="tx2"/>
                </a:solidFill>
                <a:latin typeface="Bookman Old Style" pitchFamily="18" charset="0"/>
              </a:rPr>
              <a:t>дентис, цхеилосис,</a:t>
            </a:r>
            <a:endParaRPr lang="hr-HR" sz="2000" smtClean="0">
              <a:solidFill>
                <a:schemeClr val="tx2"/>
              </a:solidFill>
              <a:latin typeface="Bookman Old Style" pitchFamily="18" charset="0"/>
            </a:endParaRPr>
          </a:p>
          <a:p>
            <a:pPr>
              <a:lnSpc>
                <a:spcPct val="90000"/>
              </a:lnSpc>
              <a:buFontTx/>
              <a:buNone/>
            </a:pP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увећане</a:t>
            </a: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пљувачне</a:t>
            </a: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жлезде</a:t>
            </a:r>
            <a:endParaRPr lang="hr-HR" sz="2000" smtClean="0">
              <a:solidFill>
                <a:schemeClr val="tx2"/>
              </a:solidFill>
              <a:latin typeface="Bookman Old Style" pitchFamily="18" charset="0"/>
            </a:endParaRPr>
          </a:p>
          <a:p>
            <a:pPr>
              <a:lnSpc>
                <a:spcPct val="90000"/>
              </a:lnSpc>
            </a:pPr>
            <a:r>
              <a:rPr lang="sr-Cyrl-CS" sz="2400" b="1" smtClean="0">
                <a:solidFill>
                  <a:schemeClr val="tx2"/>
                </a:solidFill>
                <a:latin typeface="Bookman Old Style" pitchFamily="18" charset="0"/>
              </a:rPr>
              <a:t>Кардиоваскуларни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систем</a:t>
            </a:r>
            <a:endParaRPr lang="sr-Latn-CS" sz="2400" b="1" smtClean="0">
              <a:solidFill>
                <a:schemeClr val="tx2"/>
              </a:solidFill>
              <a:latin typeface="Bookman Old Style" pitchFamily="18" charset="0"/>
            </a:endParaRPr>
          </a:p>
          <a:p>
            <a:pPr>
              <a:lnSpc>
                <a:spcPct val="90000"/>
              </a:lnSpc>
              <a:buFontTx/>
              <a:buNone/>
            </a:pPr>
            <a:r>
              <a:rPr lang="sr-Latn-CS" sz="2000" b="1" smtClean="0">
                <a:solidFill>
                  <a:schemeClr val="tx2"/>
                </a:solidFill>
                <a:latin typeface="Bookman Old Style" pitchFamily="18" charset="0"/>
              </a:rPr>
              <a:t>   -  </a:t>
            </a:r>
            <a:r>
              <a:rPr lang="sr-Cyrl-CS" sz="2000" smtClean="0">
                <a:solidFill>
                  <a:schemeClr val="tx2"/>
                </a:solidFill>
                <a:latin typeface="Bookman Old Style" pitchFamily="18" charset="0"/>
              </a:rPr>
              <a:t>хипотензија,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синусна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брадикардија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акроцијаноза</a:t>
            </a:r>
            <a:endParaRPr lang="sr-Latn-CS" sz="2000" smtClean="0">
              <a:solidFill>
                <a:schemeClr val="tx2"/>
              </a:solidFill>
              <a:latin typeface="Bookman Old Style" pitchFamily="18" charset="0"/>
            </a:endParaRPr>
          </a:p>
          <a:p>
            <a:pPr>
              <a:lnSpc>
                <a:spcPct val="90000"/>
              </a:lnSpc>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снижена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волтажа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продужен</a:t>
            </a:r>
            <a:r>
              <a:rPr lang="sr-Latn-CS" sz="2000" smtClean="0">
                <a:solidFill>
                  <a:schemeClr val="tx2"/>
                </a:solidFill>
                <a:latin typeface="Bookman Old Style" pitchFamily="18" charset="0"/>
              </a:rPr>
              <a:t> Q</a:t>
            </a:r>
            <a:r>
              <a:rPr lang="sr-Cyrl-CS" sz="2000" smtClean="0">
                <a:solidFill>
                  <a:schemeClr val="tx2"/>
                </a:solidFill>
                <a:latin typeface="Bookman Old Style" pitchFamily="18" charset="0"/>
              </a:rPr>
              <a:t>Т</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интервал</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проминентан</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талас</a:t>
            </a:r>
          </a:p>
          <a:p>
            <a:pPr>
              <a:lnSpc>
                <a:spcPct val="90000"/>
              </a:lnSpc>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атријална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вентрикуларна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аритмија</a:t>
            </a:r>
          </a:p>
          <a:p>
            <a:pPr>
              <a:lnSpc>
                <a:spcPct val="90000"/>
              </a:lnSpc>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смањење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укупне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срчане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масе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смањење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срчаних</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шупљина</a:t>
            </a:r>
          </a:p>
          <a:p>
            <a:pPr>
              <a:lnSpc>
                <a:spcPct val="90000"/>
              </a:lnSpc>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пролапс</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митралног</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залиска</a:t>
            </a:r>
            <a:endParaRPr lang="hr-HR" sz="2000" smtClean="0">
              <a:solidFill>
                <a:schemeClr val="tx2"/>
              </a:solidFill>
              <a:latin typeface="Bookman Old Style" pitchFamily="18" charset="0"/>
            </a:endParaRPr>
          </a:p>
          <a:p>
            <a:pPr>
              <a:lnSpc>
                <a:spcPct val="90000"/>
              </a:lnSpc>
              <a:buFontTx/>
              <a:buNone/>
            </a:pPr>
            <a:r>
              <a:rPr lang="hr-HR" sz="2000" smtClean="0">
                <a:solidFill>
                  <a:schemeClr val="tx2"/>
                </a:solidFill>
                <a:latin typeface="Bookman Old Style" pitchFamily="18" charset="0"/>
              </a:rPr>
              <a:t>   -  </a:t>
            </a:r>
            <a:r>
              <a:rPr lang="sr-Cyrl-CS" sz="2000" smtClean="0">
                <a:solidFill>
                  <a:schemeClr val="tx2"/>
                </a:solidFill>
                <a:latin typeface="Bookman Old Style" pitchFamily="18" charset="0"/>
              </a:rPr>
              <a:t>кардиомиопатија</a:t>
            </a: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укључујући</a:t>
            </a: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токсичност</a:t>
            </a:r>
            <a:r>
              <a:rPr lang="hr-HR" sz="2000" smtClean="0">
                <a:solidFill>
                  <a:schemeClr val="tx2"/>
                </a:solidFill>
                <a:latin typeface="Bookman Old Style" pitchFamily="18" charset="0"/>
              </a:rPr>
              <a:t> </a:t>
            </a:r>
            <a:r>
              <a:rPr lang="sr-Cyrl-CS" sz="2000" smtClean="0">
                <a:solidFill>
                  <a:schemeClr val="tx2"/>
                </a:solidFill>
                <a:latin typeface="Bookman Old Style" pitchFamily="18" charset="0"/>
              </a:rPr>
              <a:t>лекова</a:t>
            </a:r>
            <a:r>
              <a:rPr lang="hr-HR" sz="2000" smtClean="0">
                <a:solidFill>
                  <a:schemeClr val="tx2"/>
                </a:solidFill>
                <a:latin typeface="Bookman Old Style" pitchFamily="18" charset="0"/>
              </a:rPr>
              <a:t>)</a:t>
            </a:r>
            <a:endParaRPr lang="sr-Latn-CS" sz="2000" smtClean="0">
              <a:solidFill>
                <a:schemeClr val="tx2"/>
              </a:solidFill>
              <a:latin typeface="Bookman Old Style" pitchFamily="18" charset="0"/>
            </a:endParaRPr>
          </a:p>
          <a:p>
            <a:pPr>
              <a:lnSpc>
                <a:spcPct val="90000"/>
              </a:lnSpc>
              <a:buFontTx/>
              <a:buNone/>
            </a:pPr>
            <a:endParaRPr lang="hr-HR" sz="1800" smtClean="0">
              <a:solidFill>
                <a:schemeClr val="tx2"/>
              </a:solidFill>
              <a:latin typeface="Bookman Old Style" pitchFamily="18" charset="0"/>
            </a:endParaRPr>
          </a:p>
        </p:txBody>
      </p:sp>
      <p:sp>
        <p:nvSpPr>
          <p:cNvPr id="45060" name="Rectangle 4"/>
          <p:cNvSpPr>
            <a:spLocks noGrp="1" noChangeArrowheads="1"/>
          </p:cNvSpPr>
          <p:nvPr>
            <p:ph type="body" sz="half" idx="2"/>
          </p:nvPr>
        </p:nvSpPr>
        <p:spPr>
          <a:xfrm>
            <a:off x="4641850" y="1587500"/>
            <a:ext cx="3816350" cy="4508500"/>
          </a:xfrm>
        </p:spPr>
        <p:txBody>
          <a:bodyPr/>
          <a:lstStyle/>
          <a:p>
            <a:pPr>
              <a:lnSpc>
                <a:spcPct val="80000"/>
              </a:lnSpc>
            </a:pPr>
            <a:r>
              <a:rPr lang="sr-Cyrl-CS" sz="2400" b="1" smtClean="0">
                <a:solidFill>
                  <a:schemeClr val="tx2"/>
                </a:solidFill>
                <a:latin typeface="Bookman Old Style" pitchFamily="18" charset="0"/>
              </a:rPr>
              <a:t>Гастроинтестинални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трак</a:t>
            </a:r>
            <a:r>
              <a:rPr lang="sr-Cyrl-CS" sz="2000" b="1" smtClean="0">
                <a:solidFill>
                  <a:schemeClr val="tx2"/>
                </a:solidFill>
                <a:latin typeface="Bookman Old Style" pitchFamily="18" charset="0"/>
              </a:rPr>
              <a:t>т</a:t>
            </a:r>
            <a:endParaRPr lang="sr-Latn-CS" sz="2000" b="1" smtClean="0">
              <a:solidFill>
                <a:schemeClr val="tx2"/>
              </a:solidFill>
              <a:latin typeface="Bookman Old Style" pitchFamily="18" charset="0"/>
            </a:endParaRPr>
          </a:p>
          <a:p>
            <a:pPr>
              <a:lnSpc>
                <a:spcPct val="80000"/>
              </a:lnSpc>
              <a:buFontTx/>
              <a:buNone/>
            </a:pPr>
            <a:r>
              <a:rPr lang="sr-Latn-CS" sz="2000" b="1" smtClean="0">
                <a:solidFill>
                  <a:schemeClr val="tx2"/>
                </a:solidFill>
                <a:latin typeface="Bookman Old Style" pitchFamily="18" charset="0"/>
              </a:rPr>
              <a:t>    - </a:t>
            </a:r>
            <a:r>
              <a:rPr lang="sr-Cyrl-CS" sz="2400" smtClean="0">
                <a:solidFill>
                  <a:schemeClr val="tx2"/>
                </a:solidFill>
                <a:latin typeface="Bookman Old Style" pitchFamily="18" charset="0"/>
              </a:rPr>
              <a:t>есопхагитис</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хематемесис</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смањена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гастричка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активност</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смањена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цревна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активност</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затвор</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ректални</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пролапс</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дилатација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и</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руптура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желуца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повишена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цонц</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серумских</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амилаза</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измењане</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вредности</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јетрених</a:t>
            </a:r>
            <a:r>
              <a:rPr lang="hr-HR" sz="2400" smtClean="0">
                <a:solidFill>
                  <a:schemeClr val="tx2"/>
                </a:solidFill>
                <a:latin typeface="Bookman Old Style" pitchFamily="18" charset="0"/>
              </a:rPr>
              <a:t> </a:t>
            </a:r>
            <a:r>
              <a:rPr lang="sr-Cyrl-CS" sz="2400" smtClean="0">
                <a:solidFill>
                  <a:schemeClr val="tx2"/>
                </a:solidFill>
                <a:latin typeface="Bookman Old Style" pitchFamily="18" charset="0"/>
              </a:rPr>
              <a:t>анализа</a:t>
            </a:r>
            <a:endParaRPr lang="sr-Latn-CS" sz="2400" smtClean="0">
              <a:solidFill>
                <a:schemeClr val="tx2"/>
              </a:solidFill>
              <a:latin typeface="Bookman Old Style" pitchFamily="18" charset="0"/>
            </a:endParaRPr>
          </a:p>
        </p:txBody>
      </p:sp>
    </p:spTree>
    <p:extLst>
      <p:ext uri="{BB962C8B-B14F-4D97-AF65-F5344CB8AC3E}">
        <p14:creationId xmlns:p14="http://schemas.microsoft.com/office/powerpoint/2010/main" xmlns="" val="2935072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sr-Cyrl-CS" sz="4800" b="1" smtClean="0">
                <a:latin typeface="Bookman Old Style" pitchFamily="18" charset="0"/>
              </a:rPr>
              <a:t>Клинички</a:t>
            </a:r>
            <a:r>
              <a:rPr lang="sr-Latn-CS" sz="4800" b="1" smtClean="0">
                <a:latin typeface="Bookman Old Style" pitchFamily="18" charset="0"/>
              </a:rPr>
              <a:t> </a:t>
            </a:r>
            <a:r>
              <a:rPr lang="sr-Cyrl-CS" sz="4800" b="1" smtClean="0">
                <a:latin typeface="Bookman Old Style" pitchFamily="18" charset="0"/>
              </a:rPr>
              <a:t>знаци</a:t>
            </a:r>
            <a:endParaRPr lang="en-US" sz="4800" b="1" smtClean="0">
              <a:latin typeface="Bookman Old Style" pitchFamily="18" charset="0"/>
            </a:endParaRPr>
          </a:p>
        </p:txBody>
      </p:sp>
      <p:sp>
        <p:nvSpPr>
          <p:cNvPr id="46083" name="Rectangle 3"/>
          <p:cNvSpPr>
            <a:spLocks noGrp="1" noChangeArrowheads="1"/>
          </p:cNvSpPr>
          <p:nvPr>
            <p:ph type="body" sz="half" idx="1"/>
          </p:nvPr>
        </p:nvSpPr>
        <p:spPr>
          <a:xfrm>
            <a:off x="0" y="1125538"/>
            <a:ext cx="4437063" cy="5732462"/>
          </a:xfrm>
        </p:spPr>
        <p:txBody>
          <a:bodyPr/>
          <a:lstStyle/>
          <a:p>
            <a:r>
              <a:rPr lang="sr-Cyrl-CS" sz="2400" b="1" smtClean="0">
                <a:solidFill>
                  <a:schemeClr val="tx2"/>
                </a:solidFill>
                <a:latin typeface="Bookman Old Style" pitchFamily="18" charset="0"/>
              </a:rPr>
              <a:t>Ендокрини</a:t>
            </a:r>
            <a:endParaRPr lang="sr-Latn-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снижене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концентрације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Мг,</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хипотермија,</a:t>
            </a:r>
            <a:endParaRPr lang="sr-Latn-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повишена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цонц</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кортизола</a:t>
            </a:r>
            <a:endParaRPr lang="sr-Latn-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снижене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цонц</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полних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хормона</a:t>
            </a: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аменоррхеа, олигоменоррхеа,</a:t>
            </a: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успорен</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раст</a:t>
            </a:r>
            <a:r>
              <a:rPr lang="sr-Latn-CS" sz="2400" b="1" smtClean="0">
                <a:solidFill>
                  <a:schemeClr val="tx2"/>
                </a:solidFill>
                <a:latin typeface="Bookman Old Style" pitchFamily="18" charset="0"/>
              </a:rPr>
              <a:t>,</a:t>
            </a:r>
            <a:endParaRPr lang="sr-Cyrl-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остеопороза, поремећен</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липидни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статус</a:t>
            </a:r>
            <a:endParaRPr lang="sr-Latn-CS" sz="2400" b="1" smtClean="0">
              <a:solidFill>
                <a:schemeClr val="tx2"/>
              </a:solidFill>
              <a:latin typeface="Bookman Old Style" pitchFamily="18" charset="0"/>
            </a:endParaRPr>
          </a:p>
          <a:p>
            <a:endParaRPr lang="en-US" sz="2400" b="1" smtClean="0">
              <a:solidFill>
                <a:schemeClr val="tx2"/>
              </a:solidFill>
              <a:latin typeface="Bookman Old Style" pitchFamily="18" charset="0"/>
            </a:endParaRPr>
          </a:p>
        </p:txBody>
      </p:sp>
      <p:sp>
        <p:nvSpPr>
          <p:cNvPr id="46084" name="Rectangle 4"/>
          <p:cNvSpPr>
            <a:spLocks noGrp="1" noChangeArrowheads="1"/>
          </p:cNvSpPr>
          <p:nvPr>
            <p:ph type="body" sz="half" idx="2"/>
          </p:nvPr>
        </p:nvSpPr>
        <p:spPr>
          <a:xfrm>
            <a:off x="4645025" y="1600200"/>
            <a:ext cx="4041775" cy="4525963"/>
          </a:xfrm>
        </p:spPr>
        <p:txBody>
          <a:bodyPr/>
          <a:lstStyle/>
          <a:p>
            <a:r>
              <a:rPr lang="sr-Cyrl-CS" sz="2400" b="1" smtClean="0">
                <a:solidFill>
                  <a:schemeClr val="tx2"/>
                </a:solidFill>
                <a:latin typeface="Bookman Old Style" pitchFamily="18" charset="0"/>
              </a:rPr>
              <a:t>Бубрези</a:t>
            </a:r>
            <a:endParaRPr lang="sr-Latn-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ренална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калкулоза</a:t>
            </a:r>
            <a:endParaRPr lang="sr-Latn-CS" sz="2400" b="1" smtClean="0">
              <a:solidFill>
                <a:schemeClr val="tx2"/>
              </a:solidFill>
              <a:latin typeface="Bookman Old Style" pitchFamily="18" charset="0"/>
            </a:endParaRPr>
          </a:p>
          <a:p>
            <a:r>
              <a:rPr lang="sr-Cyrl-CS" sz="2400" b="1" smtClean="0">
                <a:solidFill>
                  <a:schemeClr val="tx2"/>
                </a:solidFill>
                <a:latin typeface="Bookman Old Style" pitchFamily="18" charset="0"/>
              </a:rPr>
              <a:t>Репродуктивни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органи</a:t>
            </a:r>
            <a:endParaRPr lang="sr-Latn-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стерилитет,</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мала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телесна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маса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током</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трудноће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мала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телесна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маса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новорођенчета </a:t>
            </a:r>
          </a:p>
        </p:txBody>
      </p:sp>
    </p:spTree>
    <p:extLst>
      <p:ext uri="{BB962C8B-B14F-4D97-AF65-F5344CB8AC3E}">
        <p14:creationId xmlns:p14="http://schemas.microsoft.com/office/powerpoint/2010/main" xmlns="" val="1378027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0" y="0"/>
            <a:ext cx="9144000" cy="620713"/>
          </a:xfrm>
        </p:spPr>
        <p:txBody>
          <a:bodyPr/>
          <a:lstStyle/>
          <a:p>
            <a:pPr eaLnBrk="1" hangingPunct="1">
              <a:defRPr/>
            </a:pPr>
            <a:r>
              <a:rPr lang="sr-Cyrl-CS" sz="3200" dirty="0" smtClean="0"/>
              <a:t>АНКЕТЕ ПОРОДИЧНЕ ИСХРАНЕ</a:t>
            </a:r>
            <a:endParaRPr lang="sr-Latn-CS" sz="3200" dirty="0" smtClean="0"/>
          </a:p>
        </p:txBody>
      </p:sp>
      <p:sp>
        <p:nvSpPr>
          <p:cNvPr id="24579" name="Rectangle 3"/>
          <p:cNvSpPr>
            <a:spLocks noGrp="1" noChangeArrowheads="1"/>
          </p:cNvSpPr>
          <p:nvPr>
            <p:ph type="body" idx="4294967295"/>
          </p:nvPr>
        </p:nvSpPr>
        <p:spPr>
          <a:xfrm>
            <a:off x="0" y="836613"/>
            <a:ext cx="9144000" cy="6021387"/>
          </a:xfrm>
        </p:spPr>
        <p:txBody>
          <a:bodyPr>
            <a:normAutofit lnSpcReduction="10000"/>
          </a:bodyPr>
          <a:lstStyle/>
          <a:p>
            <a:pPr eaLnBrk="1" hangingPunct="1">
              <a:lnSpc>
                <a:spcPct val="80000"/>
              </a:lnSpc>
              <a:defRPr/>
            </a:pPr>
            <a:r>
              <a:rPr lang="sr-Cyrl-CS" sz="2400" dirty="0" smtClean="0"/>
              <a:t>4 пута годишње, најмање по 7 дана узастопно</a:t>
            </a:r>
          </a:p>
          <a:p>
            <a:pPr eaLnBrk="1" hangingPunct="1">
              <a:lnSpc>
                <a:spcPct val="80000"/>
              </a:lnSpc>
              <a:defRPr/>
            </a:pPr>
            <a:r>
              <a:rPr lang="sr-Cyrl-CS" sz="2400" dirty="0" smtClean="0"/>
              <a:t>Методом случајног избора изабере се узорак 5-10% свих домаћинстава</a:t>
            </a:r>
          </a:p>
          <a:p>
            <a:pPr eaLnBrk="1" hangingPunct="1">
              <a:lnSpc>
                <a:spcPct val="80000"/>
              </a:lnSpc>
              <a:defRPr/>
            </a:pPr>
            <a:endParaRPr lang="sr-Cyrl-CS" sz="1800" dirty="0" smtClean="0"/>
          </a:p>
          <a:p>
            <a:pPr marL="533400" indent="-533400">
              <a:defRPr/>
            </a:pPr>
            <a:r>
              <a:rPr lang="sr-Cyrl-CS" sz="2400" b="1" u="sng" dirty="0" smtClean="0"/>
              <a:t>Квалитативна</a:t>
            </a:r>
            <a:r>
              <a:rPr lang="sr-Cyrl-CS" sz="2400" dirty="0" smtClean="0"/>
              <a:t>-оријентациона метода,пописивање намирница које се користе у току 7 дана не водећи рачуна о количини, већ, само о врсти намирница!</a:t>
            </a:r>
          </a:p>
          <a:p>
            <a:pPr marL="533400" indent="-533400">
              <a:defRPr/>
            </a:pPr>
            <a:r>
              <a:rPr lang="sr-Cyrl-CS" sz="2400" b="1" u="sng" dirty="0" smtClean="0"/>
              <a:t>Квантитативна</a:t>
            </a:r>
            <a:r>
              <a:rPr lang="sr-Cyrl-CS" sz="2400" dirty="0" smtClean="0"/>
              <a:t>-даје податке о количини утрошене хране.Може да се обави на три начина:</a:t>
            </a:r>
          </a:p>
          <a:p>
            <a:pPr marL="533400" indent="-533400">
              <a:buFont typeface="Wingdings" pitchFamily="2" charset="2"/>
              <a:buAutoNum type="arabicPeriod"/>
              <a:defRPr/>
            </a:pPr>
            <a:r>
              <a:rPr lang="sr-Cyrl-CS" sz="2400" dirty="0" smtClean="0"/>
              <a:t>Вођењем књиге о утрошку намирница</a:t>
            </a:r>
            <a:r>
              <a:rPr lang="en-US" sz="2400" dirty="0" smtClean="0"/>
              <a:t> </a:t>
            </a:r>
            <a:r>
              <a:rPr lang="sr-Cyrl-CS" sz="2400" dirty="0" smtClean="0"/>
              <a:t>(бруто)</a:t>
            </a:r>
          </a:p>
          <a:p>
            <a:pPr marL="533400" indent="-533400">
              <a:buFont typeface="Wingdings" pitchFamily="2" charset="2"/>
              <a:buAutoNum type="arabicPeriod"/>
              <a:defRPr/>
            </a:pPr>
            <a:r>
              <a:rPr lang="sr-Cyrl-CS" sz="2400" dirty="0" smtClean="0"/>
              <a:t>Мерењем намирница</a:t>
            </a:r>
            <a:r>
              <a:rPr lang="en-US" sz="2400" dirty="0" smtClean="0"/>
              <a:t> </a:t>
            </a:r>
            <a:r>
              <a:rPr lang="sr-Cyrl-CS" sz="2400" dirty="0" smtClean="0"/>
              <a:t>(нето)</a:t>
            </a:r>
          </a:p>
          <a:p>
            <a:pPr marL="533400" indent="-533400">
              <a:buFont typeface="Wingdings" pitchFamily="2" charset="2"/>
              <a:buAutoNum type="arabicPeriod"/>
              <a:defRPr/>
            </a:pPr>
            <a:r>
              <a:rPr lang="sr-Cyrl-CS" sz="2400" dirty="0" smtClean="0"/>
              <a:t>Хемијским испитивањем оброка</a:t>
            </a:r>
          </a:p>
          <a:p>
            <a:pPr>
              <a:lnSpc>
                <a:spcPct val="90000"/>
              </a:lnSpc>
              <a:defRPr/>
            </a:pPr>
            <a:r>
              <a:rPr lang="sr-Cyrl-CS" sz="2400" dirty="0" smtClean="0"/>
              <a:t>Добијени подаци се стандардизују свођењем на </a:t>
            </a:r>
            <a:r>
              <a:rPr lang="sr-Cyrl-CS" sz="2400" b="1" dirty="0" smtClean="0"/>
              <a:t>прехрамбену јединицу</a:t>
            </a:r>
          </a:p>
          <a:p>
            <a:pPr>
              <a:lnSpc>
                <a:spcPct val="90000"/>
              </a:lnSpc>
              <a:defRPr/>
            </a:pPr>
            <a:r>
              <a:rPr lang="sr-Cyrl-CS" sz="2400" b="1" dirty="0" smtClean="0"/>
              <a:t>Прехрамбена јединица </a:t>
            </a:r>
            <a:r>
              <a:rPr lang="sr-Cyrl-CS" sz="2400" dirty="0" smtClean="0"/>
              <a:t>је апроксимативна количина хране коју у току дана поједе здрав одрастао мушкарац.</a:t>
            </a:r>
            <a:r>
              <a:rPr lang="en-US" sz="2400" dirty="0" smtClean="0"/>
              <a:t>                                                      </a:t>
            </a:r>
            <a:r>
              <a:rPr lang="sr-Cyrl-CS" sz="2400" dirty="0" smtClean="0"/>
              <a:t>Обележава се коефицијентом 1.</a:t>
            </a:r>
          </a:p>
          <a:p>
            <a:pPr eaLnBrk="1" hangingPunct="1">
              <a:lnSpc>
                <a:spcPct val="80000"/>
              </a:lnSpc>
              <a:buNone/>
              <a:defRPr/>
            </a:pPr>
            <a:endParaRPr lang="sr-Latn-CS" sz="2400"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sr-Cyrl-CS" sz="4800" b="1" smtClean="0">
                <a:latin typeface="Bookman Old Style" pitchFamily="18" charset="0"/>
              </a:rPr>
              <a:t>Клинички</a:t>
            </a:r>
            <a:r>
              <a:rPr lang="sr-Latn-CS" sz="4800" b="1" smtClean="0">
                <a:latin typeface="Bookman Old Style" pitchFamily="18" charset="0"/>
              </a:rPr>
              <a:t> </a:t>
            </a:r>
            <a:r>
              <a:rPr lang="sr-Cyrl-CS" sz="4800" b="1" smtClean="0">
                <a:latin typeface="Bookman Old Style" pitchFamily="18" charset="0"/>
              </a:rPr>
              <a:t>знаци</a:t>
            </a:r>
            <a:endParaRPr lang="en-US" sz="4800" b="1" smtClean="0">
              <a:latin typeface="Bookman Old Style" pitchFamily="18" charset="0"/>
            </a:endParaRPr>
          </a:p>
        </p:txBody>
      </p:sp>
      <p:sp>
        <p:nvSpPr>
          <p:cNvPr id="47107" name="Rectangle 3"/>
          <p:cNvSpPr>
            <a:spLocks noGrp="1" noChangeArrowheads="1"/>
          </p:cNvSpPr>
          <p:nvPr>
            <p:ph type="body" sz="half" idx="1"/>
          </p:nvPr>
        </p:nvSpPr>
        <p:spPr>
          <a:xfrm>
            <a:off x="457200" y="1600200"/>
            <a:ext cx="4041775" cy="4525963"/>
          </a:xfrm>
        </p:spPr>
        <p:txBody>
          <a:bodyPr/>
          <a:lstStyle/>
          <a:p>
            <a:r>
              <a:rPr lang="sr-Cyrl-CS" b="1" smtClean="0">
                <a:solidFill>
                  <a:schemeClr val="tx2"/>
                </a:solidFill>
                <a:latin typeface="Bookman Old Style" pitchFamily="18" charset="0"/>
              </a:rPr>
              <a:t>Кожа</a:t>
            </a:r>
            <a:endParaRPr lang="sr-Latn-CS" b="1" smtClean="0">
              <a:solidFill>
                <a:schemeClr val="tx2"/>
              </a:solidFill>
              <a:latin typeface="Bookman Old Style" pitchFamily="18" charset="0"/>
            </a:endParaRPr>
          </a:p>
          <a:p>
            <a:pPr>
              <a:buFontTx/>
              <a:buNone/>
            </a:pPr>
            <a:r>
              <a:rPr lang="sr-Latn-CS" b="1" smtClean="0">
                <a:solidFill>
                  <a:schemeClr val="tx2"/>
                </a:solidFill>
                <a:latin typeface="Bookman Old Style" pitchFamily="18" charset="0"/>
              </a:rPr>
              <a:t>  -  </a:t>
            </a:r>
            <a:r>
              <a:rPr lang="sr-Cyrl-CS" sz="2400" b="1" smtClean="0">
                <a:solidFill>
                  <a:schemeClr val="tx2"/>
                </a:solidFill>
                <a:latin typeface="Bookman Old Style" pitchFamily="18" charset="0"/>
              </a:rPr>
              <a:t>сува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кожа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коса, лануго, губитак</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косе,</a:t>
            </a: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жута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кожа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тбог</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хиперкаротинемије</a:t>
            </a:r>
            <a:endParaRPr lang="hr-HR" sz="2400" b="1" smtClean="0">
              <a:solidFill>
                <a:schemeClr val="tx2"/>
              </a:solidFill>
              <a:latin typeface="Bookman Old Style" pitchFamily="18" charset="0"/>
            </a:endParaRPr>
          </a:p>
          <a:p>
            <a:pPr>
              <a:buFontTx/>
              <a:buNone/>
            </a:pPr>
            <a:r>
              <a:rPr lang="hr-HR" sz="2400" b="1" smtClean="0">
                <a:solidFill>
                  <a:schemeClr val="tx2"/>
                </a:solidFill>
                <a:latin typeface="Bookman Old Style" pitchFamily="18" charset="0"/>
              </a:rPr>
              <a:t>  -  </a:t>
            </a:r>
            <a:r>
              <a:rPr lang="sr-Cyrl-CS" sz="2400" b="1" smtClean="0">
                <a:solidFill>
                  <a:schemeClr val="tx2"/>
                </a:solidFill>
                <a:latin typeface="Bookman Old Style" pitchFamily="18" charset="0"/>
              </a:rPr>
              <a:t>промене</a:t>
            </a:r>
            <a:r>
              <a:rPr lang="hr-HR" sz="2400" b="1" smtClean="0">
                <a:solidFill>
                  <a:schemeClr val="tx2"/>
                </a:solidFill>
                <a:latin typeface="Bookman Old Style" pitchFamily="18" charset="0"/>
              </a:rPr>
              <a:t> </a:t>
            </a:r>
            <a:r>
              <a:rPr lang="sr-Cyrl-CS" sz="2400" b="1" smtClean="0">
                <a:solidFill>
                  <a:schemeClr val="tx2"/>
                </a:solidFill>
                <a:latin typeface="Bookman Old Style" pitchFamily="18" charset="0"/>
              </a:rPr>
              <a:t>на</a:t>
            </a:r>
            <a:r>
              <a:rPr lang="hr-HR" sz="2400" b="1" smtClean="0">
                <a:solidFill>
                  <a:schemeClr val="tx2"/>
                </a:solidFill>
                <a:latin typeface="Bookman Old Style" pitchFamily="18" charset="0"/>
              </a:rPr>
              <a:t> </a:t>
            </a:r>
            <a:r>
              <a:rPr lang="sr-Cyrl-CS" sz="2400" b="1" smtClean="0">
                <a:solidFill>
                  <a:schemeClr val="tx2"/>
                </a:solidFill>
                <a:latin typeface="Bookman Old Style" pitchFamily="18" charset="0"/>
              </a:rPr>
              <a:t>рукама</a:t>
            </a:r>
            <a:r>
              <a:rPr lang="sr-Latn-CS" sz="2400" smtClean="0">
                <a:solidFill>
                  <a:schemeClr val="tx2"/>
                </a:solidFill>
                <a:latin typeface="Bookman Old Style" pitchFamily="18" charset="0"/>
              </a:rPr>
              <a:t> </a:t>
            </a:r>
            <a:endParaRPr lang="en-US" sz="2400" smtClean="0">
              <a:solidFill>
                <a:schemeClr val="tx2"/>
              </a:solidFill>
              <a:latin typeface="Bookman Old Style" pitchFamily="18" charset="0"/>
            </a:endParaRPr>
          </a:p>
        </p:txBody>
      </p:sp>
      <p:sp>
        <p:nvSpPr>
          <p:cNvPr id="47108" name="Rectangle 4"/>
          <p:cNvSpPr>
            <a:spLocks noGrp="1" noChangeArrowheads="1"/>
          </p:cNvSpPr>
          <p:nvPr>
            <p:ph type="body" sz="half" idx="2"/>
          </p:nvPr>
        </p:nvSpPr>
        <p:spPr>
          <a:xfrm>
            <a:off x="4716463" y="1196975"/>
            <a:ext cx="4427537" cy="5661025"/>
          </a:xfrm>
        </p:spPr>
        <p:txBody>
          <a:bodyPr/>
          <a:lstStyle/>
          <a:p>
            <a:r>
              <a:rPr lang="sr-Cyrl-CS" b="1" smtClean="0">
                <a:solidFill>
                  <a:schemeClr val="tx2"/>
                </a:solidFill>
                <a:latin typeface="Bookman Old Style" pitchFamily="18" charset="0"/>
              </a:rPr>
              <a:t>Периферни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централни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нервни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систем</a:t>
            </a:r>
            <a:endParaRPr lang="sr-Latn-CS" b="1" smtClean="0">
              <a:solidFill>
                <a:schemeClr val="tx2"/>
              </a:solidFill>
              <a:latin typeface="Bookman Old Style" pitchFamily="18" charset="0"/>
            </a:endParaRPr>
          </a:p>
          <a:p>
            <a:pPr>
              <a:buFontTx/>
              <a:buNone/>
            </a:pPr>
            <a:r>
              <a:rPr lang="sr-Latn-CS" sz="2400" b="1" smtClean="0">
                <a:latin typeface="Bookman Old Style" pitchFamily="18" charset="0"/>
              </a:rPr>
              <a:t>   </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периферна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неуропатија, </a:t>
            </a: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реверзибилна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кортикална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атрофија</a:t>
            </a:r>
            <a:endParaRPr lang="sr-Latn-CS" sz="2400"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повећање</a:t>
            </a:r>
            <a:r>
              <a:rPr lang="hr-HR" sz="2400" b="1" smtClean="0">
                <a:solidFill>
                  <a:schemeClr val="tx2"/>
                </a:solidFill>
                <a:latin typeface="Bookman Old Style" pitchFamily="18" charset="0"/>
              </a:rPr>
              <a:t> </a:t>
            </a:r>
            <a:r>
              <a:rPr lang="sr-Cyrl-CS" sz="2400" b="1" smtClean="0">
                <a:solidFill>
                  <a:schemeClr val="tx2"/>
                </a:solidFill>
                <a:latin typeface="Bookman Old Style" pitchFamily="18" charset="0"/>
              </a:rPr>
              <a:t>можданих</a:t>
            </a:r>
            <a:r>
              <a:rPr lang="hr-HR" sz="2400" b="1" smtClean="0">
                <a:solidFill>
                  <a:schemeClr val="tx2"/>
                </a:solidFill>
                <a:latin typeface="Bookman Old Style" pitchFamily="18" charset="0"/>
              </a:rPr>
              <a:t> </a:t>
            </a:r>
            <a:r>
              <a:rPr lang="sr-Cyrl-CS" sz="2400" b="1" smtClean="0">
                <a:solidFill>
                  <a:schemeClr val="tx2"/>
                </a:solidFill>
                <a:latin typeface="Bookman Old Style" pitchFamily="18" charset="0"/>
              </a:rPr>
              <a:t>комора</a:t>
            </a:r>
            <a:r>
              <a:rPr lang="sr-Latn-CS" sz="2400" smtClean="0">
                <a:solidFill>
                  <a:schemeClr val="tx2"/>
                </a:solidFill>
                <a:latin typeface="Bookman Old Style" pitchFamily="18" charset="0"/>
              </a:rPr>
              <a:t> </a:t>
            </a:r>
          </a:p>
          <a:p>
            <a:r>
              <a:rPr lang="sr-Cyrl-CS" b="1" smtClean="0">
                <a:solidFill>
                  <a:schemeClr val="tx2"/>
                </a:solidFill>
                <a:latin typeface="Bookman Old Style" pitchFamily="18" charset="0"/>
              </a:rPr>
              <a:t>Крв</a:t>
            </a:r>
            <a:endParaRPr lang="sr-Latn-CS" b="1" smtClean="0">
              <a:solidFill>
                <a:schemeClr val="tx2"/>
              </a:solidFill>
              <a:latin typeface="Bookman Old Style" pitchFamily="18" charset="0"/>
            </a:endParaRPr>
          </a:p>
          <a:p>
            <a:pPr>
              <a:buFontTx/>
              <a:buNone/>
            </a:pP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анемиа</a:t>
            </a:r>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леукопениа</a:t>
            </a:r>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неутропениа</a:t>
            </a:r>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тхромбоц</a:t>
            </a:r>
            <a:r>
              <a:rPr lang="en-US" sz="2400" b="1" smtClean="0">
                <a:solidFill>
                  <a:schemeClr val="tx2"/>
                </a:solidFill>
                <a:latin typeface="Bookman Old Style" pitchFamily="18" charset="0"/>
              </a:rPr>
              <a:t>y</a:t>
            </a:r>
            <a:r>
              <a:rPr lang="sr-Cyrl-CS" sz="2400" b="1" smtClean="0">
                <a:solidFill>
                  <a:schemeClr val="tx2"/>
                </a:solidFill>
                <a:latin typeface="Bookman Old Style" pitchFamily="18" charset="0"/>
              </a:rPr>
              <a:t>топениа</a:t>
            </a:r>
            <a:r>
              <a:rPr lang="sr-Latn-CS" sz="2400" smtClean="0">
                <a:solidFill>
                  <a:schemeClr val="tx2"/>
                </a:solidFill>
                <a:latin typeface="Bookman Old Style" pitchFamily="18" charset="0"/>
              </a:rPr>
              <a:t> </a:t>
            </a:r>
            <a:r>
              <a:rPr lang="sr-Latn-CS" sz="2400" b="1" smtClean="0">
                <a:solidFill>
                  <a:schemeClr val="tx2"/>
                </a:solidFill>
                <a:latin typeface="Bookman Old Style" pitchFamily="18" charset="0"/>
              </a:rPr>
              <a:t> </a:t>
            </a:r>
          </a:p>
        </p:txBody>
      </p:sp>
    </p:spTree>
    <p:extLst>
      <p:ext uri="{BB962C8B-B14F-4D97-AF65-F5344CB8AC3E}">
        <p14:creationId xmlns:p14="http://schemas.microsoft.com/office/powerpoint/2010/main" xmlns="" val="382251210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0"/>
            <a:ext cx="9144000" cy="1125538"/>
          </a:xfrm>
        </p:spPr>
        <p:txBody>
          <a:bodyPr lIns="90488" tIns="44450" rIns="90488" bIns="44450">
            <a:normAutofit fontScale="90000"/>
          </a:bodyPr>
          <a:lstStyle/>
          <a:p>
            <a:r>
              <a:rPr lang="sr-Cyrl-CS" b="1" smtClean="0">
                <a:latin typeface="Bookman Old Style" pitchFamily="18" charset="0"/>
              </a:rPr>
              <a:t>Мониторинг</a:t>
            </a:r>
            <a:r>
              <a:rPr lang="en-US" b="1" smtClean="0">
                <a:latin typeface="Bookman Old Style" pitchFamily="18" charset="0"/>
              </a:rPr>
              <a:t> </a:t>
            </a:r>
            <a:r>
              <a:rPr lang="sr-Cyrl-CS" b="1" smtClean="0">
                <a:latin typeface="Bookman Old Style" pitchFamily="18" charset="0"/>
              </a:rPr>
              <a:t>исхране</a:t>
            </a:r>
            <a:r>
              <a:rPr lang="sr-Latn-CS" b="1" smtClean="0">
                <a:latin typeface="Bookman Old Style" pitchFamily="18" charset="0"/>
              </a:rPr>
              <a:t> </a:t>
            </a:r>
            <a:r>
              <a:rPr lang="sr-Cyrl-CS" b="1" smtClean="0">
                <a:latin typeface="Bookman Old Style" pitchFamily="18" charset="0"/>
              </a:rPr>
              <a:t>и</a:t>
            </a:r>
            <a:r>
              <a:rPr lang="sr-Latn-CS" b="1" smtClean="0">
                <a:latin typeface="Bookman Old Style" pitchFamily="18" charset="0"/>
              </a:rPr>
              <a:t> </a:t>
            </a:r>
            <a:r>
              <a:rPr lang="sr-Cyrl-CS" b="1" smtClean="0">
                <a:latin typeface="Bookman Old Style" pitchFamily="18" charset="0"/>
              </a:rPr>
              <a:t>добитка</a:t>
            </a:r>
            <a:r>
              <a:rPr lang="sr-Latn-CS" b="1" smtClean="0">
                <a:latin typeface="Bookman Old Style" pitchFamily="18" charset="0"/>
              </a:rPr>
              <a:t> </a:t>
            </a:r>
            <a:r>
              <a:rPr lang="sr-Cyrl-CS" b="1" smtClean="0">
                <a:latin typeface="Bookman Old Style" pitchFamily="18" charset="0"/>
              </a:rPr>
              <a:t>на</a:t>
            </a:r>
            <a:r>
              <a:rPr lang="sr-Latn-CS" b="1" smtClean="0">
                <a:latin typeface="Bookman Old Style" pitchFamily="18" charset="0"/>
              </a:rPr>
              <a:t> </a:t>
            </a:r>
            <a:r>
              <a:rPr lang="sr-Cyrl-CS" b="1" smtClean="0">
                <a:latin typeface="Bookman Old Style" pitchFamily="18" charset="0"/>
              </a:rPr>
              <a:t>телесној</a:t>
            </a:r>
            <a:r>
              <a:rPr lang="sr-Latn-CS" b="1" smtClean="0">
                <a:latin typeface="Bookman Old Style" pitchFamily="18" charset="0"/>
              </a:rPr>
              <a:t> </a:t>
            </a:r>
            <a:r>
              <a:rPr lang="sr-Cyrl-CS" b="1" smtClean="0">
                <a:latin typeface="Bookman Old Style" pitchFamily="18" charset="0"/>
              </a:rPr>
              <a:t>маси</a:t>
            </a:r>
            <a:endParaRPr lang="en-US" smtClean="0">
              <a:latin typeface="Bookman Old Style" pitchFamily="18" charset="0"/>
            </a:endParaRPr>
          </a:p>
        </p:txBody>
      </p:sp>
      <p:sp>
        <p:nvSpPr>
          <p:cNvPr id="48131" name="Rectangle 3"/>
          <p:cNvSpPr>
            <a:spLocks noGrp="1" noChangeArrowheads="1"/>
          </p:cNvSpPr>
          <p:nvPr>
            <p:ph type="body" idx="1"/>
          </p:nvPr>
        </p:nvSpPr>
        <p:spPr>
          <a:xfrm>
            <a:off x="0" y="1268413"/>
            <a:ext cx="9144000" cy="5589587"/>
          </a:xfrm>
        </p:spPr>
        <p:txBody>
          <a:bodyPr lIns="90488" tIns="44450" rIns="90488" bIns="44450">
            <a:normAutofit fontScale="92500"/>
          </a:bodyPr>
          <a:lstStyle/>
          <a:p>
            <a:r>
              <a:rPr lang="sr-Cyrl-CS" sz="2800" b="1" smtClean="0">
                <a:solidFill>
                  <a:schemeClr val="tx2"/>
                </a:solidFill>
                <a:latin typeface="Bookman Old Style" pitchFamily="18" charset="0"/>
              </a:rPr>
              <a:t>Приступ</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свакој</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оболелој</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особи</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је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индивидуалан</a:t>
            </a:r>
            <a:endParaRPr lang="en-US" sz="2800" b="1" smtClean="0">
              <a:solidFill>
                <a:schemeClr val="tx2"/>
              </a:solidFill>
              <a:latin typeface="Bookman Old Style" pitchFamily="18" charset="0"/>
            </a:endParaRPr>
          </a:p>
          <a:p>
            <a:r>
              <a:rPr lang="sr-Cyrl-CS" sz="2800" b="1" smtClean="0">
                <a:solidFill>
                  <a:schemeClr val="tx2"/>
                </a:solidFill>
                <a:latin typeface="Bookman Old Style" pitchFamily="18" charset="0"/>
              </a:rPr>
              <a:t>Поставити</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циљеве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терапије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пре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свега</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пожељну</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телесну</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масу</a:t>
            </a:r>
            <a:endParaRPr lang="en-US" sz="2800" b="1" smtClean="0">
              <a:solidFill>
                <a:schemeClr val="tx2"/>
              </a:solidFill>
              <a:latin typeface="Bookman Old Style" pitchFamily="18" charset="0"/>
            </a:endParaRPr>
          </a:p>
          <a:p>
            <a:r>
              <a:rPr lang="sr-Cyrl-CS" sz="2800" b="1" smtClean="0">
                <a:solidFill>
                  <a:schemeClr val="tx2"/>
                </a:solidFill>
                <a:latin typeface="Bookman Old Style" pitchFamily="18" charset="0"/>
              </a:rPr>
              <a:t>Нутритивне</a:t>
            </a:r>
            <a:r>
              <a:rPr lang="en-US" sz="2800" b="1" smtClean="0">
                <a:solidFill>
                  <a:schemeClr val="tx2"/>
                </a:solidFill>
                <a:latin typeface="Bookman Old Style" pitchFamily="18" charset="0"/>
              </a:rPr>
              <a:t> </a:t>
            </a:r>
            <a:r>
              <a:rPr lang="sr-Cyrl-CS" sz="2800" b="1" smtClean="0">
                <a:solidFill>
                  <a:schemeClr val="tx2"/>
                </a:solidFill>
                <a:latin typeface="Bookman Old Style" pitchFamily="18" charset="0"/>
              </a:rPr>
              <a:t>консултације</a:t>
            </a:r>
            <a:r>
              <a:rPr lang="en-US" sz="2800" b="1" smtClean="0">
                <a:solidFill>
                  <a:schemeClr val="tx2"/>
                </a:solidFill>
                <a:latin typeface="Bookman Old Style" pitchFamily="18" charset="0"/>
              </a:rPr>
              <a:t>: </a:t>
            </a:r>
            <a:r>
              <a:rPr lang="sr-Cyrl-CS" sz="2800" b="1" smtClean="0">
                <a:solidFill>
                  <a:schemeClr val="tx2"/>
                </a:solidFill>
                <a:latin typeface="Bookman Old Style" pitchFamily="18" charset="0"/>
              </a:rPr>
              <a:t>едукација</a:t>
            </a:r>
            <a:r>
              <a:rPr lang="en-US" sz="2800" b="1" smtClean="0">
                <a:solidFill>
                  <a:schemeClr val="tx2"/>
                </a:solidFill>
                <a:latin typeface="Bookman Old Style" pitchFamily="18" charset="0"/>
              </a:rPr>
              <a:t> </a:t>
            </a:r>
            <a:r>
              <a:rPr lang="sr-Cyrl-CS" sz="2800" b="1" smtClean="0">
                <a:solidFill>
                  <a:schemeClr val="tx2"/>
                </a:solidFill>
                <a:latin typeface="Bookman Old Style" pitchFamily="18" charset="0"/>
              </a:rPr>
              <a:t>и</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план</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исхране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помоћу</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листе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замене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намирница</a:t>
            </a:r>
            <a:endParaRPr lang="en-US" sz="2800" b="1" smtClean="0">
              <a:solidFill>
                <a:schemeClr val="tx2"/>
              </a:solidFill>
              <a:latin typeface="Bookman Old Style" pitchFamily="18" charset="0"/>
            </a:endParaRPr>
          </a:p>
          <a:p>
            <a:r>
              <a:rPr lang="sr-Cyrl-CS" sz="2800" b="1" smtClean="0">
                <a:solidFill>
                  <a:schemeClr val="tx2"/>
                </a:solidFill>
                <a:latin typeface="Bookman Old Style" pitchFamily="18" charset="0"/>
              </a:rPr>
              <a:t>Реевалуација</a:t>
            </a:r>
            <a:r>
              <a:rPr lang="en-US" sz="2800" b="1" smtClean="0">
                <a:solidFill>
                  <a:schemeClr val="tx2"/>
                </a:solidFill>
                <a:latin typeface="Bookman Old Style" pitchFamily="18" charset="0"/>
              </a:rPr>
              <a:t> </a:t>
            </a:r>
            <a:r>
              <a:rPr lang="sr-Cyrl-CS" sz="2800" b="1" smtClean="0">
                <a:solidFill>
                  <a:schemeClr val="tx2"/>
                </a:solidFill>
                <a:latin typeface="Bookman Old Style" pitchFamily="18" charset="0"/>
              </a:rPr>
              <a:t>унутар</a:t>
            </a:r>
            <a:r>
              <a:rPr lang="sr-Latn-CS" sz="2800" b="1" smtClean="0">
                <a:solidFill>
                  <a:schemeClr val="tx2"/>
                </a:solidFill>
                <a:latin typeface="Bookman Old Style" pitchFamily="18" charset="0"/>
              </a:rPr>
              <a:t> </a:t>
            </a:r>
            <a:r>
              <a:rPr lang="en-US" sz="2800" b="1" smtClean="0">
                <a:solidFill>
                  <a:schemeClr val="tx2"/>
                </a:solidFill>
                <a:latin typeface="Bookman Old Style" pitchFamily="18" charset="0"/>
              </a:rPr>
              <a:t>1 </a:t>
            </a:r>
            <a:r>
              <a:rPr lang="sr-Cyrl-CS" sz="2800" b="1" smtClean="0">
                <a:solidFill>
                  <a:schemeClr val="tx2"/>
                </a:solidFill>
                <a:latin typeface="Bookman Old Style" pitchFamily="18" charset="0"/>
              </a:rPr>
              <a:t>до</a:t>
            </a:r>
            <a:r>
              <a:rPr lang="en-US" sz="2800" b="1" smtClean="0">
                <a:solidFill>
                  <a:schemeClr val="tx2"/>
                </a:solidFill>
                <a:latin typeface="Bookman Old Style" pitchFamily="18" charset="0"/>
              </a:rPr>
              <a:t> 2 </a:t>
            </a:r>
            <a:r>
              <a:rPr lang="sr-Cyrl-CS" sz="2800" b="1" smtClean="0">
                <a:solidFill>
                  <a:schemeClr val="tx2"/>
                </a:solidFill>
                <a:latin typeface="Bookman Old Style" pitchFamily="18" charset="0"/>
              </a:rPr>
              <a:t>месеца</a:t>
            </a:r>
            <a:endParaRPr lang="en-US" sz="2800" b="1" smtClean="0">
              <a:solidFill>
                <a:schemeClr val="tx2"/>
              </a:solidFill>
              <a:latin typeface="Bookman Old Style" pitchFamily="18" charset="0"/>
            </a:endParaRPr>
          </a:p>
          <a:p>
            <a:pPr lvl="1"/>
            <a:r>
              <a:rPr lang="sr-Cyrl-CS" b="1" smtClean="0">
                <a:solidFill>
                  <a:schemeClr val="tx2"/>
                </a:solidFill>
                <a:latin typeface="Bookman Old Style" pitchFamily="18" charset="0"/>
              </a:rPr>
              <a:t>Да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ли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дошло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промена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начину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исхране</a:t>
            </a:r>
            <a:r>
              <a:rPr lang="en-US" b="1" smtClean="0">
                <a:solidFill>
                  <a:schemeClr val="tx2"/>
                </a:solidFill>
                <a:latin typeface="Bookman Old Style" pitchFamily="18" charset="0"/>
              </a:rPr>
              <a:t>?</a:t>
            </a:r>
          </a:p>
          <a:p>
            <a:pPr lvl="1"/>
            <a:r>
              <a:rPr lang="sr-Cyrl-CS" b="1" smtClean="0">
                <a:solidFill>
                  <a:schemeClr val="tx2"/>
                </a:solidFill>
                <a:latin typeface="Bookman Old Style" pitchFamily="18" charset="0"/>
              </a:rPr>
              <a:t>Да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ли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уследила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промена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телесној</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маси</a:t>
            </a:r>
            <a:r>
              <a:rPr lang="en-US" b="1" smtClean="0">
                <a:solidFill>
                  <a:schemeClr val="tx2"/>
                </a:solidFill>
                <a:latin typeface="Bookman Old Style" pitchFamily="18" charset="0"/>
              </a:rPr>
              <a:t>?</a:t>
            </a:r>
          </a:p>
          <a:p>
            <a:pPr lvl="1"/>
            <a:r>
              <a:rPr lang="sr-Cyrl-CS" b="1" smtClean="0">
                <a:solidFill>
                  <a:schemeClr val="tx2"/>
                </a:solidFill>
                <a:latin typeface="Bookman Old Style" pitchFamily="18" charset="0"/>
              </a:rPr>
              <a:t>Клинички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преглед</a:t>
            </a:r>
            <a:endParaRPr lang="en-US" b="1" smtClean="0">
              <a:solidFill>
                <a:schemeClr val="tx2"/>
              </a:solidFill>
              <a:latin typeface="Bookman Old Style" pitchFamily="18" charset="0"/>
            </a:endParaRPr>
          </a:p>
          <a:p>
            <a:pPr lvl="1"/>
            <a:r>
              <a:rPr lang="sr-Cyrl-CS" b="1" smtClean="0">
                <a:solidFill>
                  <a:schemeClr val="tx2"/>
                </a:solidFill>
                <a:latin typeface="Bookman Old Style" pitchFamily="18" charset="0"/>
              </a:rPr>
              <a:t>Психосоцијалне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промене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понашање</a:t>
            </a:r>
            <a:endParaRPr lang="en-US" b="1" smtClean="0">
              <a:solidFill>
                <a:schemeClr val="tx2"/>
              </a:solidFill>
              <a:latin typeface="Bookman Old Style" pitchFamily="18" charset="0"/>
            </a:endParaRPr>
          </a:p>
        </p:txBody>
      </p:sp>
    </p:spTree>
    <p:extLst>
      <p:ext uri="{BB962C8B-B14F-4D97-AF65-F5344CB8AC3E}">
        <p14:creationId xmlns:p14="http://schemas.microsoft.com/office/powerpoint/2010/main" xmlns="" val="1408809779"/>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fontScale="90000"/>
          </a:bodyPr>
          <a:lstStyle/>
          <a:p>
            <a:r>
              <a:rPr lang="sr-Cyrl-CS" b="1" smtClean="0">
                <a:latin typeface="Bookman Old Style" pitchFamily="18" charset="0"/>
              </a:rPr>
              <a:t>Медицинска</a:t>
            </a:r>
            <a:r>
              <a:rPr lang="sr-Latn-CS" b="1" smtClean="0">
                <a:latin typeface="Bookman Old Style" pitchFamily="18" charset="0"/>
              </a:rPr>
              <a:t> </a:t>
            </a:r>
            <a:r>
              <a:rPr lang="sr-Cyrl-CS" b="1" smtClean="0">
                <a:latin typeface="Bookman Old Style" pitchFamily="18" charset="0"/>
              </a:rPr>
              <a:t>нутритивна</a:t>
            </a:r>
            <a:r>
              <a:rPr lang="sr-Latn-CS" b="1" smtClean="0">
                <a:latin typeface="Bookman Old Style" pitchFamily="18" charset="0"/>
              </a:rPr>
              <a:t> </a:t>
            </a:r>
            <a:r>
              <a:rPr lang="sr-Cyrl-CS" b="1" smtClean="0">
                <a:latin typeface="Bookman Old Style" pitchFamily="18" charset="0"/>
              </a:rPr>
              <a:t>терапија</a:t>
            </a:r>
            <a:r>
              <a:rPr lang="sr-Latn-CS" b="1" smtClean="0">
                <a:latin typeface="Bookman Old Style" pitchFamily="18" charset="0"/>
              </a:rPr>
              <a:t/>
            </a:r>
            <a:br>
              <a:rPr lang="sr-Latn-CS" b="1" smtClean="0">
                <a:latin typeface="Bookman Old Style" pitchFamily="18" charset="0"/>
              </a:rPr>
            </a:br>
            <a:r>
              <a:rPr lang="sr-Cyrl-CS" b="1" smtClean="0">
                <a:latin typeface="Bookman Old Style" pitchFamily="18" charset="0"/>
              </a:rPr>
              <a:t>АН</a:t>
            </a:r>
            <a:endParaRPr lang="sr-Latn-CS" b="1" smtClean="0">
              <a:latin typeface="Bookman Old Style" pitchFamily="18" charset="0"/>
            </a:endParaRPr>
          </a:p>
        </p:txBody>
      </p:sp>
      <p:sp>
        <p:nvSpPr>
          <p:cNvPr id="49155" name="Rectangle 3"/>
          <p:cNvSpPr>
            <a:spLocks noGrp="1" noChangeArrowheads="1"/>
          </p:cNvSpPr>
          <p:nvPr>
            <p:ph type="body" sz="half" idx="1"/>
          </p:nvPr>
        </p:nvSpPr>
        <p:spPr>
          <a:xfrm>
            <a:off x="685800" y="1587500"/>
            <a:ext cx="3816350" cy="4508500"/>
          </a:xfrm>
        </p:spPr>
        <p:txBody>
          <a:bodyPr/>
          <a:lstStyle/>
          <a:p>
            <a:r>
              <a:rPr lang="sr-Cyrl-CS" sz="2000" b="1" smtClean="0">
                <a:solidFill>
                  <a:schemeClr val="tx2"/>
                </a:solidFill>
                <a:latin typeface="Bookman Old Style" pitchFamily="18" charset="0"/>
              </a:rPr>
              <a:t>Оболеле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особе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од</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АН</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који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амбулантно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лече</a:t>
            </a:r>
            <a:endParaRPr lang="sr-Latn-CS" sz="2000" b="1" smtClean="0">
              <a:solidFill>
                <a:schemeClr val="tx2"/>
              </a:solidFill>
              <a:latin typeface="Bookman Old Style" pitchFamily="18" charset="0"/>
            </a:endParaRPr>
          </a:p>
          <a:p>
            <a:pPr>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МНТ</a:t>
            </a:r>
            <a:r>
              <a:rPr lang="sr-Latn-CS" sz="2000" smtClean="0">
                <a:solidFill>
                  <a:schemeClr val="tx2"/>
                </a:solidFill>
                <a:latin typeface="Bookman Old Style" pitchFamily="18" charset="0"/>
              </a:rPr>
              <a:t>-</a:t>
            </a:r>
            <a:r>
              <a:rPr lang="sr-Cyrl-CS" sz="2000" smtClean="0">
                <a:solidFill>
                  <a:schemeClr val="tx2"/>
                </a:solidFill>
                <a:latin typeface="Bookman Old Style" pitchFamily="18" charset="0"/>
              </a:rPr>
              <a:t>ом</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је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потребно</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објаснити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научити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оболелу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особу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да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схвати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значај</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адекватног</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енергетског</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уноса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разноврсности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избора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намирница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како</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би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се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задовољиле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потребе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хранљивим</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заштитним</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материјама</a:t>
            </a:r>
            <a:r>
              <a:rPr lang="sr-Latn-CS" sz="2000" smtClean="0">
                <a:solidFill>
                  <a:schemeClr val="tx2"/>
                </a:solidFill>
                <a:latin typeface="Bookman Old Style" pitchFamily="18" charset="0"/>
              </a:rPr>
              <a:t> </a:t>
            </a:r>
          </a:p>
        </p:txBody>
      </p:sp>
      <p:sp>
        <p:nvSpPr>
          <p:cNvPr id="49156" name="Rectangle 4"/>
          <p:cNvSpPr>
            <a:spLocks noGrp="1" noChangeArrowheads="1"/>
          </p:cNvSpPr>
          <p:nvPr>
            <p:ph type="body" sz="half" idx="2"/>
          </p:nvPr>
        </p:nvSpPr>
        <p:spPr>
          <a:xfrm>
            <a:off x="4641850" y="1587500"/>
            <a:ext cx="3816350" cy="4508500"/>
          </a:xfrm>
        </p:spPr>
        <p:txBody>
          <a:bodyPr>
            <a:normAutofit fontScale="92500"/>
          </a:bodyPr>
          <a:lstStyle/>
          <a:p>
            <a:r>
              <a:rPr lang="sr-Cyrl-CS" sz="2000" b="1" smtClean="0">
                <a:solidFill>
                  <a:schemeClr val="tx2"/>
                </a:solidFill>
                <a:latin typeface="Bookman Old Style" pitchFamily="18" charset="0"/>
              </a:rPr>
              <a:t>Рефеединг</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a:t>
            </a:r>
            <a:r>
              <a:rPr lang="sr-Latn-CS" sz="2000" b="1" smtClean="0">
                <a:solidFill>
                  <a:schemeClr val="tx2"/>
                </a:solidFill>
                <a:latin typeface="Bookman Old Style" pitchFamily="18" charset="0"/>
              </a:rPr>
              <a:t>y</a:t>
            </a:r>
            <a:r>
              <a:rPr lang="sr-Cyrl-CS" sz="2000" b="1" smtClean="0">
                <a:solidFill>
                  <a:schemeClr val="tx2"/>
                </a:solidFill>
                <a:latin typeface="Bookman Old Style" pitchFamily="18" charset="0"/>
              </a:rPr>
              <a:t>ндроме</a:t>
            </a:r>
            <a:endParaRPr lang="sr-Latn-CS" sz="2000" b="1" smtClean="0">
              <a:solidFill>
                <a:schemeClr val="tx2"/>
              </a:solidFill>
              <a:latin typeface="Bookman Old Style" pitchFamily="18" charset="0"/>
            </a:endParaRPr>
          </a:p>
          <a:p>
            <a:pPr>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почетку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МНТ</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могућа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хипофосфатемија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нагли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пад</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К</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Мг</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појава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интолеранције</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на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глукозу</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гастроинтестинална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дисфункција</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продужен</a:t>
            </a:r>
            <a:r>
              <a:rPr lang="sr-Latn-CS" sz="2000" smtClean="0">
                <a:solidFill>
                  <a:schemeClr val="tx2"/>
                </a:solidFill>
                <a:latin typeface="Bookman Old Style" pitchFamily="18" charset="0"/>
              </a:rPr>
              <a:t> Q</a:t>
            </a:r>
            <a:r>
              <a:rPr lang="sr-Cyrl-CS" sz="2000" smtClean="0">
                <a:solidFill>
                  <a:schemeClr val="tx2"/>
                </a:solidFill>
                <a:latin typeface="Bookman Old Style" pitchFamily="18" charset="0"/>
              </a:rPr>
              <a:t>Т</a:t>
            </a:r>
            <a:r>
              <a:rPr lang="sr-Latn-CS" sz="2000" smtClean="0">
                <a:solidFill>
                  <a:schemeClr val="tx2"/>
                </a:solidFill>
                <a:latin typeface="Bookman Old Style" pitchFamily="18" charset="0"/>
              </a:rPr>
              <a:t> </a:t>
            </a:r>
            <a:r>
              <a:rPr lang="sr-Cyrl-CS" sz="2000" smtClean="0">
                <a:solidFill>
                  <a:schemeClr val="tx2"/>
                </a:solidFill>
                <a:latin typeface="Bookman Old Style" pitchFamily="18" charset="0"/>
              </a:rPr>
              <a:t>интервал</a:t>
            </a:r>
            <a:endParaRPr lang="sr-Latn-CS" sz="2000" smtClean="0">
              <a:solidFill>
                <a:schemeClr val="tx2"/>
              </a:solidFill>
              <a:latin typeface="Bookman Old Style" pitchFamily="18" charset="0"/>
            </a:endParaRPr>
          </a:p>
          <a:p>
            <a:pPr>
              <a:buFontTx/>
              <a:buNone/>
            </a:pPr>
            <a:endParaRPr lang="sr-Latn-CS" sz="2400" smtClean="0">
              <a:solidFill>
                <a:schemeClr val="tx2"/>
              </a:solidFill>
              <a:latin typeface="Bookman Old Style" pitchFamily="18" charset="0"/>
            </a:endParaRPr>
          </a:p>
          <a:p>
            <a:r>
              <a:rPr lang="sr-Cyrl-CS" b="1" smtClean="0">
                <a:solidFill>
                  <a:schemeClr val="tx2"/>
                </a:solidFill>
                <a:latin typeface="Bookman Old Style" pitchFamily="18" charset="0"/>
              </a:rPr>
              <a:t>Очекивани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добитак</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ТМ</a:t>
            </a:r>
            <a:endParaRPr lang="sr-Latn-CS" b="1" smtClean="0">
              <a:solidFill>
                <a:schemeClr val="tx2"/>
              </a:solidFill>
              <a:latin typeface="Bookman Old Style" pitchFamily="18" charset="0"/>
            </a:endParaRPr>
          </a:p>
          <a:p>
            <a:pPr>
              <a:buFontTx/>
              <a:buNone/>
            </a:pPr>
            <a:r>
              <a:rPr lang="sr-Latn-CS" sz="2400" smtClean="0">
                <a:solidFill>
                  <a:schemeClr val="tx2"/>
                </a:solidFill>
                <a:latin typeface="Bookman Old Style" pitchFamily="18" charset="0"/>
              </a:rPr>
              <a:t>   -  900 – 1350 </a:t>
            </a:r>
            <a:r>
              <a:rPr lang="sr-Cyrl-CS" sz="2400" smtClean="0">
                <a:solidFill>
                  <a:schemeClr val="tx2"/>
                </a:solidFill>
                <a:latin typeface="Bookman Old Style" pitchFamily="18" charset="0"/>
              </a:rPr>
              <a:t>г</a:t>
            </a:r>
            <a:r>
              <a:rPr lang="sr-Latn-CS" sz="2400" smtClean="0">
                <a:solidFill>
                  <a:schemeClr val="tx2"/>
                </a:solidFill>
                <a:latin typeface="Bookman Old Style" pitchFamily="18" charset="0"/>
              </a:rPr>
              <a:t> </a:t>
            </a:r>
            <a:r>
              <a:rPr lang="sr-Cyrl-CS" sz="2400" smtClean="0">
                <a:solidFill>
                  <a:schemeClr val="tx2"/>
                </a:solidFill>
                <a:latin typeface="Bookman Old Style" pitchFamily="18" charset="0"/>
              </a:rPr>
              <a:t>недељно</a:t>
            </a:r>
            <a:endParaRPr lang="sr-Latn-CS" sz="2400" smtClean="0">
              <a:solidFill>
                <a:schemeClr val="tx2"/>
              </a:solidFill>
              <a:latin typeface="Bookman Old Style" pitchFamily="18" charset="0"/>
            </a:endParaRPr>
          </a:p>
        </p:txBody>
      </p:sp>
    </p:spTree>
    <p:extLst>
      <p:ext uri="{BB962C8B-B14F-4D97-AF65-F5344CB8AC3E}">
        <p14:creationId xmlns:p14="http://schemas.microsoft.com/office/powerpoint/2010/main" xmlns="" val="172359936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fontScale="90000"/>
          </a:bodyPr>
          <a:lstStyle/>
          <a:p>
            <a:r>
              <a:rPr lang="sr-Cyrl-CS" b="1" smtClean="0">
                <a:latin typeface="Bookman Old Style" pitchFamily="18" charset="0"/>
              </a:rPr>
              <a:t>Медицинска</a:t>
            </a:r>
            <a:r>
              <a:rPr lang="sr-Latn-CS" b="1" smtClean="0">
                <a:latin typeface="Bookman Old Style" pitchFamily="18" charset="0"/>
              </a:rPr>
              <a:t> </a:t>
            </a:r>
            <a:r>
              <a:rPr lang="sr-Cyrl-CS" b="1" smtClean="0">
                <a:latin typeface="Bookman Old Style" pitchFamily="18" charset="0"/>
              </a:rPr>
              <a:t>нутритивна</a:t>
            </a:r>
            <a:r>
              <a:rPr lang="sr-Latn-CS" b="1" smtClean="0">
                <a:latin typeface="Bookman Old Style" pitchFamily="18" charset="0"/>
              </a:rPr>
              <a:t> </a:t>
            </a:r>
            <a:r>
              <a:rPr lang="sr-Cyrl-CS" b="1" smtClean="0">
                <a:latin typeface="Bookman Old Style" pitchFamily="18" charset="0"/>
              </a:rPr>
              <a:t>терапија</a:t>
            </a:r>
            <a:r>
              <a:rPr lang="sr-Latn-CS" b="1" smtClean="0">
                <a:latin typeface="Bookman Old Style" pitchFamily="18" charset="0"/>
              </a:rPr>
              <a:t/>
            </a:r>
            <a:br>
              <a:rPr lang="sr-Latn-CS" b="1" smtClean="0">
                <a:latin typeface="Bookman Old Style" pitchFamily="18" charset="0"/>
              </a:rPr>
            </a:br>
            <a:r>
              <a:rPr lang="sr-Cyrl-CS" b="1" smtClean="0">
                <a:latin typeface="Bookman Old Style" pitchFamily="18" charset="0"/>
              </a:rPr>
              <a:t>АН</a:t>
            </a:r>
            <a:endParaRPr lang="sr-Latn-CS" b="1" smtClean="0">
              <a:latin typeface="Bookman Old Style" pitchFamily="18" charset="0"/>
            </a:endParaRPr>
          </a:p>
        </p:txBody>
      </p:sp>
      <p:sp>
        <p:nvSpPr>
          <p:cNvPr id="50179" name="Rectangle 3"/>
          <p:cNvSpPr>
            <a:spLocks noGrp="1" noChangeArrowheads="1"/>
          </p:cNvSpPr>
          <p:nvPr>
            <p:ph type="body" sz="half" idx="1"/>
          </p:nvPr>
        </p:nvSpPr>
        <p:spPr>
          <a:xfrm>
            <a:off x="457200" y="1600200"/>
            <a:ext cx="4041775" cy="4525963"/>
          </a:xfrm>
        </p:spPr>
        <p:txBody>
          <a:bodyPr/>
          <a:lstStyle/>
          <a:p>
            <a:r>
              <a:rPr lang="sr-Cyrl-CS" sz="2000" b="1" smtClean="0">
                <a:solidFill>
                  <a:schemeClr val="tx2"/>
                </a:solidFill>
                <a:latin typeface="Bookman Old Style" pitchFamily="18" charset="0"/>
              </a:rPr>
              <a:t>Оболеле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особе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од</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АН</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који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су</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хоспитализоване</a:t>
            </a:r>
            <a:endParaRPr lang="sr-Latn-CS" sz="2000" b="1" smtClean="0">
              <a:solidFill>
                <a:schemeClr val="tx2"/>
              </a:solidFill>
              <a:latin typeface="Bookman Old Style" pitchFamily="18" charset="0"/>
            </a:endParaRPr>
          </a:p>
          <a:p>
            <a:pPr>
              <a:buFontTx/>
              <a:buNone/>
            </a:pPr>
            <a:r>
              <a:rPr lang="sr-Latn-CS" sz="2000" smtClean="0">
                <a:solidFill>
                  <a:schemeClr val="tx2"/>
                </a:solidFill>
                <a:latin typeface="Bookman Old Style" pitchFamily="18" charset="0"/>
              </a:rPr>
              <a:t>  -  </a:t>
            </a:r>
            <a:r>
              <a:rPr lang="sr-Cyrl-CS" sz="2000" smtClean="0">
                <a:solidFill>
                  <a:schemeClr val="tx2"/>
                </a:solidFill>
                <a:latin typeface="Bookman Old Style" pitchFamily="18" charset="0"/>
              </a:rPr>
              <a:t>ТМ</a:t>
            </a:r>
            <a:r>
              <a:rPr lang="sr-Latn-CS" sz="2000" smtClean="0">
                <a:solidFill>
                  <a:schemeClr val="tx2"/>
                </a:solidFill>
                <a:latin typeface="Bookman Old Style" pitchFamily="18" charset="0"/>
              </a:rPr>
              <a:t> </a:t>
            </a:r>
            <a:r>
              <a:rPr lang="en-US" sz="2000" smtClean="0">
                <a:solidFill>
                  <a:schemeClr val="tx2"/>
                </a:solidFill>
                <a:latin typeface="Bookman Old Style" pitchFamily="18" charset="0"/>
                <a:cs typeface="Arial" charset="0"/>
              </a:rPr>
              <a:t>&lt;</a:t>
            </a:r>
            <a:r>
              <a:rPr lang="sr-Latn-CS" sz="2000" smtClean="0">
                <a:solidFill>
                  <a:schemeClr val="tx2"/>
                </a:solidFill>
                <a:latin typeface="Bookman Old Style" pitchFamily="18" charset="0"/>
                <a:cs typeface="Arial" charset="0"/>
              </a:rPr>
              <a:t> 75% </a:t>
            </a:r>
            <a:r>
              <a:rPr lang="sr-Cyrl-CS" sz="2000" smtClean="0">
                <a:solidFill>
                  <a:schemeClr val="tx2"/>
                </a:solidFill>
                <a:latin typeface="Bookman Old Style" pitchFamily="18" charset="0"/>
                <a:cs typeface="Arial" charset="0"/>
              </a:rPr>
              <a:t>од</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очекиване</a:t>
            </a:r>
            <a:endParaRPr lang="sr-Latn-CS" sz="2000" smtClean="0">
              <a:solidFill>
                <a:schemeClr val="tx2"/>
              </a:solidFill>
              <a:latin typeface="Bookman Old Style" pitchFamily="18" charset="0"/>
              <a:cs typeface="Arial" charset="0"/>
            </a:endParaRPr>
          </a:p>
          <a:p>
            <a:pPr>
              <a:buFontTx/>
              <a:buNone/>
            </a:pPr>
            <a:r>
              <a:rPr lang="sr-Latn-CS" sz="2000" smtClean="0">
                <a:solidFill>
                  <a:schemeClr val="tx2"/>
                </a:solidFill>
                <a:latin typeface="Bookman Old Style" pitchFamily="18" charset="0"/>
                <a:cs typeface="Arial" charset="0"/>
              </a:rPr>
              <a:t>  -  </a:t>
            </a:r>
            <a:r>
              <a:rPr lang="sr-Cyrl-CS" sz="2000" smtClean="0">
                <a:solidFill>
                  <a:schemeClr val="tx2"/>
                </a:solidFill>
                <a:latin typeface="Bookman Old Style" pitchFamily="18" charset="0"/>
                <a:cs typeface="Arial" charset="0"/>
              </a:rPr>
              <a:t>Електролитни</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дисбаланс</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узрокован</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дехидратацијом</a:t>
            </a:r>
            <a:endParaRPr lang="sr-Latn-CS" sz="2000" smtClean="0">
              <a:solidFill>
                <a:schemeClr val="tx2"/>
              </a:solidFill>
              <a:latin typeface="Bookman Old Style" pitchFamily="18" charset="0"/>
              <a:cs typeface="Arial" charset="0"/>
            </a:endParaRPr>
          </a:p>
          <a:p>
            <a:pPr>
              <a:buFontTx/>
              <a:buNone/>
            </a:pPr>
            <a:r>
              <a:rPr lang="sr-Latn-CS" sz="2000" smtClean="0">
                <a:solidFill>
                  <a:schemeClr val="tx2"/>
                </a:solidFill>
                <a:latin typeface="Bookman Old Style" pitchFamily="18" charset="0"/>
                <a:cs typeface="Arial" charset="0"/>
              </a:rPr>
              <a:t>  -  </a:t>
            </a:r>
            <a:r>
              <a:rPr lang="sr-Cyrl-CS" sz="2000" smtClean="0">
                <a:solidFill>
                  <a:schemeClr val="tx2"/>
                </a:solidFill>
                <a:latin typeface="Bookman Old Style" pitchFamily="18" charset="0"/>
                <a:cs typeface="Arial" charset="0"/>
              </a:rPr>
              <a:t>Аритмија</a:t>
            </a:r>
            <a:endParaRPr lang="sr-Latn-CS" sz="2000" smtClean="0">
              <a:solidFill>
                <a:schemeClr val="tx2"/>
              </a:solidFill>
              <a:latin typeface="Bookman Old Style" pitchFamily="18" charset="0"/>
              <a:cs typeface="Arial" charset="0"/>
            </a:endParaRPr>
          </a:p>
          <a:p>
            <a:pPr>
              <a:buFontTx/>
              <a:buNone/>
            </a:pPr>
            <a:r>
              <a:rPr lang="sr-Latn-CS" sz="2000" smtClean="0">
                <a:solidFill>
                  <a:schemeClr val="tx2"/>
                </a:solidFill>
                <a:latin typeface="Bookman Old Style" pitchFamily="18" charset="0"/>
                <a:cs typeface="Arial" charset="0"/>
              </a:rPr>
              <a:t>  -  </a:t>
            </a:r>
            <a:r>
              <a:rPr lang="sr-Cyrl-CS" sz="2000" smtClean="0">
                <a:solidFill>
                  <a:schemeClr val="tx2"/>
                </a:solidFill>
                <a:latin typeface="Bookman Old Style" pitchFamily="18" charset="0"/>
                <a:cs typeface="Arial" charset="0"/>
              </a:rPr>
              <a:t>Брадикардија</a:t>
            </a:r>
            <a:r>
              <a:rPr lang="sr-Latn-CS" sz="2000" smtClean="0">
                <a:solidFill>
                  <a:schemeClr val="tx2"/>
                </a:solidFill>
                <a:latin typeface="Bookman Old Style" pitchFamily="18" charset="0"/>
                <a:cs typeface="Arial" charset="0"/>
              </a:rPr>
              <a:t> </a:t>
            </a:r>
            <a:r>
              <a:rPr lang="en-US" sz="2000" smtClean="0">
                <a:solidFill>
                  <a:schemeClr val="tx2"/>
                </a:solidFill>
                <a:latin typeface="Bookman Old Style" pitchFamily="18" charset="0"/>
                <a:cs typeface="Arial" charset="0"/>
              </a:rPr>
              <a:t>&lt;</a:t>
            </a:r>
            <a:r>
              <a:rPr lang="sr-Latn-CS" sz="2000" smtClean="0">
                <a:solidFill>
                  <a:schemeClr val="tx2"/>
                </a:solidFill>
                <a:latin typeface="Bookman Old Style" pitchFamily="18" charset="0"/>
                <a:cs typeface="Arial" charset="0"/>
              </a:rPr>
              <a:t> 45 </a:t>
            </a:r>
            <a:r>
              <a:rPr lang="sr-Cyrl-CS" sz="2000" smtClean="0">
                <a:solidFill>
                  <a:schemeClr val="tx2"/>
                </a:solidFill>
                <a:latin typeface="Bookman Old Style" pitchFamily="18" charset="0"/>
                <a:cs typeface="Arial" charset="0"/>
              </a:rPr>
              <a:t>отк</a:t>
            </a:r>
            <a:r>
              <a:rPr lang="sr-Latn-CS" sz="2000" smtClean="0">
                <a:solidFill>
                  <a:schemeClr val="tx2"/>
                </a:solidFill>
                <a:latin typeface="Bookman Old Style" pitchFamily="18" charset="0"/>
                <a:cs typeface="Arial" charset="0"/>
              </a:rPr>
              <a:t>/</a:t>
            </a:r>
            <a:r>
              <a:rPr lang="sr-Cyrl-CS" sz="2000" smtClean="0">
                <a:solidFill>
                  <a:schemeClr val="tx2"/>
                </a:solidFill>
                <a:latin typeface="Bookman Old Style" pitchFamily="18" charset="0"/>
                <a:cs typeface="Arial" charset="0"/>
              </a:rPr>
              <a:t>мин</a:t>
            </a:r>
            <a:endParaRPr lang="sr-Latn-CS" sz="2000" smtClean="0">
              <a:solidFill>
                <a:schemeClr val="tx2"/>
              </a:solidFill>
              <a:latin typeface="Bookman Old Style" pitchFamily="18" charset="0"/>
              <a:cs typeface="Arial" charset="0"/>
            </a:endParaRPr>
          </a:p>
          <a:p>
            <a:pPr>
              <a:buFontTx/>
              <a:buNone/>
            </a:pPr>
            <a:r>
              <a:rPr lang="sr-Latn-CS" sz="2000" smtClean="0">
                <a:solidFill>
                  <a:schemeClr val="tx2"/>
                </a:solidFill>
                <a:latin typeface="Bookman Old Style" pitchFamily="18" charset="0"/>
                <a:cs typeface="Arial" charset="0"/>
              </a:rPr>
              <a:t>  -  </a:t>
            </a:r>
            <a:r>
              <a:rPr lang="sr-Cyrl-CS" sz="2000" smtClean="0">
                <a:solidFill>
                  <a:schemeClr val="tx2"/>
                </a:solidFill>
                <a:latin typeface="Bookman Old Style" pitchFamily="18" charset="0"/>
                <a:cs typeface="Arial" charset="0"/>
              </a:rPr>
              <a:t>Хипотензија</a:t>
            </a:r>
            <a:endParaRPr lang="sr-Latn-CS" sz="2000" smtClean="0">
              <a:solidFill>
                <a:schemeClr val="tx2"/>
              </a:solidFill>
              <a:latin typeface="Bookman Old Style" pitchFamily="18" charset="0"/>
              <a:cs typeface="Arial" charset="0"/>
            </a:endParaRPr>
          </a:p>
          <a:p>
            <a:pPr>
              <a:buFontTx/>
              <a:buNone/>
            </a:pPr>
            <a:r>
              <a:rPr lang="sr-Latn-CS" sz="2000" smtClean="0">
                <a:solidFill>
                  <a:schemeClr val="tx2"/>
                </a:solidFill>
                <a:latin typeface="Bookman Old Style" pitchFamily="18" charset="0"/>
                <a:cs typeface="Arial" charset="0"/>
              </a:rPr>
              <a:t>  -  </a:t>
            </a:r>
            <a:r>
              <a:rPr lang="sr-Cyrl-CS" sz="2000" smtClean="0">
                <a:solidFill>
                  <a:schemeClr val="tx2"/>
                </a:solidFill>
                <a:latin typeface="Bookman Old Style" pitchFamily="18" charset="0"/>
                <a:cs typeface="Arial" charset="0"/>
              </a:rPr>
              <a:t>Хипотермија</a:t>
            </a:r>
            <a:r>
              <a:rPr lang="sr-Latn-CS" sz="2000" smtClean="0">
                <a:solidFill>
                  <a:schemeClr val="tx2"/>
                </a:solidFill>
                <a:latin typeface="Bookman Old Style" pitchFamily="18" charset="0"/>
                <a:cs typeface="Arial" charset="0"/>
              </a:rPr>
              <a:t> (</a:t>
            </a:r>
            <a:r>
              <a:rPr lang="en-US" sz="2000" smtClean="0">
                <a:solidFill>
                  <a:schemeClr val="tx2"/>
                </a:solidFill>
                <a:latin typeface="Bookman Old Style" pitchFamily="18" charset="0"/>
                <a:cs typeface="Arial" charset="0"/>
              </a:rPr>
              <a:t>&lt;</a:t>
            </a:r>
            <a:r>
              <a:rPr lang="sr-Latn-CS" sz="2000" smtClean="0">
                <a:solidFill>
                  <a:schemeClr val="tx2"/>
                </a:solidFill>
                <a:latin typeface="Bookman Old Style" pitchFamily="18" charset="0"/>
                <a:cs typeface="Arial" charset="0"/>
              </a:rPr>
              <a:t> 36</a:t>
            </a:r>
            <a:r>
              <a:rPr lang="en-US" sz="2000" smtClean="0">
                <a:solidFill>
                  <a:schemeClr val="tx2"/>
                </a:solidFill>
                <a:latin typeface="Bookman Old Style" pitchFamily="18" charset="0"/>
                <a:cs typeface="Arial" charset="0"/>
              </a:rPr>
              <a:t>°</a:t>
            </a:r>
            <a:r>
              <a:rPr lang="sr-Cyrl-CS" sz="2000" smtClean="0">
                <a:solidFill>
                  <a:schemeClr val="tx2"/>
                </a:solidFill>
                <a:latin typeface="Bookman Old Style" pitchFamily="18" charset="0"/>
                <a:cs typeface="Arial" charset="0"/>
              </a:rPr>
              <a:t>Ц</a:t>
            </a:r>
            <a:r>
              <a:rPr lang="sr-Latn-CS" sz="2000" smtClean="0">
                <a:solidFill>
                  <a:schemeClr val="tx2"/>
                </a:solidFill>
                <a:latin typeface="Bookman Old Style" pitchFamily="18" charset="0"/>
                <a:cs typeface="Arial" charset="0"/>
              </a:rPr>
              <a:t>)</a:t>
            </a:r>
          </a:p>
          <a:p>
            <a:pPr>
              <a:buFontTx/>
              <a:buNone/>
            </a:pPr>
            <a:r>
              <a:rPr lang="sr-Latn-CS" sz="2000" smtClean="0">
                <a:solidFill>
                  <a:schemeClr val="tx2"/>
                </a:solidFill>
                <a:latin typeface="Bookman Old Style" pitchFamily="18" charset="0"/>
                <a:cs typeface="Arial" charset="0"/>
              </a:rPr>
              <a:t>  -  </a:t>
            </a:r>
            <a:r>
              <a:rPr lang="sr-Cyrl-CS" sz="2000" smtClean="0">
                <a:solidFill>
                  <a:schemeClr val="tx2"/>
                </a:solidFill>
                <a:latin typeface="Bookman Old Style" pitchFamily="18" charset="0"/>
                <a:cs typeface="Arial" charset="0"/>
              </a:rPr>
              <a:t>Ортостатске</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промене</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пулса</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и</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крвног</a:t>
            </a:r>
            <a:r>
              <a:rPr lang="sr-Latn-CS" sz="2000" smtClean="0">
                <a:solidFill>
                  <a:schemeClr val="tx2"/>
                </a:solidFill>
                <a:latin typeface="Bookman Old Style" pitchFamily="18" charset="0"/>
                <a:cs typeface="Arial" charset="0"/>
              </a:rPr>
              <a:t> </a:t>
            </a:r>
            <a:r>
              <a:rPr lang="sr-Cyrl-CS" sz="2000" smtClean="0">
                <a:solidFill>
                  <a:schemeClr val="tx2"/>
                </a:solidFill>
                <a:latin typeface="Bookman Old Style" pitchFamily="18" charset="0"/>
                <a:cs typeface="Arial" charset="0"/>
              </a:rPr>
              <a:t>притиска</a:t>
            </a:r>
            <a:endParaRPr lang="en-US" sz="2000" smtClean="0">
              <a:solidFill>
                <a:schemeClr val="tx2"/>
              </a:solidFill>
              <a:latin typeface="Bookman Old Style" pitchFamily="18" charset="0"/>
              <a:cs typeface="Arial" charset="0"/>
            </a:endParaRPr>
          </a:p>
        </p:txBody>
      </p:sp>
      <p:sp>
        <p:nvSpPr>
          <p:cNvPr id="50180" name="Rectangle 4"/>
          <p:cNvSpPr>
            <a:spLocks noGrp="1" noChangeArrowheads="1"/>
          </p:cNvSpPr>
          <p:nvPr>
            <p:ph type="body" sz="half" idx="2"/>
          </p:nvPr>
        </p:nvSpPr>
        <p:spPr>
          <a:xfrm>
            <a:off x="4645025" y="1600200"/>
            <a:ext cx="4041775" cy="4525963"/>
          </a:xfrm>
        </p:spPr>
        <p:txBody>
          <a:bodyPr>
            <a:normAutofit fontScale="92500" lnSpcReduction="10000"/>
          </a:bodyPr>
          <a:lstStyle/>
          <a:p>
            <a:r>
              <a:rPr lang="sr-Cyrl-CS" b="1" smtClean="0">
                <a:solidFill>
                  <a:schemeClr val="tx2"/>
                </a:solidFill>
                <a:latin typeface="Bookman Old Style" pitchFamily="18" charset="0"/>
              </a:rPr>
              <a:t>Циљеви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терапије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исти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као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оболелих</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који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амбулантно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лече</a:t>
            </a:r>
            <a:endParaRPr lang="sr-Latn-CS" b="1" smtClean="0">
              <a:solidFill>
                <a:schemeClr val="tx2"/>
              </a:solidFill>
              <a:latin typeface="Bookman Old Style" pitchFamily="18" charset="0"/>
            </a:endParaRPr>
          </a:p>
          <a:p>
            <a:r>
              <a:rPr lang="sr-Cyrl-CS" b="1" smtClean="0">
                <a:solidFill>
                  <a:schemeClr val="tx2"/>
                </a:solidFill>
                <a:latin typeface="Bookman Old Style" pitchFamily="18" charset="0"/>
              </a:rPr>
              <a:t>Понекад</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потребна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парентерална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исхрана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али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инсистира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успостављању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правилног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начина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исхране</a:t>
            </a:r>
            <a:r>
              <a:rPr lang="sr-Latn-CS" b="1" smtClean="0">
                <a:solidFill>
                  <a:schemeClr val="tx2"/>
                </a:solidFill>
                <a:latin typeface="Bookman Old Style" pitchFamily="18" charset="0"/>
              </a:rPr>
              <a:t> </a:t>
            </a:r>
          </a:p>
        </p:txBody>
      </p:sp>
    </p:spTree>
    <p:extLst>
      <p:ext uri="{BB962C8B-B14F-4D97-AF65-F5344CB8AC3E}">
        <p14:creationId xmlns:p14="http://schemas.microsoft.com/office/powerpoint/2010/main" xmlns="" val="134511271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r>
              <a:rPr lang="sr-Cyrl-CS" smtClean="0">
                <a:latin typeface="Bookman Old Style" pitchFamily="18" charset="0"/>
              </a:rPr>
              <a:t>Контрола</a:t>
            </a:r>
            <a:r>
              <a:rPr lang="sr-Latn-CS" smtClean="0">
                <a:latin typeface="Bookman Old Style" pitchFamily="18" charset="0"/>
              </a:rPr>
              <a:t> </a:t>
            </a:r>
            <a:r>
              <a:rPr lang="sr-Cyrl-CS" smtClean="0">
                <a:latin typeface="Bookman Old Style" pitchFamily="18" charset="0"/>
              </a:rPr>
              <a:t>телесне</a:t>
            </a:r>
            <a:r>
              <a:rPr lang="sr-Latn-CS" smtClean="0">
                <a:latin typeface="Bookman Old Style" pitchFamily="18" charset="0"/>
              </a:rPr>
              <a:t> </a:t>
            </a:r>
            <a:r>
              <a:rPr lang="sr-Cyrl-CS" smtClean="0">
                <a:latin typeface="Bookman Old Style" pitchFamily="18" charset="0"/>
              </a:rPr>
              <a:t>композиције</a:t>
            </a:r>
            <a:endParaRPr lang="sr-Latn-CS" smtClean="0">
              <a:latin typeface="Bookman Old Style" pitchFamily="18" charset="0"/>
            </a:endParaRPr>
          </a:p>
        </p:txBody>
      </p:sp>
      <p:sp>
        <p:nvSpPr>
          <p:cNvPr id="51203" name="Rectangle 3"/>
          <p:cNvSpPr>
            <a:spLocks noGrp="1" noChangeArrowheads="1"/>
          </p:cNvSpPr>
          <p:nvPr>
            <p:ph type="body" sz="half" idx="2"/>
          </p:nvPr>
        </p:nvSpPr>
        <p:spPr>
          <a:xfrm>
            <a:off x="3948113" y="1600200"/>
            <a:ext cx="4738687" cy="4525963"/>
          </a:xfrm>
        </p:spPr>
        <p:txBody>
          <a:bodyPr/>
          <a:lstStyle/>
          <a:p>
            <a:pPr>
              <a:buFontTx/>
              <a:buNone/>
            </a:pPr>
            <a:r>
              <a:rPr lang="sr-Latn-CS" sz="2800" smtClean="0">
                <a:solidFill>
                  <a:schemeClr val="tx2"/>
                </a:solidFill>
              </a:rPr>
              <a:t> </a:t>
            </a:r>
            <a:r>
              <a:rPr lang="sr-Cyrl-CS" sz="2400" b="1" smtClean="0">
                <a:solidFill>
                  <a:schemeClr val="tx2"/>
                </a:solidFill>
                <a:latin typeface="Bookman Old Style" pitchFamily="18" charset="0"/>
              </a:rPr>
              <a:t>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терапији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ментално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условљених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поремећеја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узимања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хране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веома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је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важно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праћење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телесне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композиције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Процентуална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заступљеност</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масног</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ткива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испитује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мерењем</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кожних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набора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или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помоћу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биоимпендансметра</a:t>
            </a:r>
            <a:r>
              <a:rPr lang="sr-Latn-CS" sz="2400" b="1" smtClean="0">
                <a:solidFill>
                  <a:schemeClr val="tx2"/>
                </a:solidFill>
                <a:latin typeface="Bookman Old Style" pitchFamily="18" charset="0"/>
              </a:rPr>
              <a:t>.</a:t>
            </a:r>
          </a:p>
        </p:txBody>
      </p:sp>
      <p:pic>
        <p:nvPicPr>
          <p:cNvPr id="51204" name="Picture 4" descr="centimetarska traka"/>
          <p:cNvPicPr>
            <a:picLocks noGrp="1" noChangeAspect="1" noChangeArrowheads="1"/>
          </p:cNvPicPr>
          <p:nvPr>
            <p:ph type="clipArt" sz="half" idx="1"/>
          </p:nvPr>
        </p:nvPicPr>
        <p:blipFill>
          <a:blip r:embed="rId3" cstate="print">
            <a:extLst>
              <a:ext uri="{28A0092B-C50C-407E-A947-70E740481C1C}">
                <a14:useLocalDpi xmlns:a14="http://schemas.microsoft.com/office/drawing/2010/main" xmlns="" val="0"/>
              </a:ext>
            </a:extLst>
          </a:blip>
          <a:srcRect/>
          <a:stretch>
            <a:fillRect/>
          </a:stretch>
        </p:blipFill>
        <p:spPr>
          <a:xfrm>
            <a:off x="690563" y="2786063"/>
            <a:ext cx="2751137" cy="2143125"/>
          </a:xfrm>
        </p:spPr>
      </p:pic>
    </p:spTree>
    <p:extLst>
      <p:ext uri="{BB962C8B-B14F-4D97-AF65-F5344CB8AC3E}">
        <p14:creationId xmlns:p14="http://schemas.microsoft.com/office/powerpoint/2010/main" xmlns="" val="19721700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fontScale="90000"/>
          </a:bodyPr>
          <a:lstStyle/>
          <a:p>
            <a:r>
              <a:rPr lang="sr-Cyrl-CS" b="1" smtClean="0">
                <a:latin typeface="Bookman Old Style" pitchFamily="18" charset="0"/>
              </a:rPr>
              <a:t>Медицинска</a:t>
            </a:r>
            <a:r>
              <a:rPr lang="sr-Latn-CS" b="1" smtClean="0">
                <a:latin typeface="Bookman Old Style" pitchFamily="18" charset="0"/>
              </a:rPr>
              <a:t> </a:t>
            </a:r>
            <a:r>
              <a:rPr lang="sr-Cyrl-CS" b="1" smtClean="0">
                <a:latin typeface="Bookman Old Style" pitchFamily="18" charset="0"/>
              </a:rPr>
              <a:t>нутритивна</a:t>
            </a:r>
            <a:r>
              <a:rPr lang="sr-Latn-CS" b="1" smtClean="0">
                <a:latin typeface="Bookman Old Style" pitchFamily="18" charset="0"/>
              </a:rPr>
              <a:t> </a:t>
            </a:r>
            <a:r>
              <a:rPr lang="sr-Cyrl-CS" b="1" smtClean="0">
                <a:latin typeface="Bookman Old Style" pitchFamily="18" charset="0"/>
              </a:rPr>
              <a:t>терапија</a:t>
            </a:r>
            <a:r>
              <a:rPr lang="sr-Latn-CS" b="1" smtClean="0">
                <a:latin typeface="Bookman Old Style" pitchFamily="18" charset="0"/>
              </a:rPr>
              <a:t/>
            </a:r>
            <a:br>
              <a:rPr lang="sr-Latn-CS" b="1" smtClean="0">
                <a:latin typeface="Bookman Old Style" pitchFamily="18" charset="0"/>
              </a:rPr>
            </a:br>
            <a:r>
              <a:rPr lang="sr-Cyrl-CS" b="1" smtClean="0">
                <a:latin typeface="Bookman Old Style" pitchFamily="18" charset="0"/>
              </a:rPr>
              <a:t>БН</a:t>
            </a:r>
            <a:endParaRPr lang="sr-Latn-CS" b="1" smtClean="0">
              <a:latin typeface="Bookman Old Style" pitchFamily="18" charset="0"/>
            </a:endParaRPr>
          </a:p>
        </p:txBody>
      </p:sp>
      <p:sp>
        <p:nvSpPr>
          <p:cNvPr id="52227" name="Rectangle 3"/>
          <p:cNvSpPr>
            <a:spLocks noGrp="1" noChangeArrowheads="1"/>
          </p:cNvSpPr>
          <p:nvPr>
            <p:ph type="body" sz="half" idx="1"/>
          </p:nvPr>
        </p:nvSpPr>
        <p:spPr>
          <a:xfrm>
            <a:off x="214313" y="1600200"/>
            <a:ext cx="4284662" cy="4525963"/>
          </a:xfrm>
        </p:spPr>
        <p:txBody>
          <a:bodyPr/>
          <a:lstStyle/>
          <a:p>
            <a:r>
              <a:rPr lang="sr-Cyrl-CS" sz="2400" b="1" smtClean="0">
                <a:solidFill>
                  <a:schemeClr val="tx2"/>
                </a:solidFill>
                <a:latin typeface="Bookman Old Style" pitchFamily="18" charset="0"/>
              </a:rPr>
              <a:t>Мониторинг</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електролита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телесне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масе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понашања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узимању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хране</a:t>
            </a:r>
            <a:endParaRPr lang="sr-Latn-CS" sz="2400" b="1" smtClean="0">
              <a:solidFill>
                <a:schemeClr val="tx2"/>
              </a:solidFill>
              <a:latin typeface="Bookman Old Style" pitchFamily="18" charset="0"/>
            </a:endParaRPr>
          </a:p>
          <a:p>
            <a:r>
              <a:rPr lang="sr-Cyrl-CS" sz="2400" b="1" smtClean="0">
                <a:solidFill>
                  <a:schemeClr val="tx2"/>
                </a:solidFill>
                <a:latin typeface="Bookman Old Style" pitchFamily="18" charset="0"/>
              </a:rPr>
              <a:t>Нутритивна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едукација</a:t>
            </a:r>
            <a:r>
              <a:rPr lang="sr-Latn-CS" sz="2400" b="1" smtClean="0">
                <a:solidFill>
                  <a:schemeClr val="tx2"/>
                </a:solidFill>
                <a:latin typeface="Bookman Old Style" pitchFamily="18" charset="0"/>
              </a:rPr>
              <a:t> – </a:t>
            </a:r>
            <a:r>
              <a:rPr lang="sr-Cyrl-CS" sz="2400" b="1" smtClean="0">
                <a:solidFill>
                  <a:schemeClr val="tx2"/>
                </a:solidFill>
                <a:latin typeface="Bookman Old Style" pitchFamily="18" charset="0"/>
              </a:rPr>
              <a:t>објаснити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да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смањење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или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повећање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телесне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масе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није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есенцијално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за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здравље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оболеле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особе</a:t>
            </a:r>
            <a:endParaRPr lang="sr-Latn-CS" sz="2400" b="1" smtClean="0">
              <a:solidFill>
                <a:schemeClr val="tx2"/>
              </a:solidFill>
              <a:latin typeface="Bookman Old Style" pitchFamily="18" charset="0"/>
            </a:endParaRPr>
          </a:p>
        </p:txBody>
      </p:sp>
      <p:sp>
        <p:nvSpPr>
          <p:cNvPr id="52228" name="Rectangle 4"/>
          <p:cNvSpPr>
            <a:spLocks noGrp="1" noChangeArrowheads="1"/>
          </p:cNvSpPr>
          <p:nvPr>
            <p:ph type="body" sz="half" idx="2"/>
          </p:nvPr>
        </p:nvSpPr>
        <p:spPr>
          <a:xfrm>
            <a:off x="4357688" y="1600200"/>
            <a:ext cx="4572000" cy="4525963"/>
          </a:xfrm>
        </p:spPr>
        <p:txBody>
          <a:bodyPr/>
          <a:lstStyle/>
          <a:p>
            <a:pPr algn="just"/>
            <a:r>
              <a:rPr lang="sr-Cyrl-CS" sz="2000" b="1" smtClean="0">
                <a:solidFill>
                  <a:schemeClr val="tx2"/>
                </a:solidFill>
                <a:latin typeface="Bookman Old Style" pitchFamily="18" charset="0"/>
              </a:rPr>
              <a:t>Когнитивно</a:t>
            </a:r>
            <a:r>
              <a:rPr lang="sr-Latn-CS" sz="2000" b="1" smtClean="0">
                <a:solidFill>
                  <a:schemeClr val="tx2"/>
                </a:solidFill>
                <a:latin typeface="Bookman Old Style" pitchFamily="18" charset="0"/>
              </a:rPr>
              <a:t> - </a:t>
            </a:r>
            <a:r>
              <a:rPr lang="sr-Cyrl-CS" sz="2000" b="1" smtClean="0">
                <a:solidFill>
                  <a:schemeClr val="tx2"/>
                </a:solidFill>
                <a:latin typeface="Bookman Old Style" pitchFamily="18" charset="0"/>
              </a:rPr>
              <a:t>бихејвиорална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терапија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има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циљ</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научи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оболелу</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особу</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престане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намерним</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изазивањем</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повраћања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употребом</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лаксативних</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средства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диуретика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Како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могућа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појава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затвора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задатак</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нутриционисте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објасни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оболелој</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особи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колико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важан</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унос</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дијетних</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влакана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течности</a:t>
            </a:r>
            <a:r>
              <a:rPr lang="sr-Latn-CS" sz="2000" b="1" smtClean="0">
                <a:solidFill>
                  <a:schemeClr val="tx2"/>
                </a:solidFill>
                <a:latin typeface="Bookman Old Style" pitchFamily="18" charset="0"/>
              </a:rPr>
              <a:t>.</a:t>
            </a:r>
          </a:p>
        </p:txBody>
      </p:sp>
    </p:spTree>
    <p:extLst>
      <p:ext uri="{BB962C8B-B14F-4D97-AF65-F5344CB8AC3E}">
        <p14:creationId xmlns:p14="http://schemas.microsoft.com/office/powerpoint/2010/main" xmlns="" val="269279713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374650"/>
            <a:ext cx="7772400" cy="1144588"/>
          </a:xfrm>
        </p:spPr>
        <p:txBody>
          <a:bodyPr lIns="90488" tIns="44450" rIns="90488" bIns="44450"/>
          <a:lstStyle/>
          <a:p>
            <a:r>
              <a:rPr lang="sr-Cyrl-CS" b="1" smtClean="0">
                <a:latin typeface="Bookman Old Style" pitchFamily="18" charset="0"/>
              </a:rPr>
              <a:t>Телесна</a:t>
            </a:r>
            <a:r>
              <a:rPr lang="sr-Latn-CS" b="1" smtClean="0">
                <a:latin typeface="Bookman Old Style" pitchFamily="18" charset="0"/>
              </a:rPr>
              <a:t> </a:t>
            </a:r>
            <a:r>
              <a:rPr lang="sr-Cyrl-CS" b="1" smtClean="0">
                <a:latin typeface="Bookman Old Style" pitchFamily="18" charset="0"/>
              </a:rPr>
              <a:t>маса</a:t>
            </a:r>
            <a:r>
              <a:rPr lang="en-US" smtClean="0"/>
              <a:t> </a:t>
            </a:r>
          </a:p>
        </p:txBody>
      </p:sp>
      <p:sp>
        <p:nvSpPr>
          <p:cNvPr id="53251" name="Rectangle 3"/>
          <p:cNvSpPr>
            <a:spLocks noGrp="1" noChangeArrowheads="1"/>
          </p:cNvSpPr>
          <p:nvPr>
            <p:ph type="body" idx="1"/>
          </p:nvPr>
        </p:nvSpPr>
        <p:spPr>
          <a:xfrm>
            <a:off x="547688" y="1292225"/>
            <a:ext cx="7953375" cy="5010150"/>
          </a:xfrm>
        </p:spPr>
        <p:txBody>
          <a:bodyPr lIns="90488" tIns="44450" rIns="90488" bIns="44450"/>
          <a:lstStyle/>
          <a:p>
            <a:pPr>
              <a:spcBef>
                <a:spcPct val="35000"/>
              </a:spcBef>
            </a:pPr>
            <a:r>
              <a:rPr lang="sr-Cyrl-CS" sz="2000" b="1" smtClean="0">
                <a:solidFill>
                  <a:schemeClr val="tx2"/>
                </a:solidFill>
                <a:latin typeface="Bookman Old Style" pitchFamily="18" charset="0"/>
              </a:rPr>
              <a:t>Циљ</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постизање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телесне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масе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веће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од</a:t>
            </a:r>
            <a:r>
              <a:rPr lang="sr-Latn-CS" sz="2000" b="1" smtClean="0">
                <a:solidFill>
                  <a:schemeClr val="tx2"/>
                </a:solidFill>
                <a:latin typeface="Bookman Old Style" pitchFamily="18" charset="0"/>
              </a:rPr>
              <a:t> </a:t>
            </a:r>
            <a:r>
              <a:rPr lang="en-US" sz="2000" b="1" smtClean="0">
                <a:solidFill>
                  <a:schemeClr val="tx2"/>
                </a:solidFill>
                <a:latin typeface="Bookman Old Style" pitchFamily="18" charset="0"/>
              </a:rPr>
              <a:t>85% </a:t>
            </a:r>
            <a:r>
              <a:rPr lang="sr-Cyrl-CS" sz="2000" b="1" smtClean="0">
                <a:solidFill>
                  <a:schemeClr val="tx2"/>
                </a:solidFill>
                <a:latin typeface="Bookman Old Style" pitchFamily="18" charset="0"/>
              </a:rPr>
              <a:t>пожељне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телесне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масе</a:t>
            </a:r>
            <a:r>
              <a:rPr lang="sr-Latn-CS" sz="2000" b="1" smtClean="0">
                <a:solidFill>
                  <a:schemeClr val="tx2"/>
                </a:solidFill>
                <a:latin typeface="Bookman Old Style" pitchFamily="18" charset="0"/>
              </a:rPr>
              <a:t>. </a:t>
            </a:r>
            <a:endParaRPr lang="en-US" sz="2000" b="1" smtClean="0">
              <a:solidFill>
                <a:schemeClr val="tx2"/>
              </a:solidFill>
              <a:latin typeface="Bookman Old Style" pitchFamily="18" charset="0"/>
            </a:endParaRPr>
          </a:p>
          <a:p>
            <a:pPr>
              <a:spcBef>
                <a:spcPct val="35000"/>
              </a:spcBef>
            </a:pPr>
            <a:r>
              <a:rPr lang="sr-Cyrl-CS" sz="2000" b="1" smtClean="0">
                <a:solidFill>
                  <a:schemeClr val="tx2"/>
                </a:solidFill>
                <a:latin typeface="Bookman Old Style" pitchFamily="18" charset="0"/>
              </a:rPr>
              <a:t>Мерење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телесне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масе</a:t>
            </a:r>
            <a:endParaRPr lang="en-US" sz="2000" b="1" smtClean="0">
              <a:solidFill>
                <a:schemeClr val="tx2"/>
              </a:solidFill>
              <a:latin typeface="Bookman Old Style" pitchFamily="18" charset="0"/>
            </a:endParaRPr>
          </a:p>
          <a:p>
            <a:pPr lvl="1">
              <a:spcBef>
                <a:spcPct val="35000"/>
              </a:spcBef>
            </a:pPr>
            <a:r>
              <a:rPr lang="sr-Cyrl-CS" sz="2000" b="1" smtClean="0">
                <a:solidFill>
                  <a:schemeClr val="tx2"/>
                </a:solidFill>
                <a:latin typeface="Bookman Old Style" pitchFamily="18" charset="0"/>
              </a:rPr>
              <a:t>Без</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одеће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након</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дефекације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уринирања</a:t>
            </a:r>
            <a:endParaRPr lang="en-US" sz="2000" b="1" smtClean="0">
              <a:solidFill>
                <a:schemeClr val="tx2"/>
              </a:solidFill>
              <a:latin typeface="Bookman Old Style" pitchFamily="18" charset="0"/>
            </a:endParaRPr>
          </a:p>
          <a:p>
            <a:pPr lvl="1">
              <a:spcBef>
                <a:spcPct val="35000"/>
              </a:spcBef>
            </a:pPr>
            <a:r>
              <a:rPr lang="sr-Cyrl-CS" sz="2000" b="1" smtClean="0">
                <a:solidFill>
                  <a:schemeClr val="tx2"/>
                </a:solidFill>
                <a:latin typeface="Bookman Old Style" pitchFamily="18" charset="0"/>
              </a:rPr>
              <a:t>Мерење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диурезе</a:t>
            </a:r>
            <a:r>
              <a:rPr lang="en-US" sz="2000" b="1" smtClean="0">
                <a:solidFill>
                  <a:schemeClr val="tx2"/>
                </a:solidFill>
                <a:latin typeface="Bookman Old Style" pitchFamily="18" charset="0"/>
              </a:rPr>
              <a:t> </a:t>
            </a:r>
          </a:p>
          <a:p>
            <a:pPr lvl="1">
              <a:spcBef>
                <a:spcPct val="35000"/>
              </a:spcBef>
            </a:pPr>
            <a:r>
              <a:rPr lang="sr-Cyrl-CS" sz="2000" b="1" smtClean="0">
                <a:solidFill>
                  <a:schemeClr val="tx2"/>
                </a:solidFill>
                <a:latin typeface="Bookman Old Style" pitchFamily="18" charset="0"/>
              </a:rPr>
              <a:t>Клинички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преглед</a:t>
            </a:r>
            <a:endParaRPr lang="en-US" sz="2000" b="1" smtClean="0">
              <a:solidFill>
                <a:schemeClr val="tx2"/>
              </a:solidFill>
              <a:latin typeface="Bookman Old Style" pitchFamily="18" charset="0"/>
            </a:endParaRPr>
          </a:p>
          <a:p>
            <a:pPr>
              <a:spcBef>
                <a:spcPct val="35000"/>
              </a:spcBef>
            </a:pPr>
            <a:r>
              <a:rPr lang="sr-Cyrl-CS" sz="2000" b="1" smtClean="0">
                <a:solidFill>
                  <a:schemeClr val="tx2"/>
                </a:solidFill>
                <a:latin typeface="Bookman Old Style" pitchFamily="18" charset="0"/>
              </a:rPr>
              <a:t>Циљ</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постизање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здравља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фокусирати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само</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телесну</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масу</a:t>
            </a:r>
            <a:r>
              <a:rPr lang="sr-Latn-CS" sz="2000" b="1" smtClean="0">
                <a:solidFill>
                  <a:schemeClr val="tx2"/>
                </a:solidFill>
                <a:latin typeface="Bookman Old Style" pitchFamily="18" charset="0"/>
              </a:rPr>
              <a:t>)!</a:t>
            </a:r>
            <a:endParaRPr lang="en-US" sz="2000" b="1" smtClean="0">
              <a:solidFill>
                <a:schemeClr val="tx2"/>
              </a:solidFill>
              <a:latin typeface="Bookman Old Style" pitchFamily="18" charset="0"/>
            </a:endParaRPr>
          </a:p>
          <a:p>
            <a:pPr>
              <a:spcBef>
                <a:spcPct val="35000"/>
              </a:spcBef>
            </a:pPr>
            <a:r>
              <a:rPr lang="sr-Cyrl-CS" sz="2000" b="1" smtClean="0">
                <a:solidFill>
                  <a:schemeClr val="tx2"/>
                </a:solidFill>
                <a:latin typeface="Bookman Old Style" pitchFamily="18" charset="0"/>
              </a:rPr>
              <a:t>Клиничка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слика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најбоља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потврда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постизања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задатих</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циљева</a:t>
            </a:r>
            <a:endParaRPr lang="en-US" sz="2000" b="1" smtClean="0">
              <a:solidFill>
                <a:schemeClr val="tx2"/>
              </a:solidFill>
              <a:latin typeface="Bookman Old Style" pitchFamily="18" charset="0"/>
            </a:endParaRPr>
          </a:p>
          <a:p>
            <a:pPr>
              <a:spcBef>
                <a:spcPct val="35000"/>
              </a:spcBef>
            </a:pPr>
            <a:r>
              <a:rPr lang="sr-Cyrl-CS" sz="2000" b="1" smtClean="0">
                <a:solidFill>
                  <a:schemeClr val="tx2"/>
                </a:solidFill>
                <a:latin typeface="Bookman Old Style" pitchFamily="18" charset="0"/>
              </a:rPr>
              <a:t>Добитак</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на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телесној</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маси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за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многе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девојке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ће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бити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поражавајући</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Потребна</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им</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је</a:t>
            </a:r>
            <a:r>
              <a:rPr lang="sr-Latn-CS" sz="2000" b="1" smtClean="0">
                <a:solidFill>
                  <a:schemeClr val="tx2"/>
                </a:solidFill>
                <a:latin typeface="Bookman Old Style" pitchFamily="18" charset="0"/>
              </a:rPr>
              <a:t> </a:t>
            </a:r>
            <a:r>
              <a:rPr lang="sr-Cyrl-CS" sz="2000" b="1" smtClean="0">
                <a:solidFill>
                  <a:schemeClr val="tx2"/>
                </a:solidFill>
                <a:latin typeface="Bookman Old Style" pitchFamily="18" charset="0"/>
              </a:rPr>
              <a:t>подршка</a:t>
            </a:r>
            <a:r>
              <a:rPr lang="sr-Latn-CS" sz="2000" b="1" smtClean="0">
                <a:solidFill>
                  <a:schemeClr val="tx2"/>
                </a:solidFill>
                <a:latin typeface="Bookman Old Style" pitchFamily="18" charset="0"/>
              </a:rPr>
              <a:t>.</a:t>
            </a:r>
            <a:endParaRPr lang="en-US" sz="2000" smtClean="0">
              <a:solidFill>
                <a:schemeClr val="tx2"/>
              </a:solidFill>
              <a:latin typeface="Bookman Old Style" pitchFamily="18" charset="0"/>
            </a:endParaRPr>
          </a:p>
        </p:txBody>
      </p:sp>
    </p:spTree>
    <p:extLst>
      <p:ext uri="{BB962C8B-B14F-4D97-AF65-F5344CB8AC3E}">
        <p14:creationId xmlns:p14="http://schemas.microsoft.com/office/powerpoint/2010/main" xmlns="" val="3741298899"/>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274638"/>
            <a:ext cx="8229600" cy="830262"/>
          </a:xfrm>
        </p:spPr>
        <p:txBody>
          <a:bodyPr lIns="90488" tIns="44450" rIns="90488" bIns="44450"/>
          <a:lstStyle/>
          <a:p>
            <a:r>
              <a:rPr lang="sr-Cyrl-CS" b="1" smtClean="0">
                <a:latin typeface="Bookman Old Style" pitchFamily="18" charset="0"/>
              </a:rPr>
              <a:t>Дневне</a:t>
            </a:r>
            <a:r>
              <a:rPr lang="sr-Latn-CS" b="1" smtClean="0">
                <a:latin typeface="Bookman Old Style" pitchFamily="18" charset="0"/>
              </a:rPr>
              <a:t> </a:t>
            </a:r>
            <a:r>
              <a:rPr lang="sr-Cyrl-CS" b="1" smtClean="0">
                <a:latin typeface="Bookman Old Style" pitchFamily="18" charset="0"/>
              </a:rPr>
              <a:t>активности</a:t>
            </a:r>
            <a:endParaRPr lang="en-US" smtClean="0">
              <a:latin typeface="Bookman Old Style" pitchFamily="18" charset="0"/>
            </a:endParaRPr>
          </a:p>
        </p:txBody>
      </p:sp>
      <p:sp>
        <p:nvSpPr>
          <p:cNvPr id="54275" name="Rectangle 3"/>
          <p:cNvSpPr>
            <a:spLocks noGrp="1" noChangeArrowheads="1"/>
          </p:cNvSpPr>
          <p:nvPr>
            <p:ph type="body" idx="1"/>
          </p:nvPr>
        </p:nvSpPr>
        <p:spPr>
          <a:xfrm>
            <a:off x="685800" y="1439863"/>
            <a:ext cx="7772400" cy="4789487"/>
          </a:xfrm>
        </p:spPr>
        <p:txBody>
          <a:bodyPr lIns="90488" tIns="44450" rIns="90488" bIns="44450"/>
          <a:lstStyle/>
          <a:p>
            <a:r>
              <a:rPr lang="en-US" b="1" smtClean="0"/>
              <a:t> </a:t>
            </a:r>
            <a:r>
              <a:rPr lang="sr-Cyrl-CS" sz="2400" b="1" smtClean="0">
                <a:solidFill>
                  <a:schemeClr val="tx2"/>
                </a:solidFill>
                <a:latin typeface="Bookman Old Style" pitchFamily="18" charset="0"/>
              </a:rPr>
              <a:t>Распоред</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оброка</a:t>
            </a:r>
            <a:endParaRPr lang="en-US" sz="2400" b="1" smtClean="0">
              <a:solidFill>
                <a:schemeClr val="tx2"/>
              </a:solidFill>
              <a:latin typeface="Bookman Old Style" pitchFamily="18" charset="0"/>
            </a:endParaRPr>
          </a:p>
          <a:p>
            <a:pPr lvl="1"/>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Доручак</a:t>
            </a:r>
            <a:r>
              <a:rPr lang="sr-Latn-CS" sz="2400" b="1" smtClean="0">
                <a:solidFill>
                  <a:schemeClr val="tx2"/>
                </a:solidFill>
                <a:latin typeface="Bookman Old Style" pitchFamily="18" charset="0"/>
              </a:rPr>
              <a:t>/</a:t>
            </a:r>
            <a:r>
              <a:rPr lang="sr-Cyrl-CS" sz="2400" b="1" smtClean="0">
                <a:solidFill>
                  <a:schemeClr val="tx2"/>
                </a:solidFill>
                <a:latin typeface="Bookman Old Style" pitchFamily="18" charset="0"/>
              </a:rPr>
              <a:t>Ручак</a:t>
            </a:r>
            <a:r>
              <a:rPr lang="sr-Latn-CS" sz="2400" b="1" smtClean="0">
                <a:solidFill>
                  <a:schemeClr val="tx2"/>
                </a:solidFill>
                <a:latin typeface="Bookman Old Style" pitchFamily="18" charset="0"/>
              </a:rPr>
              <a:t>/</a:t>
            </a:r>
            <a:r>
              <a:rPr lang="sr-Cyrl-CS" sz="2400" b="1" smtClean="0">
                <a:solidFill>
                  <a:schemeClr val="tx2"/>
                </a:solidFill>
                <a:latin typeface="Bookman Old Style" pitchFamily="18" charset="0"/>
              </a:rPr>
              <a:t>Вечера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између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ужине</a:t>
            </a:r>
            <a:endParaRPr lang="en-US" sz="2400" b="1" smtClean="0">
              <a:solidFill>
                <a:schemeClr val="tx2"/>
              </a:solidFill>
              <a:latin typeface="Bookman Old Style" pitchFamily="18" charset="0"/>
            </a:endParaRPr>
          </a:p>
          <a:p>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Избор</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намирница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велике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енергетске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густине</a:t>
            </a:r>
            <a:endParaRPr lang="en-US" sz="2400" b="1" smtClean="0">
              <a:solidFill>
                <a:schemeClr val="tx2"/>
              </a:solidFill>
              <a:latin typeface="Bookman Old Style" pitchFamily="18" charset="0"/>
            </a:endParaRPr>
          </a:p>
          <a:p>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Забрана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дијететских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намирница</a:t>
            </a:r>
            <a:r>
              <a:rPr lang="sr-Latn-CS" sz="2400" b="1" smtClean="0">
                <a:solidFill>
                  <a:schemeClr val="tx2"/>
                </a:solidFill>
                <a:latin typeface="Bookman Old Style" pitchFamily="18" charset="0"/>
              </a:rPr>
              <a:t>  </a:t>
            </a:r>
            <a:endParaRPr lang="en-US" sz="2400" b="1" smtClean="0">
              <a:solidFill>
                <a:schemeClr val="tx2"/>
              </a:solidFill>
              <a:latin typeface="Bookman Old Style" pitchFamily="18" charset="0"/>
            </a:endParaRPr>
          </a:p>
          <a:p>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Родитељи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сарађују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критикују</a:t>
            </a:r>
            <a:endParaRPr lang="en-US" sz="2400" b="1" smtClean="0">
              <a:solidFill>
                <a:schemeClr val="tx2"/>
              </a:solidFill>
              <a:latin typeface="Bookman Old Style" pitchFamily="18" charset="0"/>
            </a:endParaRPr>
          </a:p>
          <a:p>
            <a:r>
              <a:rPr lang="en-US" sz="2400" b="1" smtClean="0">
                <a:solidFill>
                  <a:schemeClr val="tx2"/>
                </a:solidFill>
                <a:latin typeface="Bookman Old Style" pitchFamily="18" charset="0"/>
              </a:rPr>
              <a:t> </a:t>
            </a:r>
            <a:r>
              <a:rPr lang="sr-Cyrl-CS" sz="2400" b="1" smtClean="0">
                <a:solidFill>
                  <a:schemeClr val="tx2"/>
                </a:solidFill>
                <a:latin typeface="Bookman Old Style" pitchFamily="18" charset="0"/>
              </a:rPr>
              <a:t>Вежбање</a:t>
            </a:r>
            <a:endParaRPr lang="en-US" sz="2400" b="1" smtClean="0">
              <a:solidFill>
                <a:schemeClr val="tx2"/>
              </a:solidFill>
              <a:latin typeface="Bookman Old Style" pitchFamily="18" charset="0"/>
            </a:endParaRPr>
          </a:p>
          <a:p>
            <a:pPr lvl="1"/>
            <a:r>
              <a:rPr lang="sr-Cyrl-CS" sz="2400" b="1" smtClean="0">
                <a:solidFill>
                  <a:schemeClr val="tx2"/>
                </a:solidFill>
                <a:latin typeface="Bookman Old Style" pitchFamily="18" charset="0"/>
              </a:rPr>
              <a:t>Јести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пре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вежбања</a:t>
            </a:r>
            <a:endParaRPr lang="en-US" sz="2400" b="1" smtClean="0">
              <a:solidFill>
                <a:schemeClr val="tx2"/>
              </a:solidFill>
              <a:latin typeface="Bookman Old Style" pitchFamily="18" charset="0"/>
            </a:endParaRPr>
          </a:p>
          <a:p>
            <a:r>
              <a:rPr lang="sr-Cyrl-CS" sz="2400" b="1" smtClean="0">
                <a:solidFill>
                  <a:schemeClr val="tx2"/>
                </a:solidFill>
                <a:latin typeface="Bookman Old Style" pitchFamily="18" charset="0"/>
              </a:rPr>
              <a:t>Активности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после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школе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добро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дошле</a:t>
            </a:r>
            <a:endParaRPr lang="en-US" sz="2400" smtClean="0">
              <a:solidFill>
                <a:schemeClr val="tx2"/>
              </a:solidFill>
              <a:latin typeface="Bookman Old Style" pitchFamily="18" charset="0"/>
            </a:endParaRPr>
          </a:p>
        </p:txBody>
      </p:sp>
    </p:spTree>
    <p:extLst>
      <p:ext uri="{BB962C8B-B14F-4D97-AF65-F5344CB8AC3E}">
        <p14:creationId xmlns:p14="http://schemas.microsoft.com/office/powerpoint/2010/main" xmlns="" val="3515215786"/>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554038" y="609600"/>
            <a:ext cx="8035925" cy="1143000"/>
          </a:xfrm>
        </p:spPr>
        <p:txBody>
          <a:bodyPr/>
          <a:lstStyle/>
          <a:p>
            <a:r>
              <a:rPr lang="sr-Cyrl-CS" b="1" smtClean="0">
                <a:latin typeface="Bookman Old Style" pitchFamily="18" charset="0"/>
              </a:rPr>
              <a:t>Нутритивне</a:t>
            </a:r>
            <a:r>
              <a:rPr lang="sr-Latn-CS" b="1" smtClean="0">
                <a:latin typeface="Bookman Old Style" pitchFamily="18" charset="0"/>
              </a:rPr>
              <a:t> </a:t>
            </a:r>
            <a:r>
              <a:rPr lang="sr-Cyrl-CS" b="1" smtClean="0">
                <a:latin typeface="Bookman Old Style" pitchFamily="18" charset="0"/>
              </a:rPr>
              <a:t>препоруке</a:t>
            </a:r>
            <a:endParaRPr lang="en-US" b="1" smtClean="0">
              <a:latin typeface="Bookman Old Style" pitchFamily="18" charset="0"/>
            </a:endParaRPr>
          </a:p>
        </p:txBody>
      </p:sp>
      <p:sp>
        <p:nvSpPr>
          <p:cNvPr id="55299" name="Rectangle 3"/>
          <p:cNvSpPr>
            <a:spLocks noGrp="1" noChangeArrowheads="1"/>
          </p:cNvSpPr>
          <p:nvPr>
            <p:ph type="body" idx="1"/>
          </p:nvPr>
        </p:nvSpPr>
        <p:spPr>
          <a:xfrm>
            <a:off x="484188" y="1571625"/>
            <a:ext cx="8243887" cy="4524375"/>
          </a:xfrm>
        </p:spPr>
        <p:txBody>
          <a:bodyPr/>
          <a:lstStyle/>
          <a:p>
            <a:pPr>
              <a:spcBef>
                <a:spcPct val="30000"/>
              </a:spcBef>
            </a:pPr>
            <a:r>
              <a:rPr lang="sr-Cyrl-CS" sz="2400" b="1" smtClean="0">
                <a:solidFill>
                  <a:schemeClr val="tx2"/>
                </a:solidFill>
                <a:latin typeface="Bookman Old Style" pitchFamily="18" charset="0"/>
              </a:rPr>
              <a:t>План</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оброка</a:t>
            </a:r>
            <a:endParaRPr lang="en-US" sz="2400" b="1" smtClean="0">
              <a:solidFill>
                <a:schemeClr val="tx2"/>
              </a:solidFill>
              <a:latin typeface="Bookman Old Style" pitchFamily="18" charset="0"/>
            </a:endParaRPr>
          </a:p>
          <a:p>
            <a:pPr>
              <a:spcBef>
                <a:spcPct val="30000"/>
              </a:spcBef>
            </a:pPr>
            <a:r>
              <a:rPr lang="sr-Cyrl-CS" sz="2400" b="1" smtClean="0">
                <a:solidFill>
                  <a:schemeClr val="tx2"/>
                </a:solidFill>
                <a:latin typeface="Bookman Old Style" pitchFamily="18" charset="0"/>
              </a:rPr>
              <a:t>Листа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замене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намирница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како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би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обезбедила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разноврсност</a:t>
            </a:r>
            <a:endParaRPr lang="en-US" sz="2400" b="1" smtClean="0">
              <a:solidFill>
                <a:schemeClr val="tx2"/>
              </a:solidFill>
              <a:latin typeface="Bookman Old Style" pitchFamily="18" charset="0"/>
            </a:endParaRPr>
          </a:p>
          <a:p>
            <a:pPr>
              <a:spcBef>
                <a:spcPct val="30000"/>
              </a:spcBef>
            </a:pPr>
            <a:r>
              <a:rPr lang="sr-Cyrl-CS" sz="2400" b="1" smtClean="0">
                <a:solidFill>
                  <a:schemeClr val="tx2"/>
                </a:solidFill>
                <a:latin typeface="Bookman Old Style" pitchFamily="18" charset="0"/>
              </a:rPr>
              <a:t>Ограничити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унос</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освежавајућих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безалкохолних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пића</a:t>
            </a:r>
            <a:r>
              <a:rPr lang="sr-Latn-CS" sz="2400" b="1" smtClean="0">
                <a:solidFill>
                  <a:schemeClr val="tx2"/>
                </a:solidFill>
                <a:latin typeface="Bookman Old Style" pitchFamily="18" charset="0"/>
              </a:rPr>
              <a:t> </a:t>
            </a:r>
            <a:endParaRPr lang="en-US" sz="2400" b="1" smtClean="0">
              <a:solidFill>
                <a:schemeClr val="tx2"/>
              </a:solidFill>
              <a:latin typeface="Bookman Old Style" pitchFamily="18" charset="0"/>
            </a:endParaRPr>
          </a:p>
          <a:p>
            <a:pPr>
              <a:spcBef>
                <a:spcPct val="30000"/>
              </a:spcBef>
            </a:pPr>
            <a:r>
              <a:rPr lang="sr-Cyrl-CS" sz="2400" b="1" smtClean="0">
                <a:solidFill>
                  <a:schemeClr val="tx2"/>
                </a:solidFill>
                <a:latin typeface="Bookman Old Style" pitchFamily="18" charset="0"/>
              </a:rPr>
              <a:t>Више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честих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мањих</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оброка</a:t>
            </a:r>
            <a:endParaRPr lang="en-US" sz="2400" b="1" smtClean="0">
              <a:solidFill>
                <a:schemeClr val="tx2"/>
              </a:solidFill>
              <a:latin typeface="Bookman Old Style" pitchFamily="18" charset="0"/>
            </a:endParaRPr>
          </a:p>
          <a:p>
            <a:pPr>
              <a:spcBef>
                <a:spcPct val="30000"/>
              </a:spcBef>
            </a:pPr>
            <a:r>
              <a:rPr lang="sr-Cyrl-CS" sz="2400" b="1" smtClean="0">
                <a:solidFill>
                  <a:schemeClr val="tx2"/>
                </a:solidFill>
                <a:latin typeface="Bookman Old Style" pitchFamily="18" charset="0"/>
              </a:rPr>
              <a:t>Постепено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повећавати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величину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оброка</a:t>
            </a:r>
            <a:endParaRPr lang="en-US" sz="2400" b="1" smtClean="0">
              <a:solidFill>
                <a:schemeClr val="tx2"/>
              </a:solidFill>
              <a:latin typeface="Bookman Old Style" pitchFamily="18" charset="0"/>
            </a:endParaRPr>
          </a:p>
          <a:p>
            <a:pPr>
              <a:spcBef>
                <a:spcPct val="30000"/>
              </a:spcBef>
            </a:pPr>
            <a:r>
              <a:rPr lang="sr-Cyrl-CS" sz="2400" b="1" smtClean="0">
                <a:solidFill>
                  <a:schemeClr val="tx2"/>
                </a:solidFill>
                <a:latin typeface="Bookman Old Style" pitchFamily="18" charset="0"/>
              </a:rPr>
              <a:t>Инсистирати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намирницама</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велике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енергетске</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густине</a:t>
            </a:r>
            <a:endParaRPr lang="en-US" sz="2400" b="1" smtClean="0">
              <a:solidFill>
                <a:schemeClr val="tx2"/>
              </a:solidFill>
              <a:latin typeface="Bookman Old Style" pitchFamily="18" charset="0"/>
            </a:endParaRPr>
          </a:p>
          <a:p>
            <a:pPr>
              <a:spcBef>
                <a:spcPct val="30000"/>
              </a:spcBef>
            </a:pPr>
            <a:r>
              <a:rPr lang="sr-Cyrl-CS" sz="2400" b="1" smtClean="0">
                <a:solidFill>
                  <a:schemeClr val="tx2"/>
                </a:solidFill>
                <a:latin typeface="Bookman Old Style" pitchFamily="18" charset="0"/>
              </a:rPr>
              <a:t>Суплементи</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само</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у</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крајњој</a:t>
            </a:r>
            <a:r>
              <a:rPr lang="sr-Latn-CS" sz="2400" b="1" smtClean="0">
                <a:solidFill>
                  <a:schemeClr val="tx2"/>
                </a:solidFill>
                <a:latin typeface="Bookman Old Style" pitchFamily="18" charset="0"/>
              </a:rPr>
              <a:t> </a:t>
            </a:r>
            <a:r>
              <a:rPr lang="sr-Cyrl-CS" sz="2400" b="1" smtClean="0">
                <a:solidFill>
                  <a:schemeClr val="tx2"/>
                </a:solidFill>
                <a:latin typeface="Bookman Old Style" pitchFamily="18" charset="0"/>
              </a:rPr>
              <a:t>нужди</a:t>
            </a:r>
            <a:endParaRPr lang="en-US" sz="2400" b="1" smtClean="0">
              <a:solidFill>
                <a:schemeClr val="tx2"/>
              </a:solidFill>
              <a:latin typeface="Bookman Old Style" pitchFamily="18" charset="0"/>
            </a:endParaRPr>
          </a:p>
        </p:txBody>
      </p:sp>
    </p:spTree>
    <p:extLst>
      <p:ext uri="{BB962C8B-B14F-4D97-AF65-F5344CB8AC3E}">
        <p14:creationId xmlns:p14="http://schemas.microsoft.com/office/powerpoint/2010/main" xmlns="" val="383129140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554038" y="609600"/>
            <a:ext cx="8035925" cy="1143000"/>
          </a:xfrm>
        </p:spPr>
        <p:txBody>
          <a:bodyPr/>
          <a:lstStyle/>
          <a:p>
            <a:r>
              <a:rPr lang="sr-Cyrl-CS" b="1" smtClean="0">
                <a:latin typeface="Bookman Old Style" pitchFamily="18" charset="0"/>
              </a:rPr>
              <a:t>Нутритивне</a:t>
            </a:r>
            <a:r>
              <a:rPr lang="sr-Latn-CS" b="1" smtClean="0">
                <a:latin typeface="Bookman Old Style" pitchFamily="18" charset="0"/>
              </a:rPr>
              <a:t> </a:t>
            </a:r>
            <a:r>
              <a:rPr lang="sr-Cyrl-CS" b="1" smtClean="0">
                <a:latin typeface="Bookman Old Style" pitchFamily="18" charset="0"/>
              </a:rPr>
              <a:t>препоруке</a:t>
            </a:r>
            <a:endParaRPr lang="en-US" b="1" smtClean="0">
              <a:latin typeface="Bookman Old Style" pitchFamily="18" charset="0"/>
            </a:endParaRPr>
          </a:p>
        </p:txBody>
      </p:sp>
      <p:sp>
        <p:nvSpPr>
          <p:cNvPr id="56323" name="Rectangle 3"/>
          <p:cNvSpPr>
            <a:spLocks noGrp="1" noChangeArrowheads="1"/>
          </p:cNvSpPr>
          <p:nvPr>
            <p:ph type="body" idx="1"/>
          </p:nvPr>
        </p:nvSpPr>
        <p:spPr>
          <a:xfrm>
            <a:off x="484188" y="1981200"/>
            <a:ext cx="8243887" cy="4114800"/>
          </a:xfrm>
        </p:spPr>
        <p:txBody>
          <a:bodyPr>
            <a:normAutofit fontScale="85000" lnSpcReduction="10000"/>
          </a:bodyPr>
          <a:lstStyle/>
          <a:p>
            <a:pPr>
              <a:spcBef>
                <a:spcPct val="50000"/>
              </a:spcBef>
            </a:pPr>
            <a:r>
              <a:rPr lang="sr-Cyrl-CS" b="1" smtClean="0">
                <a:solidFill>
                  <a:schemeClr val="tx2"/>
                </a:solidFill>
                <a:latin typeface="Bookman Old Style" pitchFamily="18" charset="0"/>
              </a:rPr>
              <a:t>Вежбање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складу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енергетским</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уносом</a:t>
            </a:r>
            <a:endParaRPr lang="en-US" b="1" smtClean="0">
              <a:solidFill>
                <a:schemeClr val="tx2"/>
              </a:solidFill>
              <a:latin typeface="Bookman Old Style" pitchFamily="18" charset="0"/>
            </a:endParaRPr>
          </a:p>
          <a:p>
            <a:pPr>
              <a:spcBef>
                <a:spcPct val="50000"/>
              </a:spcBef>
            </a:pPr>
            <a:r>
              <a:rPr lang="sr-Cyrl-CS" b="1" smtClean="0">
                <a:solidFill>
                  <a:schemeClr val="tx2"/>
                </a:solidFill>
                <a:latin typeface="Bookman Old Style" pitchFamily="18" charset="0"/>
              </a:rPr>
              <a:t>Успоставити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равнотежу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између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енергетског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уноса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енергетског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расхода</a:t>
            </a:r>
            <a:endParaRPr lang="en-US" b="1" smtClean="0">
              <a:solidFill>
                <a:schemeClr val="tx2"/>
              </a:solidFill>
              <a:latin typeface="Bookman Old Style" pitchFamily="18" charset="0"/>
            </a:endParaRPr>
          </a:p>
          <a:p>
            <a:pPr>
              <a:spcBef>
                <a:spcPct val="50000"/>
              </a:spcBef>
            </a:pPr>
            <a:r>
              <a:rPr lang="sr-Cyrl-CS" b="1" smtClean="0">
                <a:solidFill>
                  <a:schemeClr val="tx2"/>
                </a:solidFill>
                <a:latin typeface="Bookman Old Style" pitchFamily="18" charset="0"/>
              </a:rPr>
              <a:t>Вежбе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прихватити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као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део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медицинске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нутритивне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терапије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као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средство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за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постизање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што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мање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телесне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масе</a:t>
            </a:r>
            <a:endParaRPr lang="en-US" b="1" smtClean="0">
              <a:solidFill>
                <a:schemeClr val="tx2"/>
              </a:solidFill>
              <a:latin typeface="Bookman Old Style" pitchFamily="18" charset="0"/>
            </a:endParaRPr>
          </a:p>
          <a:p>
            <a:pPr>
              <a:spcBef>
                <a:spcPct val="50000"/>
              </a:spcBef>
            </a:pPr>
            <a:r>
              <a:rPr lang="sr-Cyrl-CS" b="1" smtClean="0">
                <a:solidFill>
                  <a:schemeClr val="tx2"/>
                </a:solidFill>
                <a:latin typeface="Bookman Old Style" pitchFamily="18" charset="0"/>
              </a:rPr>
              <a:t>Вежбе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помажу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смањењу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депресије</a:t>
            </a:r>
            <a:endParaRPr lang="en-US" b="1" smtClean="0">
              <a:solidFill>
                <a:schemeClr val="tx2"/>
              </a:solidFill>
              <a:latin typeface="Bookman Old Style" pitchFamily="18" charset="0"/>
            </a:endParaRPr>
          </a:p>
        </p:txBody>
      </p:sp>
    </p:spTree>
    <p:extLst>
      <p:ext uri="{BB962C8B-B14F-4D97-AF65-F5344CB8AC3E}">
        <p14:creationId xmlns:p14="http://schemas.microsoft.com/office/powerpoint/2010/main" xmlns="" val="4286494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0" y="0"/>
            <a:ext cx="9144000" cy="692150"/>
          </a:xfrm>
        </p:spPr>
        <p:txBody>
          <a:bodyPr/>
          <a:lstStyle/>
          <a:p>
            <a:pPr eaLnBrk="1" hangingPunct="1">
              <a:defRPr/>
            </a:pPr>
            <a:r>
              <a:rPr lang="sr-Cyrl-CS" sz="3600" dirty="0" smtClean="0"/>
              <a:t>Пример једне анкете породичне исхране</a:t>
            </a:r>
            <a:endParaRPr lang="sr-Latn-CS" sz="3600" dirty="0" smtClean="0"/>
          </a:p>
        </p:txBody>
      </p:sp>
      <p:graphicFrame>
        <p:nvGraphicFramePr>
          <p:cNvPr id="99397" name="Group 69"/>
          <p:cNvGraphicFramePr>
            <a:graphicFrameLocks noGrp="1"/>
          </p:cNvGraphicFramePr>
          <p:nvPr>
            <p:ph idx="4294967295"/>
          </p:nvPr>
        </p:nvGraphicFramePr>
        <p:xfrm>
          <a:off x="0" y="981075"/>
          <a:ext cx="9144000" cy="5688014"/>
        </p:xfrm>
        <a:graphic>
          <a:graphicData uri="http://schemas.openxmlformats.org/drawingml/2006/table">
            <a:tbl>
              <a:tblPr/>
              <a:tblGrid>
                <a:gridCol w="758825"/>
                <a:gridCol w="1198563"/>
                <a:gridCol w="854075"/>
                <a:gridCol w="1112837"/>
                <a:gridCol w="1711325"/>
                <a:gridCol w="2200275"/>
                <a:gridCol w="1308100"/>
              </a:tblGrid>
              <a:tr h="1111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dirty="0" smtClean="0">
                          <a:ln>
                            <a:noFill/>
                          </a:ln>
                          <a:solidFill>
                            <a:srgbClr val="FFFF00"/>
                          </a:solidFill>
                          <a:effectLst>
                            <a:outerShdw blurRad="38100" dist="38100" dir="2700000" algn="tl">
                              <a:srgbClr val="000000"/>
                            </a:outerShdw>
                          </a:effectLst>
                          <a:latin typeface="Arial" charset="0"/>
                        </a:rPr>
                        <a:t>р.б</a:t>
                      </a:r>
                      <a:endParaRPr kumimoji="0" lang="sr-Latn-CS" sz="2400" b="0" i="0" u="none" strike="noStrike" cap="none" normalizeH="0" baseline="0" dirty="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иницијали</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пол</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старост</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занимање</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Прехрамбени коефицијент</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ккал</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7921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1.</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МЦ</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32</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Земљор.</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1,0</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3558</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793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2.</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МЉ</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Ж</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30</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Домаћица</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0,9</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3202</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796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3.</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ММ</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Ж</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9</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Ученица</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0,7</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2491</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793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4.</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МБ</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7.5</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Ученик</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0,7</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2491</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795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5.</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МЈ</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Ж</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dirty="0" smtClean="0">
                          <a:ln>
                            <a:noFill/>
                          </a:ln>
                          <a:solidFill>
                            <a:srgbClr val="FFFF00"/>
                          </a:solidFill>
                          <a:effectLst>
                            <a:outerShdw blurRad="38100" dist="38100" dir="2700000" algn="tl">
                              <a:srgbClr val="000000"/>
                            </a:outerShdw>
                          </a:effectLst>
                          <a:latin typeface="Arial" charset="0"/>
                        </a:rPr>
                        <a:t>53</a:t>
                      </a:r>
                      <a:endParaRPr kumimoji="0" lang="sr-Latn-CS" sz="2400" b="0" i="0" u="none" strike="noStrike" cap="none" normalizeH="0" baseline="0" dirty="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Домаћица</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0,8</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2846</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66"/>
                    </a:solidFill>
                  </a:tcPr>
                </a:tc>
              </a:tr>
              <a:tr h="604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400" b="0" i="0" u="none" strike="noStrike" cap="none" normalizeH="0" baseline="0" dirty="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4,1</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Cyrl-CS" sz="2400" b="0" i="0" u="none" strike="noStrike" cap="none" normalizeH="0" baseline="0" smtClean="0">
                          <a:ln>
                            <a:noFill/>
                          </a:ln>
                          <a:solidFill>
                            <a:srgbClr val="FFFF00"/>
                          </a:solidFill>
                          <a:effectLst>
                            <a:outerShdw blurRad="38100" dist="38100" dir="2700000" algn="tl">
                              <a:srgbClr val="000000"/>
                            </a:outerShdw>
                          </a:effectLst>
                          <a:latin typeface="Arial" charset="0"/>
                        </a:rPr>
                        <a:t>14586</a:t>
                      </a:r>
                      <a:endParaRPr kumimoji="0" lang="sr-Latn-CS" sz="2400" b="0" i="0" u="none" strike="noStrike" cap="none" normalizeH="0" baseline="0" smtClean="0">
                        <a:ln>
                          <a:noFill/>
                        </a:ln>
                        <a:solidFill>
                          <a:srgbClr val="FFFF00"/>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66"/>
                    </a:solidFill>
                  </a:tcPr>
                </a:tc>
              </a:tr>
            </a:tbl>
          </a:graphicData>
        </a:graphic>
      </p:graphicFrame>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554038" y="260350"/>
            <a:ext cx="8035925" cy="1143000"/>
          </a:xfrm>
        </p:spPr>
        <p:txBody>
          <a:bodyPr>
            <a:normAutofit fontScale="90000"/>
          </a:bodyPr>
          <a:lstStyle/>
          <a:p>
            <a:r>
              <a:rPr lang="sr-Cyrl-CS" b="1" smtClean="0">
                <a:latin typeface="Bookman Old Style" pitchFamily="18" charset="0"/>
              </a:rPr>
              <a:t>Охрабривати</a:t>
            </a:r>
            <a:r>
              <a:rPr lang="sr-Latn-CS" b="1" smtClean="0">
                <a:latin typeface="Bookman Old Style" pitchFamily="18" charset="0"/>
              </a:rPr>
              <a:t> </a:t>
            </a:r>
            <a:r>
              <a:rPr lang="sr-Cyrl-CS" b="1" smtClean="0">
                <a:latin typeface="Bookman Old Style" pitchFamily="18" charset="0"/>
              </a:rPr>
              <a:t>оболеле</a:t>
            </a:r>
            <a:r>
              <a:rPr lang="sr-Latn-CS" b="1" smtClean="0">
                <a:latin typeface="Bookman Old Style" pitchFamily="18" charset="0"/>
              </a:rPr>
              <a:t> </a:t>
            </a:r>
            <a:r>
              <a:rPr lang="sr-Cyrl-CS" b="1" smtClean="0">
                <a:latin typeface="Bookman Old Style" pitchFamily="18" charset="0"/>
              </a:rPr>
              <a:t>у</a:t>
            </a:r>
            <a:r>
              <a:rPr lang="sr-Latn-CS" b="1" smtClean="0">
                <a:latin typeface="Bookman Old Style" pitchFamily="18" charset="0"/>
              </a:rPr>
              <a:t> </a:t>
            </a:r>
            <a:r>
              <a:rPr lang="sr-Cyrl-CS" b="1" smtClean="0">
                <a:latin typeface="Bookman Old Style" pitchFamily="18" charset="0"/>
              </a:rPr>
              <a:t>току</a:t>
            </a:r>
            <a:r>
              <a:rPr lang="sr-Latn-CS" b="1" smtClean="0">
                <a:latin typeface="Bookman Old Style" pitchFamily="18" charset="0"/>
              </a:rPr>
              <a:t> </a:t>
            </a:r>
            <a:r>
              <a:rPr lang="sr-Cyrl-CS" b="1" smtClean="0">
                <a:latin typeface="Bookman Old Style" pitchFamily="18" charset="0"/>
              </a:rPr>
              <a:t>терапије</a:t>
            </a:r>
            <a:endParaRPr lang="en-US" smtClean="0">
              <a:solidFill>
                <a:schemeClr val="tx1"/>
              </a:solidFill>
              <a:latin typeface="Bookman Old Style" pitchFamily="18" charset="0"/>
            </a:endParaRPr>
          </a:p>
        </p:txBody>
      </p:sp>
      <p:sp>
        <p:nvSpPr>
          <p:cNvPr id="57347" name="Rectangle 3"/>
          <p:cNvSpPr>
            <a:spLocks noGrp="1" noChangeArrowheads="1"/>
          </p:cNvSpPr>
          <p:nvPr>
            <p:ph type="body" idx="1"/>
          </p:nvPr>
        </p:nvSpPr>
        <p:spPr>
          <a:xfrm>
            <a:off x="484188" y="1325563"/>
            <a:ext cx="8243887" cy="5049837"/>
          </a:xfrm>
        </p:spPr>
        <p:txBody>
          <a:bodyPr>
            <a:normAutofit fontScale="92500"/>
          </a:bodyPr>
          <a:lstStyle/>
          <a:p>
            <a:pPr>
              <a:spcBef>
                <a:spcPct val="60000"/>
              </a:spcBef>
            </a:pPr>
            <a:r>
              <a:rPr lang="sr-Cyrl-CS" sz="2800" b="1" smtClean="0">
                <a:solidFill>
                  <a:schemeClr val="tx2"/>
                </a:solidFill>
                <a:latin typeface="Bookman Old Style" pitchFamily="18" charset="0"/>
              </a:rPr>
              <a:t>Истицање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значаја</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постизања</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доброг</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здравственог</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стања</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испред</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постизања</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пожељне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телесне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масе</a:t>
            </a:r>
            <a:endParaRPr lang="en-US" sz="2800" b="1" smtClean="0">
              <a:solidFill>
                <a:schemeClr val="tx2"/>
              </a:solidFill>
              <a:latin typeface="Bookman Old Style" pitchFamily="18" charset="0"/>
            </a:endParaRPr>
          </a:p>
          <a:p>
            <a:pPr>
              <a:spcBef>
                <a:spcPct val="60000"/>
              </a:spcBef>
            </a:pPr>
            <a:r>
              <a:rPr lang="sr-Cyrl-CS" sz="2800" b="1" smtClean="0">
                <a:solidFill>
                  <a:schemeClr val="tx2"/>
                </a:solidFill>
                <a:latin typeface="Bookman Old Style" pitchFamily="18" charset="0"/>
              </a:rPr>
              <a:t>Васпитање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и</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охрабривање</a:t>
            </a:r>
            <a:r>
              <a:rPr lang="sr-Latn-CS" sz="2800" b="1" smtClean="0">
                <a:solidFill>
                  <a:schemeClr val="tx2"/>
                </a:solidFill>
                <a:latin typeface="Bookman Old Style" pitchFamily="18" charset="0"/>
              </a:rPr>
              <a:t>:</a:t>
            </a:r>
            <a:endParaRPr lang="en-US" sz="2800" b="1" smtClean="0">
              <a:solidFill>
                <a:schemeClr val="tx2"/>
              </a:solidFill>
              <a:latin typeface="Bookman Old Style" pitchFamily="18" charset="0"/>
            </a:endParaRPr>
          </a:p>
          <a:p>
            <a:pPr lvl="1"/>
            <a:r>
              <a:rPr lang="sr-Cyrl-CS" sz="2600" b="1" smtClean="0">
                <a:solidFill>
                  <a:schemeClr val="tx2"/>
                </a:solidFill>
                <a:latin typeface="Bookman Old Style" pitchFamily="18" charset="0"/>
              </a:rPr>
              <a:t>Јасан</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став</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у</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конфликтним</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ситуацијама</a:t>
            </a:r>
            <a:endParaRPr lang="en-US" sz="2600" b="1" smtClean="0">
              <a:solidFill>
                <a:schemeClr val="tx2"/>
              </a:solidFill>
              <a:latin typeface="Bookman Old Style" pitchFamily="18" charset="0"/>
            </a:endParaRPr>
          </a:p>
          <a:p>
            <a:pPr lvl="1"/>
            <a:r>
              <a:rPr lang="sr-Cyrl-CS" sz="2600" b="1" smtClean="0">
                <a:solidFill>
                  <a:schemeClr val="tx2"/>
                </a:solidFill>
                <a:latin typeface="Bookman Old Style" pitchFamily="18" charset="0"/>
              </a:rPr>
              <a:t>Знати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оценити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себе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своје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место</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у</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социјалном</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окружењу</a:t>
            </a:r>
            <a:endParaRPr lang="en-US" sz="2600" b="1" smtClean="0">
              <a:solidFill>
                <a:schemeClr val="tx2"/>
              </a:solidFill>
              <a:latin typeface="Bookman Old Style" pitchFamily="18" charset="0"/>
            </a:endParaRPr>
          </a:p>
          <a:p>
            <a:pPr lvl="1"/>
            <a:r>
              <a:rPr lang="sr-Cyrl-CS" sz="2600" b="1" smtClean="0">
                <a:solidFill>
                  <a:schemeClr val="tx2"/>
                </a:solidFill>
                <a:latin typeface="Bookman Old Style" pitchFamily="18" charset="0"/>
              </a:rPr>
              <a:t>Избегавати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осећај</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кривице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страха</a:t>
            </a:r>
            <a:endParaRPr lang="en-US" sz="2600" b="1" smtClean="0">
              <a:solidFill>
                <a:schemeClr val="tx2"/>
              </a:solidFill>
              <a:latin typeface="Bookman Old Style" pitchFamily="18" charset="0"/>
            </a:endParaRPr>
          </a:p>
          <a:p>
            <a:pPr lvl="1"/>
            <a:r>
              <a:rPr lang="sr-Cyrl-CS" sz="2600" b="1" smtClean="0">
                <a:solidFill>
                  <a:schemeClr val="tx2"/>
                </a:solidFill>
                <a:latin typeface="Bookman Old Style" pitchFamily="18" charset="0"/>
              </a:rPr>
              <a:t>Лекар</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је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консултант</a:t>
            </a:r>
            <a:r>
              <a:rPr lang="en-US" sz="2600" b="1" smtClean="0">
                <a:solidFill>
                  <a:schemeClr val="tx2"/>
                </a:solidFill>
                <a:latin typeface="Bookman Old Style" pitchFamily="18" charset="0"/>
              </a:rPr>
              <a:t>, </a:t>
            </a:r>
            <a:r>
              <a:rPr lang="sr-Cyrl-CS" sz="2600" b="1" smtClean="0">
                <a:solidFill>
                  <a:schemeClr val="tx2"/>
                </a:solidFill>
                <a:latin typeface="Bookman Old Style" pitchFamily="18" charset="0"/>
              </a:rPr>
              <a:t>саветодавац</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једина</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особа</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која</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може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да</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процени</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какво</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је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здравствено</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стање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оболеле</a:t>
            </a:r>
            <a:r>
              <a:rPr lang="sr-Latn-CS" sz="2600" b="1" smtClean="0">
                <a:solidFill>
                  <a:schemeClr val="tx2"/>
                </a:solidFill>
                <a:latin typeface="Bookman Old Style" pitchFamily="18" charset="0"/>
              </a:rPr>
              <a:t> </a:t>
            </a:r>
            <a:r>
              <a:rPr lang="sr-Cyrl-CS" sz="2600" b="1" smtClean="0">
                <a:solidFill>
                  <a:schemeClr val="tx2"/>
                </a:solidFill>
                <a:latin typeface="Bookman Old Style" pitchFamily="18" charset="0"/>
              </a:rPr>
              <a:t>особе</a:t>
            </a:r>
            <a:r>
              <a:rPr lang="en-US" sz="2600" b="1" smtClean="0">
                <a:solidFill>
                  <a:schemeClr val="tx2"/>
                </a:solidFill>
                <a:latin typeface="Bookman Old Style" pitchFamily="18" charset="0"/>
              </a:rPr>
              <a:t> </a:t>
            </a:r>
            <a:endParaRPr lang="en-US" sz="2600" smtClean="0">
              <a:solidFill>
                <a:schemeClr val="tx2"/>
              </a:solidFill>
              <a:latin typeface="Bookman Old Style" pitchFamily="18" charset="0"/>
            </a:endParaRPr>
          </a:p>
        </p:txBody>
      </p:sp>
    </p:spTree>
    <p:extLst>
      <p:ext uri="{BB962C8B-B14F-4D97-AF65-F5344CB8AC3E}">
        <p14:creationId xmlns:p14="http://schemas.microsoft.com/office/powerpoint/2010/main" xmlns="" val="302740524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546100"/>
            <a:ext cx="7772400" cy="857250"/>
          </a:xfrm>
        </p:spPr>
        <p:txBody>
          <a:bodyPr lIns="90488" tIns="44450" rIns="90488" bIns="44450">
            <a:normAutofit fontScale="90000"/>
          </a:bodyPr>
          <a:lstStyle/>
          <a:p>
            <a:r>
              <a:rPr lang="sr-Cyrl-CS" sz="4000" b="1" smtClean="0">
                <a:latin typeface="Bookman Old Style" pitchFamily="18" charset="0"/>
              </a:rPr>
              <a:t>Одговорности</a:t>
            </a:r>
            <a:r>
              <a:rPr lang="sr-Latn-CS" sz="4000" b="1" smtClean="0">
                <a:latin typeface="Bookman Old Style" pitchFamily="18" charset="0"/>
              </a:rPr>
              <a:t> </a:t>
            </a:r>
            <a:r>
              <a:rPr lang="sr-Cyrl-CS" sz="4000" b="1" smtClean="0">
                <a:latin typeface="Bookman Old Style" pitchFamily="18" charset="0"/>
              </a:rPr>
              <a:t>родитеља</a:t>
            </a:r>
            <a:r>
              <a:rPr lang="sr-Latn-CS" sz="4000" b="1" smtClean="0">
                <a:latin typeface="Bookman Old Style" pitchFamily="18" charset="0"/>
              </a:rPr>
              <a:t> </a:t>
            </a:r>
            <a:r>
              <a:rPr lang="sr-Cyrl-CS" sz="4000" b="1" smtClean="0">
                <a:latin typeface="Bookman Old Style" pitchFamily="18" charset="0"/>
              </a:rPr>
              <a:t>у</a:t>
            </a:r>
            <a:r>
              <a:rPr lang="sr-Latn-CS" sz="4000" b="1" smtClean="0">
                <a:latin typeface="Bookman Old Style" pitchFamily="18" charset="0"/>
              </a:rPr>
              <a:t> </a:t>
            </a:r>
            <a:r>
              <a:rPr lang="sr-Cyrl-CS" sz="4000" b="1" smtClean="0">
                <a:latin typeface="Bookman Old Style" pitchFamily="18" charset="0"/>
              </a:rPr>
              <a:t>току</a:t>
            </a:r>
            <a:r>
              <a:rPr lang="sr-Latn-CS" sz="4000" b="1" smtClean="0">
                <a:latin typeface="Bookman Old Style" pitchFamily="18" charset="0"/>
              </a:rPr>
              <a:t> </a:t>
            </a:r>
            <a:r>
              <a:rPr lang="sr-Cyrl-CS" sz="4000" b="1" smtClean="0">
                <a:latin typeface="Bookman Old Style" pitchFamily="18" charset="0"/>
              </a:rPr>
              <a:t>терапије</a:t>
            </a:r>
            <a:endParaRPr lang="en-US" b="1" smtClean="0">
              <a:latin typeface="Bookman Old Style" pitchFamily="18" charset="0"/>
            </a:endParaRPr>
          </a:p>
        </p:txBody>
      </p:sp>
      <p:sp>
        <p:nvSpPr>
          <p:cNvPr id="58371" name="Rectangle 3"/>
          <p:cNvSpPr>
            <a:spLocks noGrp="1" noChangeArrowheads="1"/>
          </p:cNvSpPr>
          <p:nvPr>
            <p:ph type="body" idx="1"/>
          </p:nvPr>
        </p:nvSpPr>
        <p:spPr>
          <a:xfrm>
            <a:off x="554038" y="1558925"/>
            <a:ext cx="8243887" cy="4911725"/>
          </a:xfrm>
        </p:spPr>
        <p:txBody>
          <a:bodyPr lIns="90488" tIns="44450" rIns="90488" bIns="44450">
            <a:normAutofit fontScale="92500"/>
          </a:bodyPr>
          <a:lstStyle/>
          <a:p>
            <a:pPr>
              <a:spcBef>
                <a:spcPct val="40000"/>
              </a:spcBef>
            </a:pPr>
            <a:r>
              <a:rPr lang="sr-Cyrl-CS" sz="3400" b="1" smtClean="0">
                <a:solidFill>
                  <a:schemeClr val="tx2"/>
                </a:solidFill>
                <a:latin typeface="Bookman Old Style" pitchFamily="18" charset="0"/>
              </a:rPr>
              <a:t>Отворен</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разговор</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са</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дететом</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о</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осећају</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стида</a:t>
            </a:r>
            <a:r>
              <a:rPr lang="en-US" sz="3400" b="1" smtClean="0">
                <a:solidFill>
                  <a:schemeClr val="tx2"/>
                </a:solidFill>
                <a:latin typeface="Bookman Old Style" pitchFamily="18" charset="0"/>
              </a:rPr>
              <a:t>,</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кривице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и</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самооптуживања</a:t>
            </a:r>
            <a:endParaRPr lang="en-US" sz="3400" b="1" smtClean="0">
              <a:solidFill>
                <a:schemeClr val="tx2"/>
              </a:solidFill>
              <a:latin typeface="Bookman Old Style" pitchFamily="18" charset="0"/>
            </a:endParaRPr>
          </a:p>
          <a:p>
            <a:pPr>
              <a:spcBef>
                <a:spcPct val="40000"/>
              </a:spcBef>
            </a:pPr>
            <a:r>
              <a:rPr lang="sr-Cyrl-CS" sz="3400" b="1" smtClean="0">
                <a:solidFill>
                  <a:schemeClr val="tx2"/>
                </a:solidFill>
                <a:latin typeface="Bookman Old Style" pitchFamily="18" charset="0"/>
              </a:rPr>
              <a:t>Улоге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у</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породици</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морају</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се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преиспитати</a:t>
            </a:r>
            <a:r>
              <a:rPr lang="sr-Latn-CS" sz="3400" b="1" smtClean="0">
                <a:solidFill>
                  <a:schemeClr val="tx2"/>
                </a:solidFill>
                <a:latin typeface="Bookman Old Style" pitchFamily="18" charset="0"/>
              </a:rPr>
              <a:t> </a:t>
            </a:r>
            <a:endParaRPr lang="en-US" sz="3400" b="1" smtClean="0">
              <a:solidFill>
                <a:schemeClr val="tx2"/>
              </a:solidFill>
              <a:latin typeface="Bookman Old Style" pitchFamily="18" charset="0"/>
            </a:endParaRPr>
          </a:p>
          <a:p>
            <a:pPr>
              <a:spcBef>
                <a:spcPct val="40000"/>
              </a:spcBef>
            </a:pPr>
            <a:r>
              <a:rPr lang="sr-Cyrl-CS" sz="3400" b="1" smtClean="0">
                <a:solidFill>
                  <a:schemeClr val="tx2"/>
                </a:solidFill>
                <a:latin typeface="Bookman Old Style" pitchFamily="18" charset="0"/>
              </a:rPr>
              <a:t>Позитивна</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породична</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атмосфера</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и</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јачање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доброг</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расположења</a:t>
            </a:r>
            <a:endParaRPr lang="en-US" sz="3400" b="1" smtClean="0">
              <a:solidFill>
                <a:schemeClr val="tx2"/>
              </a:solidFill>
              <a:latin typeface="Bookman Old Style" pitchFamily="18" charset="0"/>
            </a:endParaRPr>
          </a:p>
          <a:p>
            <a:pPr>
              <a:spcBef>
                <a:spcPct val="40000"/>
              </a:spcBef>
            </a:pPr>
            <a:r>
              <a:rPr lang="sr-Cyrl-CS" sz="3400" b="1" smtClean="0">
                <a:solidFill>
                  <a:schemeClr val="tx2"/>
                </a:solidFill>
                <a:latin typeface="Bookman Old Style" pitchFamily="18" charset="0"/>
              </a:rPr>
              <a:t>Не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наметати</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своје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мишљење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када</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је</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реч</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о</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избору</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будућег</a:t>
            </a:r>
            <a:r>
              <a:rPr lang="sr-Latn-CS" sz="3400" b="1" smtClean="0">
                <a:solidFill>
                  <a:schemeClr val="tx2"/>
                </a:solidFill>
                <a:latin typeface="Bookman Old Style" pitchFamily="18" charset="0"/>
              </a:rPr>
              <a:t> </a:t>
            </a:r>
            <a:r>
              <a:rPr lang="sr-Cyrl-CS" sz="3400" b="1" smtClean="0">
                <a:solidFill>
                  <a:schemeClr val="tx2"/>
                </a:solidFill>
                <a:latin typeface="Bookman Old Style" pitchFamily="18" charset="0"/>
              </a:rPr>
              <a:t>занимања</a:t>
            </a:r>
            <a:endParaRPr lang="en-US" sz="3400" b="1" smtClean="0">
              <a:solidFill>
                <a:schemeClr val="tx2"/>
              </a:solidFill>
              <a:latin typeface="Bookman Old Style" pitchFamily="18" charset="0"/>
            </a:endParaRPr>
          </a:p>
        </p:txBody>
      </p:sp>
    </p:spTree>
    <p:extLst>
      <p:ext uri="{BB962C8B-B14F-4D97-AF65-F5344CB8AC3E}">
        <p14:creationId xmlns:p14="http://schemas.microsoft.com/office/powerpoint/2010/main" xmlns="" val="1987854732"/>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554038" y="468313"/>
            <a:ext cx="8035925" cy="793750"/>
          </a:xfrm>
        </p:spPr>
        <p:txBody>
          <a:bodyPr/>
          <a:lstStyle/>
          <a:p>
            <a:r>
              <a:rPr lang="sr-Cyrl-CS" b="1" smtClean="0">
                <a:latin typeface="Bookman Old Style" pitchFamily="18" charset="0"/>
              </a:rPr>
              <a:t>Ментално</a:t>
            </a:r>
            <a:r>
              <a:rPr lang="sr-Latn-CS" b="1" smtClean="0">
                <a:latin typeface="Bookman Old Style" pitchFamily="18" charset="0"/>
              </a:rPr>
              <a:t> </a:t>
            </a:r>
            <a:r>
              <a:rPr lang="sr-Cyrl-CS" b="1" smtClean="0">
                <a:latin typeface="Bookman Old Style" pitchFamily="18" charset="0"/>
              </a:rPr>
              <a:t>здравље</a:t>
            </a:r>
            <a:endParaRPr lang="en-US" b="1" smtClean="0">
              <a:latin typeface="Bookman Old Style" pitchFamily="18" charset="0"/>
            </a:endParaRPr>
          </a:p>
        </p:txBody>
      </p:sp>
      <p:sp>
        <p:nvSpPr>
          <p:cNvPr id="59395" name="Rectangle 3"/>
          <p:cNvSpPr>
            <a:spLocks noGrp="1" noChangeArrowheads="1"/>
          </p:cNvSpPr>
          <p:nvPr>
            <p:ph type="body" idx="1"/>
          </p:nvPr>
        </p:nvSpPr>
        <p:spPr>
          <a:xfrm>
            <a:off x="484188" y="1403350"/>
            <a:ext cx="8035925" cy="4833938"/>
          </a:xfrm>
        </p:spPr>
        <p:txBody>
          <a:bodyPr>
            <a:normAutofit fontScale="92500" lnSpcReduction="20000"/>
          </a:bodyPr>
          <a:lstStyle/>
          <a:p>
            <a:pPr>
              <a:lnSpc>
                <a:spcPct val="90000"/>
              </a:lnSpc>
            </a:pPr>
            <a:r>
              <a:rPr lang="sr-Cyrl-CS" b="1" smtClean="0">
                <a:solidFill>
                  <a:schemeClr val="tx2"/>
                </a:solidFill>
                <a:latin typeface="Bookman Old Style" pitchFamily="18" charset="0"/>
              </a:rPr>
              <a:t>Терапија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индивидуална</a:t>
            </a:r>
            <a:endParaRPr lang="en-US" b="1" smtClean="0">
              <a:solidFill>
                <a:schemeClr val="tx2"/>
              </a:solidFill>
              <a:latin typeface="Bookman Old Style" pitchFamily="18" charset="0"/>
            </a:endParaRPr>
          </a:p>
          <a:p>
            <a:pPr>
              <a:lnSpc>
                <a:spcPct val="90000"/>
              </a:lnSpc>
            </a:pPr>
            <a:r>
              <a:rPr lang="sr-Cyrl-CS" b="1" smtClean="0">
                <a:solidFill>
                  <a:schemeClr val="tx2"/>
                </a:solidFill>
                <a:latin typeface="Bookman Old Style" pitchFamily="18" charset="0"/>
              </a:rPr>
              <a:t>Потребан</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тим</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за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постизање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што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бољег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менталног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здравља</a:t>
            </a:r>
            <a:endParaRPr lang="en-US" b="1" smtClean="0">
              <a:solidFill>
                <a:schemeClr val="tx2"/>
              </a:solidFill>
              <a:latin typeface="Bookman Old Style" pitchFamily="18" charset="0"/>
            </a:endParaRPr>
          </a:p>
          <a:p>
            <a:pPr lvl="1">
              <a:lnSpc>
                <a:spcPct val="90000"/>
              </a:lnSpc>
            </a:pPr>
            <a:r>
              <a:rPr lang="sr-Cyrl-CS" b="1" smtClean="0">
                <a:solidFill>
                  <a:schemeClr val="tx2"/>
                </a:solidFill>
                <a:latin typeface="Bookman Old Style" pitchFamily="18" charset="0"/>
              </a:rPr>
              <a:t>Психијатар</a:t>
            </a:r>
            <a:r>
              <a:rPr lang="sr-Latn-CS" b="1" smtClean="0">
                <a:solidFill>
                  <a:schemeClr val="tx2"/>
                </a:solidFill>
                <a:latin typeface="Bookman Old Style" pitchFamily="18" charset="0"/>
              </a:rPr>
              <a:t> </a:t>
            </a:r>
            <a:r>
              <a:rPr lang="en-US" b="1" smtClean="0">
                <a:solidFill>
                  <a:schemeClr val="tx2"/>
                </a:solidFill>
                <a:latin typeface="Bookman Old Style" pitchFamily="18" charset="0"/>
              </a:rPr>
              <a:t>–</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ординира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медикаментну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терапију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уколико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потребно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препоручује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хоспитализацију</a:t>
            </a:r>
            <a:endParaRPr lang="en-US" b="1" smtClean="0">
              <a:solidFill>
                <a:schemeClr val="tx2"/>
              </a:solidFill>
              <a:latin typeface="Bookman Old Style" pitchFamily="18" charset="0"/>
            </a:endParaRPr>
          </a:p>
          <a:p>
            <a:pPr lvl="1">
              <a:lnSpc>
                <a:spcPct val="90000"/>
              </a:lnSpc>
            </a:pPr>
            <a:r>
              <a:rPr lang="sr-Cyrl-CS" b="1" smtClean="0">
                <a:solidFill>
                  <a:schemeClr val="tx2"/>
                </a:solidFill>
                <a:latin typeface="Bookman Old Style" pitchFamily="18" charset="0"/>
              </a:rPr>
              <a:t>Психолог</a:t>
            </a:r>
            <a:r>
              <a:rPr lang="sr-Latn-CS" b="1" smtClean="0">
                <a:solidFill>
                  <a:schemeClr val="tx2"/>
                </a:solidFill>
                <a:latin typeface="Bookman Old Style" pitchFamily="18" charset="0"/>
              </a:rPr>
              <a:t> </a:t>
            </a:r>
            <a:r>
              <a:rPr lang="en-US" b="1" smtClean="0">
                <a:solidFill>
                  <a:schemeClr val="tx2"/>
                </a:solidFill>
                <a:latin typeface="Bookman Old Style" pitchFamily="18" charset="0"/>
              </a:rPr>
              <a:t>–</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психолошки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тестови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психотерапија</a:t>
            </a:r>
            <a:endParaRPr lang="en-US" b="1" smtClean="0">
              <a:solidFill>
                <a:schemeClr val="tx2"/>
              </a:solidFill>
              <a:latin typeface="Bookman Old Style" pitchFamily="18" charset="0"/>
            </a:endParaRPr>
          </a:p>
          <a:p>
            <a:pPr lvl="1">
              <a:lnSpc>
                <a:spcPct val="90000"/>
              </a:lnSpc>
            </a:pPr>
            <a:r>
              <a:rPr lang="sr-Cyrl-CS" b="1" smtClean="0">
                <a:solidFill>
                  <a:schemeClr val="tx2"/>
                </a:solidFill>
                <a:latin typeface="Bookman Old Style" pitchFamily="18" charset="0"/>
              </a:rPr>
              <a:t>Социјални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радник</a:t>
            </a:r>
            <a:r>
              <a:rPr lang="sr-Latn-CS" b="1" smtClean="0">
                <a:solidFill>
                  <a:schemeClr val="tx2"/>
                </a:solidFill>
                <a:latin typeface="Bookman Old Style" pitchFamily="18" charset="0"/>
              </a:rPr>
              <a:t> – </a:t>
            </a:r>
            <a:r>
              <a:rPr lang="sr-Cyrl-CS" b="1" smtClean="0">
                <a:solidFill>
                  <a:schemeClr val="tx2"/>
                </a:solidFill>
                <a:latin typeface="Bookman Old Style" pitchFamily="18" charset="0"/>
              </a:rPr>
              <a:t>уколико</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потребно</a:t>
            </a:r>
            <a:endParaRPr lang="en-US" b="1" smtClean="0">
              <a:solidFill>
                <a:schemeClr val="tx2"/>
              </a:solidFill>
              <a:latin typeface="Bookman Old Style" pitchFamily="18" charset="0"/>
            </a:endParaRPr>
          </a:p>
          <a:p>
            <a:pPr>
              <a:lnSpc>
                <a:spcPct val="90000"/>
              </a:lnSpc>
            </a:pPr>
            <a:r>
              <a:rPr lang="sr-Cyrl-CS" b="1" smtClean="0">
                <a:solidFill>
                  <a:schemeClr val="tx2"/>
                </a:solidFill>
                <a:latin typeface="Bookman Old Style" pitchFamily="18" charset="0"/>
              </a:rPr>
              <a:t>Когнитивно</a:t>
            </a:r>
            <a:r>
              <a:rPr lang="sr-Latn-CS" b="1" smtClean="0">
                <a:solidFill>
                  <a:schemeClr val="tx2"/>
                </a:solidFill>
                <a:latin typeface="Bookman Old Style" pitchFamily="18" charset="0"/>
              </a:rPr>
              <a:t>-</a:t>
            </a:r>
            <a:r>
              <a:rPr lang="sr-Cyrl-CS" b="1" smtClean="0">
                <a:solidFill>
                  <a:schemeClr val="tx2"/>
                </a:solidFill>
                <a:latin typeface="Bookman Old Style" pitchFamily="18" charset="0"/>
              </a:rPr>
              <a:t>бихејвиорална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терапија</a:t>
            </a:r>
            <a:r>
              <a:rPr lang="en-US" b="1" smtClean="0">
                <a:solidFill>
                  <a:schemeClr val="tx2"/>
                </a:solidFill>
                <a:latin typeface="Bookman Old Style" pitchFamily="18" charset="0"/>
              </a:rPr>
              <a:t> </a:t>
            </a:r>
          </a:p>
          <a:p>
            <a:pPr>
              <a:lnSpc>
                <a:spcPct val="90000"/>
              </a:lnSpc>
            </a:pPr>
            <a:r>
              <a:rPr lang="sr-Cyrl-CS" b="1" smtClean="0">
                <a:solidFill>
                  <a:schemeClr val="tx2"/>
                </a:solidFill>
                <a:latin typeface="Bookman Old Style" pitchFamily="18" charset="0"/>
              </a:rPr>
              <a:t>Породична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терапија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је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кључна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терапији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АН</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БН</a:t>
            </a:r>
            <a:endParaRPr lang="en-US" b="1" smtClean="0">
              <a:solidFill>
                <a:schemeClr val="tx2"/>
              </a:solidFill>
              <a:latin typeface="Bookman Old Style" pitchFamily="18" charset="0"/>
            </a:endParaRPr>
          </a:p>
        </p:txBody>
      </p:sp>
    </p:spTree>
    <p:extLst>
      <p:ext uri="{BB962C8B-B14F-4D97-AF65-F5344CB8AC3E}">
        <p14:creationId xmlns:p14="http://schemas.microsoft.com/office/powerpoint/2010/main" xmlns="" val="242245690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descr="_jodie"/>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579438" y="1217613"/>
            <a:ext cx="3795712" cy="5011737"/>
          </a:xfrm>
        </p:spPr>
      </p:pic>
      <p:pic>
        <p:nvPicPr>
          <p:cNvPr id="60420" name="Picture 4" descr="km47"/>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4637088" y="1144588"/>
            <a:ext cx="3797300" cy="5084762"/>
          </a:xfrm>
        </p:spPr>
      </p:pic>
    </p:spTree>
    <p:extLst>
      <p:ext uri="{BB962C8B-B14F-4D97-AF65-F5344CB8AC3E}">
        <p14:creationId xmlns:p14="http://schemas.microsoft.com/office/powerpoint/2010/main" xmlns="" val="269002945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3" descr="image0011"/>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642938" y="776288"/>
            <a:ext cx="3732212" cy="5319712"/>
          </a:xfrm>
        </p:spPr>
      </p:pic>
      <p:pic>
        <p:nvPicPr>
          <p:cNvPr id="61444" name="Picture 4" descr="image0033"/>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4506913" y="776288"/>
            <a:ext cx="4057650" cy="5319712"/>
          </a:xfrm>
        </p:spPr>
      </p:pic>
    </p:spTree>
    <p:extLst>
      <p:ext uri="{BB962C8B-B14F-4D97-AF65-F5344CB8AC3E}">
        <p14:creationId xmlns:p14="http://schemas.microsoft.com/office/powerpoint/2010/main" xmlns="" val="303721353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descr="image0022"/>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a:xfrm>
            <a:off x="579438" y="849313"/>
            <a:ext cx="3665537" cy="5380037"/>
          </a:xfrm>
        </p:spPr>
      </p:pic>
      <p:pic>
        <p:nvPicPr>
          <p:cNvPr id="62468" name="Picture 4" descr="image0055"/>
          <p:cNvPicPr>
            <a:picLocks noGrp="1" noChangeAspect="1" noChangeArrowheads="1"/>
          </p:cNvPicPr>
          <p:nvPr>
            <p:ph sz="half" idx="2"/>
          </p:nvPr>
        </p:nvPicPr>
        <p:blipFill>
          <a:blip r:embed="rId4" cstate="print">
            <a:extLst>
              <a:ext uri="{28A0092B-C50C-407E-A947-70E740481C1C}">
                <a14:useLocalDpi xmlns:a14="http://schemas.microsoft.com/office/drawing/2010/main" xmlns="" val="0"/>
              </a:ext>
            </a:extLst>
          </a:blip>
          <a:srcRect/>
          <a:stretch>
            <a:fillRect/>
          </a:stretch>
        </p:blipFill>
        <p:spPr>
          <a:xfrm>
            <a:off x="4375150" y="849313"/>
            <a:ext cx="4059238" cy="5380037"/>
          </a:xfrm>
        </p:spPr>
      </p:pic>
    </p:spTree>
    <p:extLst>
      <p:ext uri="{BB962C8B-B14F-4D97-AF65-F5344CB8AC3E}">
        <p14:creationId xmlns:p14="http://schemas.microsoft.com/office/powerpoint/2010/main" xmlns="" val="4048252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468313"/>
            <a:ext cx="7772400" cy="873125"/>
          </a:xfrm>
        </p:spPr>
        <p:txBody>
          <a:bodyPr/>
          <a:lstStyle/>
          <a:p>
            <a:r>
              <a:rPr lang="sr-Cyrl-CS" b="1" smtClean="0">
                <a:solidFill>
                  <a:srgbClr val="CC3300"/>
                </a:solidFill>
                <a:latin typeface="Bookman Old Style" pitchFamily="18" charset="0"/>
              </a:rPr>
              <a:t>Закључак</a:t>
            </a:r>
            <a:endParaRPr lang="en-US" b="1" smtClean="0">
              <a:solidFill>
                <a:srgbClr val="CC3300"/>
              </a:solidFill>
              <a:latin typeface="Bookman Old Style" pitchFamily="18" charset="0"/>
            </a:endParaRPr>
          </a:p>
        </p:txBody>
      </p:sp>
      <p:sp>
        <p:nvSpPr>
          <p:cNvPr id="63491" name="Rectangle 3"/>
          <p:cNvSpPr>
            <a:spLocks noGrp="1" noChangeArrowheads="1"/>
          </p:cNvSpPr>
          <p:nvPr>
            <p:ph type="body" idx="1"/>
          </p:nvPr>
        </p:nvSpPr>
        <p:spPr>
          <a:xfrm>
            <a:off x="685800" y="1268413"/>
            <a:ext cx="7772400" cy="5124450"/>
          </a:xfrm>
        </p:spPr>
        <p:txBody>
          <a:bodyPr>
            <a:normAutofit lnSpcReduction="10000"/>
          </a:bodyPr>
          <a:lstStyle/>
          <a:p>
            <a:pPr>
              <a:lnSpc>
                <a:spcPct val="80000"/>
              </a:lnSpc>
            </a:pPr>
            <a:r>
              <a:rPr lang="sr-Cyrl-CS" sz="4000" b="1" i="1" dirty="0"/>
              <a:t>ANORE</a:t>
            </a:r>
            <a:r>
              <a:rPr lang="en-US" sz="4000" b="1" i="1" dirty="0"/>
              <a:t>X</a:t>
            </a:r>
            <a:r>
              <a:rPr lang="sr-Cyrl-CS" sz="4000" b="1" i="1" dirty="0"/>
              <a:t>IA </a:t>
            </a:r>
            <a:r>
              <a:rPr lang="sr-Cyrl-CS" sz="4000" b="1" i="1" dirty="0" smtClean="0"/>
              <a:t>NERVOSA</a:t>
            </a:r>
            <a:r>
              <a:rPr lang="en-US" sz="4000" dirty="0" smtClean="0"/>
              <a:t> </a:t>
            </a:r>
            <a:r>
              <a:rPr lang="sr-Cyrl-CS" sz="4000" b="1" dirty="0" smtClean="0">
                <a:solidFill>
                  <a:schemeClr val="tx2"/>
                </a:solidFill>
                <a:latin typeface="Bookman Old Style" pitchFamily="18" charset="0"/>
              </a:rPr>
              <a:t>се</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све</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чешће</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јавља</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и</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у</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нашој</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средини</a:t>
            </a:r>
            <a:endParaRPr lang="en-US" sz="4000" b="1" dirty="0" smtClean="0">
              <a:solidFill>
                <a:schemeClr val="tx2"/>
              </a:solidFill>
              <a:latin typeface="Bookman Old Style" pitchFamily="18" charset="0"/>
            </a:endParaRPr>
          </a:p>
          <a:p>
            <a:pPr>
              <a:lnSpc>
                <a:spcPct val="80000"/>
              </a:lnSpc>
            </a:pPr>
            <a:r>
              <a:rPr lang="sr-Cyrl-CS" sz="4000" b="1" dirty="0" smtClean="0">
                <a:solidFill>
                  <a:schemeClr val="tx2"/>
                </a:solidFill>
                <a:latin typeface="Bookman Old Style" pitchFamily="18" charset="0"/>
              </a:rPr>
              <a:t>Лекар</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у</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примарној</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здравственој</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заштити</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уколико</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на</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време</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препозна</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проблем</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представља</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кључну</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особу</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у</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мултидисциплинарном</a:t>
            </a:r>
            <a:r>
              <a:rPr lang="sr-Latn-CS" sz="4000" b="1" dirty="0" smtClean="0">
                <a:solidFill>
                  <a:schemeClr val="tx2"/>
                </a:solidFill>
                <a:latin typeface="Bookman Old Style" pitchFamily="18" charset="0"/>
              </a:rPr>
              <a:t> </a:t>
            </a:r>
            <a:r>
              <a:rPr lang="sr-Cyrl-CS" sz="4000" b="1" dirty="0" smtClean="0">
                <a:solidFill>
                  <a:schemeClr val="tx2"/>
                </a:solidFill>
                <a:latin typeface="Bookman Old Style" pitchFamily="18" charset="0"/>
              </a:rPr>
              <a:t>тиму</a:t>
            </a:r>
            <a:endParaRPr lang="en-US" sz="4000" b="1" dirty="0" smtClean="0">
              <a:solidFill>
                <a:schemeClr val="tx2"/>
              </a:solidFill>
              <a:latin typeface="Bookman Old Style" pitchFamily="18" charset="0"/>
            </a:endParaRPr>
          </a:p>
        </p:txBody>
      </p:sp>
    </p:spTree>
    <p:extLst>
      <p:ext uri="{BB962C8B-B14F-4D97-AF65-F5344CB8AC3E}">
        <p14:creationId xmlns:p14="http://schemas.microsoft.com/office/powerpoint/2010/main" xmlns="" val="317955626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sr-Cyrl-CS" b="1" smtClean="0">
                <a:solidFill>
                  <a:srgbClr val="CC3300"/>
                </a:solidFill>
                <a:latin typeface="Bookman Old Style" pitchFamily="18" charset="0"/>
              </a:rPr>
              <a:t>Закључак</a:t>
            </a:r>
            <a:endParaRPr lang="sr-Latn-CS" b="1" smtClean="0">
              <a:solidFill>
                <a:srgbClr val="CC3300"/>
              </a:solidFill>
              <a:latin typeface="Bookman Old Style" pitchFamily="18" charset="0"/>
            </a:endParaRPr>
          </a:p>
        </p:txBody>
      </p:sp>
      <p:sp>
        <p:nvSpPr>
          <p:cNvPr id="64515" name="Rectangle 3"/>
          <p:cNvSpPr>
            <a:spLocks noGrp="1" noChangeArrowheads="1"/>
          </p:cNvSpPr>
          <p:nvPr>
            <p:ph type="body" idx="1"/>
          </p:nvPr>
        </p:nvSpPr>
        <p:spPr/>
        <p:txBody>
          <a:bodyPr/>
          <a:lstStyle/>
          <a:p>
            <a:r>
              <a:rPr lang="sr-Cyrl-CS" sz="2800" b="1" smtClean="0">
                <a:solidFill>
                  <a:schemeClr val="tx2"/>
                </a:solidFill>
                <a:latin typeface="Bookman Old Style" pitchFamily="18" charset="0"/>
              </a:rPr>
              <a:t>Циљеви</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терапије</a:t>
            </a:r>
            <a:r>
              <a:rPr lang="sr-Latn-CS" sz="2800" b="1" smtClean="0">
                <a:solidFill>
                  <a:schemeClr val="tx2"/>
                </a:solidFill>
                <a:latin typeface="Bookman Old Style" pitchFamily="18" charset="0"/>
              </a:rPr>
              <a:t> </a:t>
            </a:r>
            <a:r>
              <a:rPr lang="sr-Cyrl-CS" sz="2800" b="1" smtClean="0">
                <a:solidFill>
                  <a:schemeClr val="tx2"/>
                </a:solidFill>
                <a:latin typeface="Bookman Old Style" pitchFamily="18" charset="0"/>
              </a:rPr>
              <a:t>су</a:t>
            </a:r>
            <a:r>
              <a:rPr lang="sr-Latn-CS" sz="2800" b="1" smtClean="0">
                <a:solidFill>
                  <a:schemeClr val="tx2"/>
                </a:solidFill>
                <a:latin typeface="Bookman Old Style" pitchFamily="18" charset="0"/>
              </a:rPr>
              <a:t>:</a:t>
            </a:r>
            <a:endParaRPr lang="en-US" sz="2800" b="1" smtClean="0">
              <a:solidFill>
                <a:schemeClr val="tx2"/>
              </a:solidFill>
              <a:latin typeface="Bookman Old Style" pitchFamily="18" charset="0"/>
            </a:endParaRPr>
          </a:p>
          <a:p>
            <a:pPr lvl="1"/>
            <a:r>
              <a:rPr lang="sr-Cyrl-CS" b="1" smtClean="0">
                <a:solidFill>
                  <a:schemeClr val="tx2"/>
                </a:solidFill>
                <a:latin typeface="Bookman Old Style" pitchFamily="18" charset="0"/>
              </a:rPr>
              <a:t>ЗДРАВЉЕ</a:t>
            </a:r>
            <a:r>
              <a:rPr lang="en-US" b="1" smtClean="0">
                <a:solidFill>
                  <a:schemeClr val="tx2"/>
                </a:solidFill>
                <a:latin typeface="Bookman Old Style" pitchFamily="18" charset="0"/>
              </a:rPr>
              <a:t>, </a:t>
            </a:r>
            <a:r>
              <a:rPr lang="sr-Cyrl-CS" b="1" smtClean="0">
                <a:solidFill>
                  <a:schemeClr val="tx2"/>
                </a:solidFill>
                <a:latin typeface="Bookman Old Style" pitchFamily="18" charset="0"/>
              </a:rPr>
              <a:t>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постизање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пожељне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телесне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масе</a:t>
            </a:r>
            <a:endParaRPr lang="en-US" b="1" smtClean="0">
              <a:solidFill>
                <a:schemeClr val="tx2"/>
              </a:solidFill>
              <a:latin typeface="Bookman Old Style" pitchFamily="18" charset="0"/>
            </a:endParaRPr>
          </a:p>
          <a:p>
            <a:pPr lvl="1"/>
            <a:r>
              <a:rPr lang="sr-Cyrl-CS" b="1" smtClean="0">
                <a:solidFill>
                  <a:schemeClr val="tx2"/>
                </a:solidFill>
                <a:latin typeface="Bookman Old Style" pitchFamily="18" charset="0"/>
              </a:rPr>
              <a:t>ОТПОРНОСТ</a:t>
            </a:r>
            <a:r>
              <a:rPr lang="en-US" b="1" smtClean="0">
                <a:solidFill>
                  <a:schemeClr val="tx2"/>
                </a:solidFill>
                <a:latin typeface="Bookman Old Style" pitchFamily="18" charset="0"/>
              </a:rPr>
              <a:t>, </a:t>
            </a:r>
            <a:r>
              <a:rPr lang="sr-Cyrl-CS" b="1" smtClean="0">
                <a:solidFill>
                  <a:schemeClr val="tx2"/>
                </a:solidFill>
                <a:latin typeface="Bookman Old Style" pitchFamily="18" charset="0"/>
              </a:rPr>
              <a:t>избећи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дефиците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у</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хранљивим</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заштитним</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материјама</a:t>
            </a:r>
            <a:endParaRPr lang="en-US" b="1" smtClean="0">
              <a:solidFill>
                <a:schemeClr val="tx2"/>
              </a:solidFill>
              <a:latin typeface="Bookman Old Style" pitchFamily="18" charset="0"/>
            </a:endParaRPr>
          </a:p>
          <a:p>
            <a:pPr lvl="1"/>
            <a:r>
              <a:rPr lang="sr-Cyrl-CS" b="1" smtClean="0">
                <a:solidFill>
                  <a:schemeClr val="tx2"/>
                </a:solidFill>
                <a:latin typeface="Bookman Old Style" pitchFamily="18" charset="0"/>
              </a:rPr>
              <a:t>ОПОРАВАК</a:t>
            </a:r>
            <a:r>
              <a:rPr lang="en-US" b="1" smtClean="0">
                <a:solidFill>
                  <a:schemeClr val="tx2"/>
                </a:solidFill>
                <a:latin typeface="Bookman Old Style" pitchFamily="18" charset="0"/>
              </a:rPr>
              <a:t>, </a:t>
            </a:r>
            <a:r>
              <a:rPr lang="sr-Cyrl-CS" b="1" smtClean="0">
                <a:solidFill>
                  <a:schemeClr val="tx2"/>
                </a:solidFill>
                <a:latin typeface="Bookman Old Style" pitchFamily="18" charset="0"/>
              </a:rPr>
              <a:t>а</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не</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даљи</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напредак</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насталог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менталног</a:t>
            </a:r>
            <a:r>
              <a:rPr lang="sr-Latn-CS" b="1" smtClean="0">
                <a:solidFill>
                  <a:schemeClr val="tx2"/>
                </a:solidFill>
                <a:latin typeface="Bookman Old Style" pitchFamily="18" charset="0"/>
              </a:rPr>
              <a:t> </a:t>
            </a:r>
            <a:r>
              <a:rPr lang="sr-Cyrl-CS" b="1" smtClean="0">
                <a:solidFill>
                  <a:schemeClr val="tx2"/>
                </a:solidFill>
                <a:latin typeface="Bookman Old Style" pitchFamily="18" charset="0"/>
              </a:rPr>
              <a:t>поремећаја</a:t>
            </a:r>
            <a:endParaRPr lang="en-US" b="1" smtClean="0">
              <a:solidFill>
                <a:schemeClr val="tx2"/>
              </a:solidFill>
              <a:latin typeface="Bookman Old Style" pitchFamily="18" charset="0"/>
            </a:endParaRPr>
          </a:p>
          <a:p>
            <a:endParaRPr lang="sr-Latn-CS" smtClean="0"/>
          </a:p>
        </p:txBody>
      </p:sp>
    </p:spTree>
    <p:extLst>
      <p:ext uri="{BB962C8B-B14F-4D97-AF65-F5344CB8AC3E}">
        <p14:creationId xmlns:p14="http://schemas.microsoft.com/office/powerpoint/2010/main" xmlns="" val="19738416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sr-Cyrl-CS" b="1" smtClean="0">
                <a:solidFill>
                  <a:srgbClr val="CC3300"/>
                </a:solidFill>
                <a:latin typeface="Bookman Old Style" pitchFamily="18" charset="0"/>
              </a:rPr>
              <a:t>Закључак</a:t>
            </a:r>
            <a:endParaRPr lang="sr-Latn-CS" b="1" smtClean="0">
              <a:solidFill>
                <a:srgbClr val="CC3300"/>
              </a:solidFill>
              <a:latin typeface="Bookman Old Style" pitchFamily="18" charset="0"/>
            </a:endParaRPr>
          </a:p>
        </p:txBody>
      </p:sp>
      <p:sp>
        <p:nvSpPr>
          <p:cNvPr id="65539" name="Rectangle 3"/>
          <p:cNvSpPr>
            <a:spLocks noGrp="1" noChangeArrowheads="1"/>
          </p:cNvSpPr>
          <p:nvPr>
            <p:ph type="body" idx="1"/>
          </p:nvPr>
        </p:nvSpPr>
        <p:spPr/>
        <p:txBody>
          <a:bodyPr/>
          <a:lstStyle/>
          <a:p>
            <a:pPr algn="ctr">
              <a:buFontTx/>
              <a:buNone/>
            </a:pPr>
            <a:r>
              <a:rPr lang="sr-Cyrl-CS" sz="4400" b="1" smtClean="0">
                <a:solidFill>
                  <a:schemeClr val="tx2"/>
                </a:solidFill>
                <a:latin typeface="Bookman Old Style" pitchFamily="18" charset="0"/>
              </a:rPr>
              <a:t>За</a:t>
            </a:r>
            <a:r>
              <a:rPr lang="sr-Latn-CS" sz="4400" b="1" smtClean="0">
                <a:solidFill>
                  <a:schemeClr val="tx2"/>
                </a:solidFill>
                <a:latin typeface="Bookman Old Style" pitchFamily="18" charset="0"/>
              </a:rPr>
              <a:t> </a:t>
            </a:r>
            <a:r>
              <a:rPr lang="sr-Cyrl-CS" sz="4400" b="1" smtClean="0">
                <a:solidFill>
                  <a:schemeClr val="tx2"/>
                </a:solidFill>
                <a:latin typeface="Bookman Old Style" pitchFamily="18" charset="0"/>
              </a:rPr>
              <a:t>постизање</a:t>
            </a:r>
            <a:r>
              <a:rPr lang="sr-Latn-CS" sz="4400" b="1" smtClean="0">
                <a:solidFill>
                  <a:schemeClr val="tx2"/>
                </a:solidFill>
                <a:latin typeface="Bookman Old Style" pitchFamily="18" charset="0"/>
              </a:rPr>
              <a:t> </a:t>
            </a:r>
            <a:r>
              <a:rPr lang="sr-Cyrl-CS" sz="4400" b="1" smtClean="0">
                <a:solidFill>
                  <a:schemeClr val="tx2"/>
                </a:solidFill>
                <a:latin typeface="Bookman Old Style" pitchFamily="18" charset="0"/>
              </a:rPr>
              <a:t>доброг</a:t>
            </a:r>
            <a:r>
              <a:rPr lang="sr-Latn-CS" sz="4400" b="1" smtClean="0">
                <a:solidFill>
                  <a:schemeClr val="tx2"/>
                </a:solidFill>
                <a:latin typeface="Bookman Old Style" pitchFamily="18" charset="0"/>
              </a:rPr>
              <a:t> </a:t>
            </a:r>
            <a:r>
              <a:rPr lang="sr-Cyrl-CS" sz="4400" b="1" smtClean="0">
                <a:solidFill>
                  <a:schemeClr val="tx2"/>
                </a:solidFill>
                <a:latin typeface="Bookman Old Style" pitchFamily="18" charset="0"/>
              </a:rPr>
              <a:t>менталног</a:t>
            </a:r>
            <a:r>
              <a:rPr lang="sr-Latn-CS" sz="4400" b="1" smtClean="0">
                <a:solidFill>
                  <a:schemeClr val="tx2"/>
                </a:solidFill>
                <a:latin typeface="Bookman Old Style" pitchFamily="18" charset="0"/>
              </a:rPr>
              <a:t> </a:t>
            </a:r>
            <a:r>
              <a:rPr lang="sr-Cyrl-CS" sz="4400" b="1" smtClean="0">
                <a:solidFill>
                  <a:schemeClr val="tx2"/>
                </a:solidFill>
                <a:latin typeface="Bookman Old Style" pitchFamily="18" charset="0"/>
              </a:rPr>
              <a:t>здравља</a:t>
            </a:r>
            <a:r>
              <a:rPr lang="sr-Latn-CS" sz="4400" b="1" smtClean="0">
                <a:solidFill>
                  <a:schemeClr val="tx2"/>
                </a:solidFill>
                <a:latin typeface="Bookman Old Style" pitchFamily="18" charset="0"/>
              </a:rPr>
              <a:t> </a:t>
            </a:r>
            <a:r>
              <a:rPr lang="sr-Cyrl-CS" sz="4400" b="1" smtClean="0">
                <a:solidFill>
                  <a:schemeClr val="tx2"/>
                </a:solidFill>
                <a:latin typeface="Bookman Old Style" pitchFamily="18" charset="0"/>
              </a:rPr>
              <a:t>неопходна</a:t>
            </a:r>
            <a:r>
              <a:rPr lang="sr-Latn-CS" sz="4400" b="1" smtClean="0">
                <a:solidFill>
                  <a:schemeClr val="tx2"/>
                </a:solidFill>
                <a:latin typeface="Bookman Old Style" pitchFamily="18" charset="0"/>
              </a:rPr>
              <a:t> </a:t>
            </a:r>
            <a:r>
              <a:rPr lang="sr-Cyrl-CS" sz="4400" b="1" smtClean="0">
                <a:solidFill>
                  <a:schemeClr val="tx2"/>
                </a:solidFill>
                <a:latin typeface="Bookman Old Style" pitchFamily="18" charset="0"/>
              </a:rPr>
              <a:t>је</a:t>
            </a:r>
            <a:r>
              <a:rPr lang="sr-Latn-CS" sz="4400" b="1" smtClean="0">
                <a:solidFill>
                  <a:schemeClr val="tx2"/>
                </a:solidFill>
                <a:latin typeface="Bookman Old Style" pitchFamily="18" charset="0"/>
              </a:rPr>
              <a:t> </a:t>
            </a:r>
            <a:r>
              <a:rPr lang="sr-Cyrl-CS" sz="4400" b="1" smtClean="0">
                <a:solidFill>
                  <a:srgbClr val="CC3300"/>
                </a:solidFill>
                <a:latin typeface="Bookman Old Style" pitchFamily="18" charset="0"/>
              </a:rPr>
              <a:t>правилна</a:t>
            </a:r>
            <a:r>
              <a:rPr lang="sr-Latn-CS" sz="4400" b="1" smtClean="0">
                <a:solidFill>
                  <a:srgbClr val="CC3300"/>
                </a:solidFill>
                <a:latin typeface="Bookman Old Style" pitchFamily="18" charset="0"/>
              </a:rPr>
              <a:t> </a:t>
            </a:r>
            <a:r>
              <a:rPr lang="sr-Cyrl-CS" sz="4400" b="1" smtClean="0">
                <a:solidFill>
                  <a:srgbClr val="CC3300"/>
                </a:solidFill>
                <a:latin typeface="Bookman Old Style" pitchFamily="18" charset="0"/>
              </a:rPr>
              <a:t>исхрана</a:t>
            </a:r>
            <a:r>
              <a:rPr lang="sr-Latn-CS" sz="4400" b="1" smtClean="0">
                <a:solidFill>
                  <a:srgbClr val="CC3300"/>
                </a:solidFill>
                <a:latin typeface="Bookman Old Style" pitchFamily="18" charset="0"/>
              </a:rPr>
              <a:t> </a:t>
            </a:r>
            <a:r>
              <a:rPr lang="sr-Cyrl-CS" sz="4400" b="1" smtClean="0">
                <a:solidFill>
                  <a:srgbClr val="CC3300"/>
                </a:solidFill>
                <a:latin typeface="Bookman Old Style" pitchFamily="18" charset="0"/>
              </a:rPr>
              <a:t>и</a:t>
            </a:r>
            <a:r>
              <a:rPr lang="sr-Latn-CS" sz="4400" b="1" smtClean="0">
                <a:solidFill>
                  <a:srgbClr val="CC3300"/>
                </a:solidFill>
                <a:latin typeface="Bookman Old Style" pitchFamily="18" charset="0"/>
              </a:rPr>
              <a:t> </a:t>
            </a:r>
            <a:r>
              <a:rPr lang="sr-Cyrl-CS" sz="4400" b="1" smtClean="0">
                <a:solidFill>
                  <a:srgbClr val="CC3300"/>
                </a:solidFill>
                <a:latin typeface="Bookman Old Style" pitchFamily="18" charset="0"/>
              </a:rPr>
              <a:t>одговарајућа</a:t>
            </a:r>
            <a:r>
              <a:rPr lang="sr-Latn-CS" sz="4400" b="1" smtClean="0">
                <a:solidFill>
                  <a:srgbClr val="CC3300"/>
                </a:solidFill>
                <a:latin typeface="Bookman Old Style" pitchFamily="18" charset="0"/>
              </a:rPr>
              <a:t> </a:t>
            </a:r>
            <a:r>
              <a:rPr lang="sr-Cyrl-CS" sz="4400" b="1" smtClean="0">
                <a:solidFill>
                  <a:srgbClr val="CC3300"/>
                </a:solidFill>
                <a:latin typeface="Bookman Old Style" pitchFamily="18" charset="0"/>
              </a:rPr>
              <a:t>физичка</a:t>
            </a:r>
            <a:r>
              <a:rPr lang="sr-Latn-CS" sz="4400" b="1" smtClean="0">
                <a:solidFill>
                  <a:srgbClr val="CC3300"/>
                </a:solidFill>
                <a:latin typeface="Bookman Old Style" pitchFamily="18" charset="0"/>
              </a:rPr>
              <a:t> </a:t>
            </a:r>
            <a:r>
              <a:rPr lang="sr-Cyrl-CS" sz="4400" b="1" smtClean="0">
                <a:solidFill>
                  <a:srgbClr val="CC3300"/>
                </a:solidFill>
                <a:latin typeface="Bookman Old Style" pitchFamily="18" charset="0"/>
              </a:rPr>
              <a:t>активност</a:t>
            </a:r>
            <a:r>
              <a:rPr lang="en-US" sz="2800" b="1" smtClean="0">
                <a:solidFill>
                  <a:schemeClr val="tx2"/>
                </a:solidFill>
                <a:latin typeface="Bookman Old Style" pitchFamily="18" charset="0"/>
              </a:rPr>
              <a:t> </a:t>
            </a:r>
          </a:p>
          <a:p>
            <a:endParaRPr lang="sr-Latn-CS" smtClean="0"/>
          </a:p>
        </p:txBody>
      </p:sp>
    </p:spTree>
    <p:extLst>
      <p:ext uri="{BB962C8B-B14F-4D97-AF65-F5344CB8AC3E}">
        <p14:creationId xmlns:p14="http://schemas.microsoft.com/office/powerpoint/2010/main" xmlns="" val="242450548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233363"/>
            <a:ext cx="7772400" cy="1144587"/>
          </a:xfrm>
        </p:spPr>
        <p:txBody>
          <a:bodyPr/>
          <a:lstStyle/>
          <a:p>
            <a:r>
              <a:rPr lang="sr-Cyrl-CS" b="1" smtClean="0">
                <a:solidFill>
                  <a:srgbClr val="CC3300"/>
                </a:solidFill>
                <a:latin typeface="Bookman Old Style" pitchFamily="18" charset="0"/>
              </a:rPr>
              <a:t>Закључак</a:t>
            </a:r>
            <a:endParaRPr lang="en-US" b="1" smtClean="0">
              <a:solidFill>
                <a:srgbClr val="CC3300"/>
              </a:solidFill>
              <a:latin typeface="Bookman Old Style" pitchFamily="18" charset="0"/>
            </a:endParaRPr>
          </a:p>
        </p:txBody>
      </p:sp>
      <p:sp>
        <p:nvSpPr>
          <p:cNvPr id="66563" name="Rectangle 3"/>
          <p:cNvSpPr>
            <a:spLocks noGrp="1" noChangeArrowheads="1"/>
          </p:cNvSpPr>
          <p:nvPr>
            <p:ph type="body" idx="1"/>
          </p:nvPr>
        </p:nvSpPr>
        <p:spPr>
          <a:xfrm>
            <a:off x="484188" y="1217613"/>
            <a:ext cx="8243887" cy="5011737"/>
          </a:xfrm>
        </p:spPr>
        <p:txBody>
          <a:bodyPr>
            <a:normAutofit lnSpcReduction="10000"/>
          </a:bodyPr>
          <a:lstStyle/>
          <a:p>
            <a:pPr>
              <a:lnSpc>
                <a:spcPct val="90000"/>
              </a:lnSpc>
            </a:pPr>
            <a:r>
              <a:rPr lang="sr-Cyrl-CS" sz="2800" b="1" dirty="0" smtClean="0">
                <a:solidFill>
                  <a:schemeClr val="tx2"/>
                </a:solidFill>
                <a:latin typeface="Bookman Old Style" pitchFamily="18" charset="0"/>
              </a:rPr>
              <a:t>Анорексија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је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дуготрајна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тешко</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лечива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болест</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која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захтева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пуну</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сарадњу</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оболелог</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родитеља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и</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тима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лекара</a:t>
            </a:r>
            <a:endParaRPr lang="en-US" sz="2800" b="1" dirty="0" smtClean="0">
              <a:solidFill>
                <a:schemeClr val="tx2"/>
              </a:solidFill>
              <a:latin typeface="Bookman Old Style" pitchFamily="18" charset="0"/>
            </a:endParaRPr>
          </a:p>
          <a:p>
            <a:pPr>
              <a:lnSpc>
                <a:spcPct val="90000"/>
              </a:lnSpc>
            </a:pPr>
            <a:r>
              <a:rPr lang="sr-Cyrl-CS" sz="2800" b="1" dirty="0" smtClean="0">
                <a:solidFill>
                  <a:schemeClr val="tx2"/>
                </a:solidFill>
                <a:latin typeface="Bookman Old Style" pitchFamily="18" charset="0"/>
              </a:rPr>
              <a:t>Опоравак</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је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дуг</a:t>
            </a:r>
            <a:endParaRPr lang="en-US" sz="2800" b="1" dirty="0" smtClean="0">
              <a:solidFill>
                <a:schemeClr val="tx2"/>
              </a:solidFill>
              <a:latin typeface="Bookman Old Style" pitchFamily="18" charset="0"/>
            </a:endParaRPr>
          </a:p>
          <a:p>
            <a:pPr>
              <a:lnSpc>
                <a:spcPct val="90000"/>
              </a:lnSpc>
            </a:pPr>
            <a:r>
              <a:rPr lang="sr-Cyrl-CS" sz="2800" b="1" dirty="0" smtClean="0">
                <a:solidFill>
                  <a:schemeClr val="tx2"/>
                </a:solidFill>
                <a:latin typeface="Bookman Old Style" pitchFamily="18" charset="0"/>
              </a:rPr>
              <a:t>Више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од</a:t>
            </a:r>
            <a:r>
              <a:rPr lang="sr-Latn-CS" sz="2800" b="1" dirty="0" smtClean="0">
                <a:solidFill>
                  <a:schemeClr val="tx2"/>
                </a:solidFill>
                <a:latin typeface="Bookman Old Style" pitchFamily="18" charset="0"/>
              </a:rPr>
              <a:t> </a:t>
            </a:r>
            <a:r>
              <a:rPr lang="en-US" sz="2800" b="1" dirty="0" smtClean="0">
                <a:solidFill>
                  <a:schemeClr val="tx2"/>
                </a:solidFill>
                <a:latin typeface="Bookman Old Style" pitchFamily="18" charset="0"/>
              </a:rPr>
              <a:t>80% </a:t>
            </a:r>
            <a:r>
              <a:rPr lang="sr-Cyrl-CS" sz="2800" b="1" dirty="0" smtClean="0">
                <a:solidFill>
                  <a:schemeClr val="tx2"/>
                </a:solidFill>
                <a:latin typeface="Bookman Old Style" pitchFamily="18" charset="0"/>
              </a:rPr>
              <a:t>оболелих</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може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поново</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да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оболи</a:t>
            </a:r>
            <a:endParaRPr lang="en-US" sz="2800" b="1" dirty="0" smtClean="0">
              <a:solidFill>
                <a:schemeClr val="tx2"/>
              </a:solidFill>
              <a:latin typeface="Bookman Old Style" pitchFamily="18" charset="0"/>
            </a:endParaRPr>
          </a:p>
          <a:p>
            <a:pPr>
              <a:lnSpc>
                <a:spcPct val="90000"/>
              </a:lnSpc>
            </a:pPr>
            <a:r>
              <a:rPr lang="sr-Cyrl-CS" sz="2800" b="1" dirty="0" smtClean="0">
                <a:solidFill>
                  <a:schemeClr val="tx2"/>
                </a:solidFill>
                <a:latin typeface="Bookman Old Style" pitchFamily="18" charset="0"/>
              </a:rPr>
              <a:t>Оптимизам</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и</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позитиван</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став</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према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животу</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су</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кључни</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у</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терапији</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аноре</a:t>
            </a:r>
            <a:r>
              <a:rPr lang="sr-Latn-CS" sz="2800" b="1" dirty="0" smtClean="0">
                <a:solidFill>
                  <a:schemeClr val="tx2"/>
                </a:solidFill>
                <a:latin typeface="Bookman Old Style" pitchFamily="18" charset="0"/>
              </a:rPr>
              <a:t>x</a:t>
            </a:r>
            <a:r>
              <a:rPr lang="sr-Cyrl-CS" sz="2800" b="1" dirty="0" smtClean="0">
                <a:solidFill>
                  <a:schemeClr val="tx2"/>
                </a:solidFill>
                <a:latin typeface="Bookman Old Style" pitchFamily="18" charset="0"/>
              </a:rPr>
              <a:t>иае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нервосае</a:t>
            </a:r>
            <a:endParaRPr lang="en-US" sz="2800" b="1" dirty="0" smtClean="0">
              <a:solidFill>
                <a:schemeClr val="tx2"/>
              </a:solidFill>
              <a:latin typeface="Bookman Old Style" pitchFamily="18" charset="0"/>
            </a:endParaRPr>
          </a:p>
          <a:p>
            <a:pPr>
              <a:lnSpc>
                <a:spcPct val="90000"/>
              </a:lnSpc>
            </a:pPr>
            <a:r>
              <a:rPr lang="en-US" sz="2800" b="1" dirty="0" smtClean="0">
                <a:solidFill>
                  <a:schemeClr val="tx2"/>
                </a:solidFill>
                <a:latin typeface="Bookman Old Style" pitchFamily="18" charset="0"/>
              </a:rPr>
              <a:t>“</a:t>
            </a:r>
            <a:r>
              <a:rPr lang="sr-Cyrl-CS" sz="2800" b="1" dirty="0" smtClean="0">
                <a:solidFill>
                  <a:schemeClr val="tx2"/>
                </a:solidFill>
                <a:latin typeface="Bookman Old Style" pitchFamily="18" charset="0"/>
              </a:rPr>
              <a:t>Тајна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бриге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о</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пацијенту</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је</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брига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за</a:t>
            </a:r>
            <a:r>
              <a:rPr lang="sr-Latn-CS" sz="2800" b="1" dirty="0" smtClean="0">
                <a:solidFill>
                  <a:schemeClr val="tx2"/>
                </a:solidFill>
                <a:latin typeface="Bookman Old Style" pitchFamily="18" charset="0"/>
              </a:rPr>
              <a:t> </a:t>
            </a:r>
            <a:r>
              <a:rPr lang="sr-Cyrl-CS" sz="2800" b="1" dirty="0" smtClean="0">
                <a:solidFill>
                  <a:schemeClr val="tx2"/>
                </a:solidFill>
                <a:latin typeface="Bookman Old Style" pitchFamily="18" charset="0"/>
              </a:rPr>
              <a:t>пацијента</a:t>
            </a:r>
            <a:r>
              <a:rPr lang="sr-Latn-CS" sz="2800" b="1" dirty="0" smtClean="0">
                <a:solidFill>
                  <a:schemeClr val="tx2"/>
                </a:solidFill>
                <a:latin typeface="Bookman Old Style" pitchFamily="18" charset="0"/>
              </a:rPr>
              <a:t>.</a:t>
            </a:r>
            <a:r>
              <a:rPr lang="en-US" sz="2800" b="1" dirty="0" smtClean="0">
                <a:solidFill>
                  <a:schemeClr val="tx2"/>
                </a:solidFill>
                <a:latin typeface="Bookman Old Style" pitchFamily="18" charset="0"/>
              </a:rPr>
              <a:t>” (</a:t>
            </a:r>
            <a:r>
              <a:rPr lang="sr-Cyrl-CS" sz="2800" b="1" i="1" dirty="0"/>
              <a:t>Peabod</a:t>
            </a:r>
            <a:r>
              <a:rPr lang="en-US" sz="2800" b="1" i="1" dirty="0"/>
              <a:t>y </a:t>
            </a:r>
            <a:r>
              <a:rPr lang="sr-Cyrl-CS" sz="2800" b="1" i="1" dirty="0" smtClean="0"/>
              <a:t>JAMA</a:t>
            </a:r>
            <a:r>
              <a:rPr lang="en-US" sz="2800" dirty="0" smtClean="0"/>
              <a:t> </a:t>
            </a:r>
            <a:r>
              <a:rPr lang="en-US" sz="2800" b="1" dirty="0" smtClean="0">
                <a:solidFill>
                  <a:schemeClr val="tx2"/>
                </a:solidFill>
                <a:latin typeface="Bookman Old Style" pitchFamily="18" charset="0"/>
              </a:rPr>
              <a:t>1929)</a:t>
            </a:r>
          </a:p>
        </p:txBody>
      </p:sp>
    </p:spTree>
    <p:extLst>
      <p:ext uri="{BB962C8B-B14F-4D97-AF65-F5344CB8AC3E}">
        <p14:creationId xmlns:p14="http://schemas.microsoft.com/office/powerpoint/2010/main" xmlns="" val="9939101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9958</Words>
  <Application>Microsoft Office PowerPoint</Application>
  <PresentationFormat>On-screen Show (4:3)</PresentationFormat>
  <Paragraphs>1257</Paragraphs>
  <Slides>168</Slides>
  <Notes>34</Notes>
  <HiddenSlides>0</HiddenSlides>
  <MMClips>0</MMClips>
  <ScaleCrop>false</ScaleCrop>
  <HeadingPairs>
    <vt:vector size="4" baseType="variant">
      <vt:variant>
        <vt:lpstr>Theme</vt:lpstr>
      </vt:variant>
      <vt:variant>
        <vt:i4>1</vt:i4>
      </vt:variant>
      <vt:variant>
        <vt:lpstr>Slide Titles</vt:lpstr>
      </vt:variant>
      <vt:variant>
        <vt:i4>168</vt:i4>
      </vt:variant>
    </vt:vector>
  </HeadingPairs>
  <TitlesOfParts>
    <vt:vector size="169" baseType="lpstr">
      <vt:lpstr>Office Theme</vt:lpstr>
      <vt:lpstr>ИАС МЕДИЦИНЕ ХИГИЈЕНА И ЕКОЛОГИЈА осма недеља наставе </vt:lpstr>
      <vt:lpstr>Стање ухрањености</vt:lpstr>
      <vt:lpstr>Slide 3</vt:lpstr>
      <vt:lpstr>АНКЕТЕ</vt:lpstr>
      <vt:lpstr>ВРСТЕ ИСПИТИВАЊА ИСХРАНЕ- ТИПОВИ АНКЕТЕ ИСХРАНЕ</vt:lpstr>
      <vt:lpstr>АНКЕТА ИНДИВИДУАЛНЕ ИСХРАНЕ</vt:lpstr>
      <vt:lpstr>АНКЕТА КОЛЕКТИВНЕ ИСХРАНЕ</vt:lpstr>
      <vt:lpstr>АНКЕТЕ ПОРОДИЧНЕ ИСХРАНЕ</vt:lpstr>
      <vt:lpstr>Пример једне анкете породичне исхране</vt:lpstr>
      <vt:lpstr>НАЦИОНАЛНА  АНКЕТА</vt:lpstr>
      <vt:lpstr>БУЏЕТСКИ ТИП АНКЕТЕ</vt:lpstr>
      <vt:lpstr>СТАЊЕ УХРАЊЕНОСТИ</vt:lpstr>
      <vt:lpstr>АНТРОПОМЕТРИЈСКА ИСПИТИВАЊА</vt:lpstr>
      <vt:lpstr>Обим струка</vt:lpstr>
      <vt:lpstr>Процена стања ухрањености</vt:lpstr>
      <vt:lpstr>Код одраслих особа  (24-60 година, WHО) и  старих особа  (више од 60 година, WHО):</vt:lpstr>
      <vt:lpstr>BODY MASS INDEX</vt:lpstr>
      <vt:lpstr>Indeks telesne mase (BMI)</vt:lpstr>
      <vt:lpstr>Slide 19</vt:lpstr>
      <vt:lpstr>Slide 20</vt:lpstr>
      <vt:lpstr>Стања у којима БМИ има ограничења</vt:lpstr>
      <vt:lpstr>Slide 22</vt:lpstr>
      <vt:lpstr>Slide 23</vt:lpstr>
      <vt:lpstr>ПРОЦЕНАТ МАСНОГ ТКИВА У ОРГАНИЗМУ БИОИМПЕНДАНЦОМ</vt:lpstr>
      <vt:lpstr>Slide 25</vt:lpstr>
      <vt:lpstr>Slide 26</vt:lpstr>
      <vt:lpstr>Slide 27</vt:lpstr>
      <vt:lpstr>Slide 28</vt:lpstr>
      <vt:lpstr>Slide 29</vt:lpstr>
      <vt:lpstr>БИОХЕМИЈСКА ИСПИТИВАЊА</vt:lpstr>
      <vt:lpstr>РАДИОЛОШКЕ ТЕХНИКЕ</vt:lpstr>
      <vt:lpstr>КОМПЈУТЕРИЗОВАНА АКСИЈАЛНА ТОМОГРАФИЈА (CAT)</vt:lpstr>
      <vt:lpstr>Slide 33</vt:lpstr>
      <vt:lpstr>Slide 34</vt:lpstr>
      <vt:lpstr>ФУНКЦИОНАЛНА ИСПИТИВАЊА</vt:lpstr>
      <vt:lpstr>Slide 36</vt:lpstr>
      <vt:lpstr>КЛИНИЧКИ ПРЕГЛЕД</vt:lpstr>
      <vt:lpstr>    Поремећаји исхране  Протеинско-енергетски дефицит Нутритивне алергије</vt:lpstr>
      <vt:lpstr>Slide 39</vt:lpstr>
      <vt:lpstr>Slide 40</vt:lpstr>
      <vt:lpstr>Slide 41</vt:lpstr>
      <vt:lpstr>Најзначајнији дефицити на глобалном нивоу</vt:lpstr>
      <vt:lpstr>Потхрањеност или малнутриција (нутритивни дефицит, дисбаланс,  проблем недовољне исхране) </vt:lpstr>
      <vt:lpstr>Slide 44</vt:lpstr>
      <vt:lpstr>Slide 45</vt:lpstr>
      <vt:lpstr>Slide 46</vt:lpstr>
      <vt:lpstr>Slide 47</vt:lpstr>
      <vt:lpstr>Slide 48</vt:lpstr>
      <vt:lpstr>ИИИ Узроци и последице протеинско-енергетског дефицита</vt:lpstr>
      <vt:lpstr>Slide 50</vt:lpstr>
      <vt:lpstr>Slide 51</vt:lpstr>
      <vt:lpstr>Slide 52</vt:lpstr>
      <vt:lpstr>Slide 53</vt:lpstr>
      <vt:lpstr>ИИИ.Дијагноза, превенција и лечење протеинско-енергетског дефицита (малнутриције).</vt:lpstr>
      <vt:lpstr>Slide 55</vt:lpstr>
      <vt:lpstr>Slide 56</vt:lpstr>
      <vt:lpstr>Slide 57</vt:lpstr>
      <vt:lpstr>Преједање (Бинге Еатинг Дисордер)</vt:lpstr>
      <vt:lpstr>Преједање (Бинге Еатинг Дисордер)</vt:lpstr>
      <vt:lpstr>Преједање (Бинге Еатинг Дисордер)</vt:lpstr>
      <vt:lpstr>Преједање (Бинге Еатинг Дисордер)</vt:lpstr>
      <vt:lpstr>Здравствене последице преједања </vt:lpstr>
      <vt:lpstr>Поремећаји понашања у исхрани</vt:lpstr>
      <vt:lpstr>Поремећаји понашања у исхрани</vt:lpstr>
      <vt:lpstr>Slide 65</vt:lpstr>
      <vt:lpstr>АНОРЕКСИЈА</vt:lpstr>
      <vt:lpstr> ANOREXIA NERVOSA</vt:lpstr>
      <vt:lpstr>ANOREXIA NERVOSA</vt:lpstr>
      <vt:lpstr> Први знаци који могу да укажу да ће дете оболети од ментално условљених поремећаја узимања хране </vt:lpstr>
      <vt:lpstr>  Први знаци који могу да укажу да је дете оболело од ментално условљених поремећаја узимања хране </vt:lpstr>
      <vt:lpstr>Чиниоци који доприносе развоју</vt:lpstr>
      <vt:lpstr>Slide 72</vt:lpstr>
      <vt:lpstr>Ризичне групе</vt:lpstr>
      <vt:lpstr>Slide 74</vt:lpstr>
      <vt:lpstr>Како потврдити сумњу на анорексију</vt:lpstr>
      <vt:lpstr>Како потврдити сумњу на анорексију</vt:lpstr>
      <vt:lpstr> </vt:lpstr>
      <vt:lpstr>Клинички знаци </vt:lpstr>
      <vt:lpstr>Клинички знаци</vt:lpstr>
      <vt:lpstr>Клинички знаци</vt:lpstr>
      <vt:lpstr>Мониторинг исхране и добитка на телесној маси</vt:lpstr>
      <vt:lpstr>Медицинска нутритивна терапија АН</vt:lpstr>
      <vt:lpstr>Медицинска нутритивна терапија АН</vt:lpstr>
      <vt:lpstr>Контрола телесне композиције</vt:lpstr>
      <vt:lpstr>Медицинска нутритивна терапија БН</vt:lpstr>
      <vt:lpstr>Телесна маса </vt:lpstr>
      <vt:lpstr>Дневне активности</vt:lpstr>
      <vt:lpstr>Нутритивне препоруке</vt:lpstr>
      <vt:lpstr>Нутритивне препоруке</vt:lpstr>
      <vt:lpstr>Охрабривати оболеле у току терапије</vt:lpstr>
      <vt:lpstr>Одговорности родитеља у току терапије</vt:lpstr>
      <vt:lpstr>Ментално здравље</vt:lpstr>
      <vt:lpstr>Slide 93</vt:lpstr>
      <vt:lpstr>Slide 94</vt:lpstr>
      <vt:lpstr>Slide 95</vt:lpstr>
      <vt:lpstr>Закључак</vt:lpstr>
      <vt:lpstr>Закључак</vt:lpstr>
      <vt:lpstr>Закључак</vt:lpstr>
      <vt:lpstr>Закључак</vt:lpstr>
      <vt:lpstr>Приказ случаја: Ј.Т. 11 година, ♀, ANOREXIA NERVOSA </vt:lpstr>
      <vt:lpstr> Приказ случаја: 15 година ♀ рестриктивни облик ANOREXIAE NERVOSAE </vt:lpstr>
      <vt:lpstr> БУЛИМИЈА</vt:lpstr>
      <vt:lpstr>Slide 103</vt:lpstr>
      <vt:lpstr>Slide 104</vt:lpstr>
      <vt:lpstr>ФАКТОРИ КОЈИ УТИЧУ НА НАСТАНАК БУЛИМИЈЕ</vt:lpstr>
      <vt:lpstr>ФАКТОРИ КОЈИ УТИЧУ НА НАСТАНАК БУЛИМИЈЕ</vt:lpstr>
      <vt:lpstr>РИЗИЧНЕ ГРУПЕ</vt:lpstr>
      <vt:lpstr>СТАТИСТИЧКИ ПОДАЦИ  </vt:lpstr>
      <vt:lpstr>ДИЈАГНОСТИЧКИ КРИТЕРИЈУМИ</vt:lpstr>
      <vt:lpstr>Slide 110</vt:lpstr>
      <vt:lpstr>ЗНАЦИ КОЈИ УКАЗУЈУ НА ЧЕСТО ИЛИ СКОРО ПОВРАЋАЊЕ </vt:lpstr>
      <vt:lpstr>Slide 112</vt:lpstr>
      <vt:lpstr>КАКО БУЛИМИЈА УТИЧЕ НА ОРГАНИЗАМ</vt:lpstr>
      <vt:lpstr>КАКО БУЛИМИЈА УТИЧЕ НА ОРГАНИЗАМ</vt:lpstr>
      <vt:lpstr>БУЛИМИЈА И ТРУДНОЋА</vt:lpstr>
      <vt:lpstr>ТЕРАПИЈСКИ ПРИСТУП</vt:lpstr>
      <vt:lpstr>СТОПА СМРТНОСТИ</vt:lpstr>
      <vt:lpstr>ПРЕВЕНЦИЈА</vt:lpstr>
      <vt:lpstr>НУТРИТИВНЕ АЛЕРГИЈЕ</vt:lpstr>
      <vt:lpstr>Slide 120</vt:lpstr>
      <vt:lpstr>Slide 121</vt:lpstr>
      <vt:lpstr>Slide 122</vt:lpstr>
      <vt:lpstr>Slide 123</vt:lpstr>
      <vt:lpstr>Slide 124</vt:lpstr>
      <vt:lpstr>Slide 125</vt:lpstr>
      <vt:lpstr>Slide 126</vt:lpstr>
      <vt:lpstr>Која храна најчешће узрокује алергијске реакције?</vt:lpstr>
      <vt:lpstr>Slide 128</vt:lpstr>
      <vt:lpstr>Како се манифестују нутритивне алергије?</vt:lpstr>
      <vt:lpstr>Slide 130</vt:lpstr>
      <vt:lpstr>Алергија на кравље млеко</vt:lpstr>
      <vt:lpstr>Алергија на јаја</vt:lpstr>
      <vt:lpstr>Алергија на рибе, шкољке и ракове</vt:lpstr>
      <vt:lpstr> Како се доказује алергија на храну? </vt:lpstr>
      <vt:lpstr>Slide 135</vt:lpstr>
      <vt:lpstr>Slide 136</vt:lpstr>
      <vt:lpstr>Slide 137</vt:lpstr>
      <vt:lpstr>Лична и породична анамнеза</vt:lpstr>
      <vt:lpstr>Кожна тестирања (прицк, сцратцх, интрадермални тестови)</vt:lpstr>
      <vt:lpstr>Анализа крви</vt:lpstr>
      <vt:lpstr>Када децу тестирати због алергија?</vt:lpstr>
      <vt:lpstr>Превенција алергијских болести</vt:lpstr>
      <vt:lpstr>Образовање (едукација)</vt:lpstr>
      <vt:lpstr>Избегавање алергена</vt:lpstr>
      <vt:lpstr>ДЕКЛАРАЦИЈА ПРОИЗВОДА</vt:lpstr>
      <vt:lpstr>     ГОЈАЗНОСТ ЕТИОЛОГИЈА, ПАТОГЕНЕЗА,ДИЈАГНОСТИКА, ТЕРАПИЈА И ПРЕВЕНЦИЈА</vt:lpstr>
      <vt:lpstr>Slide 147</vt:lpstr>
      <vt:lpstr>Slide 148</vt:lpstr>
      <vt:lpstr>Гојазност кроз историју</vt:lpstr>
      <vt:lpstr>Slide 150</vt:lpstr>
      <vt:lpstr>Slide 151</vt:lpstr>
      <vt:lpstr>Slide 152</vt:lpstr>
      <vt:lpstr>Наследни фактори </vt:lpstr>
      <vt:lpstr>Фактори средине </vt:lpstr>
      <vt:lpstr>Психогени фактори </vt:lpstr>
      <vt:lpstr>Физиолошки фактори </vt:lpstr>
      <vt:lpstr>Патофизиолошки фактори </vt:lpstr>
      <vt:lpstr>Патогенеза </vt:lpstr>
      <vt:lpstr>Патофизиолошки поремећаји </vt:lpstr>
      <vt:lpstr>Slide 160</vt:lpstr>
      <vt:lpstr>Компликације болести </vt:lpstr>
      <vt:lpstr>Дијагноза и стратификација ухрањености</vt:lpstr>
      <vt:lpstr>Slide 163</vt:lpstr>
      <vt:lpstr>Преваленција гојазности</vt:lpstr>
      <vt:lpstr>Последице гојазности</vt:lpstr>
      <vt:lpstr>Типови гојазности</vt:lpstr>
      <vt:lpstr>Slide 167</vt:lpstr>
      <vt:lpstr>Метаболички синдром X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Поремећаји исхране  Протеинско-енергетски дефицит Нутритивне алергије</dc:title>
  <dc:creator>Promocija</dc:creator>
  <cp:lastModifiedBy>Pc</cp:lastModifiedBy>
  <cp:revision>6</cp:revision>
  <dcterms:created xsi:type="dcterms:W3CDTF">2017-09-05T11:52:35Z</dcterms:created>
  <dcterms:modified xsi:type="dcterms:W3CDTF">2020-09-08T18:16:52Z</dcterms:modified>
</cp:coreProperties>
</file>